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258" r:id="rId3"/>
    <p:sldId id="338" r:id="rId4"/>
    <p:sldId id="339" r:id="rId5"/>
    <p:sldId id="340" r:id="rId6"/>
    <p:sldId id="341" r:id="rId7"/>
    <p:sldId id="489" r:id="rId8"/>
    <p:sldId id="262" r:id="rId9"/>
    <p:sldId id="261" r:id="rId10"/>
    <p:sldId id="263" r:id="rId11"/>
    <p:sldId id="265" r:id="rId12"/>
    <p:sldId id="270" r:id="rId13"/>
    <p:sldId id="268" r:id="rId14"/>
    <p:sldId id="343" r:id="rId15"/>
    <p:sldId id="344" r:id="rId16"/>
    <p:sldId id="479" r:id="rId17"/>
    <p:sldId id="488" r:id="rId18"/>
    <p:sldId id="345" r:id="rId19"/>
    <p:sldId id="478" r:id="rId20"/>
    <p:sldId id="342" r:id="rId21"/>
    <p:sldId id="315" r:id="rId22"/>
    <p:sldId id="316" r:id="rId23"/>
    <p:sldId id="449" r:id="rId24"/>
    <p:sldId id="389" r:id="rId25"/>
    <p:sldId id="390" r:id="rId26"/>
    <p:sldId id="391" r:id="rId27"/>
    <p:sldId id="392" r:id="rId28"/>
    <p:sldId id="393" r:id="rId29"/>
    <p:sldId id="394" r:id="rId30"/>
    <p:sldId id="395" r:id="rId31"/>
    <p:sldId id="396" r:id="rId32"/>
    <p:sldId id="397" r:id="rId33"/>
    <p:sldId id="398" r:id="rId34"/>
    <p:sldId id="399" r:id="rId35"/>
    <p:sldId id="440" r:id="rId36"/>
    <p:sldId id="441" r:id="rId37"/>
    <p:sldId id="442" r:id="rId38"/>
    <p:sldId id="495" r:id="rId39"/>
    <p:sldId id="360" r:id="rId40"/>
    <p:sldId id="372" r:id="rId41"/>
    <p:sldId id="373" r:id="rId42"/>
    <p:sldId id="505" r:id="rId43"/>
    <p:sldId id="374" r:id="rId44"/>
    <p:sldId id="375" r:id="rId45"/>
    <p:sldId id="376" r:id="rId46"/>
    <p:sldId id="377" r:id="rId47"/>
    <p:sldId id="378" r:id="rId48"/>
    <p:sldId id="379" r:id="rId49"/>
    <p:sldId id="381" r:id="rId50"/>
    <p:sldId id="382" r:id="rId51"/>
    <p:sldId id="383" r:id="rId52"/>
    <p:sldId id="384" r:id="rId53"/>
    <p:sldId id="385" r:id="rId54"/>
    <p:sldId id="386" r:id="rId55"/>
    <p:sldId id="387" r:id="rId56"/>
    <p:sldId id="388" r:id="rId57"/>
    <p:sldId id="496" r:id="rId58"/>
    <p:sldId id="493" r:id="rId59"/>
    <p:sldId id="491" r:id="rId60"/>
    <p:sldId id="492" r:id="rId61"/>
    <p:sldId id="494" r:id="rId62"/>
    <p:sldId id="497" r:id="rId63"/>
    <p:sldId id="498" r:id="rId64"/>
    <p:sldId id="499" r:id="rId65"/>
    <p:sldId id="500" r:id="rId66"/>
    <p:sldId id="501" r:id="rId67"/>
    <p:sldId id="502" r:id="rId68"/>
    <p:sldId id="503" r:id="rId69"/>
    <p:sldId id="504" r:id="rId70"/>
    <p:sldId id="27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userDrawn="1">
          <p15:clr>
            <a:srgbClr val="A4A3A4"/>
          </p15:clr>
        </p15:guide>
        <p15:guide id="2" pos="38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9" d="100"/>
          <a:sy n="69" d="100"/>
        </p:scale>
        <p:origin x="66" y="906"/>
      </p:cViewPr>
      <p:guideLst>
        <p:guide orient="horz" pos="2152"/>
        <p:guide pos="38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54C6C85A-370B-4EF4-842E-D1940BB2D482}" type="datetimeFigureOut">
              <a:rPr lang="en-IN" smtClean="0"/>
              <a:t>06-10-2024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4C6C85A-370B-4EF4-842E-D1940BB2D482}" type="datetimeFigureOut">
              <a:rPr lang="en-IN" smtClean="0"/>
              <a:t>06-10-2024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4C6C85A-370B-4EF4-842E-D1940BB2D482}" type="datetimeFigureOut">
              <a:rPr lang="en-IN" smtClean="0"/>
              <a:t>06-10-2024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4C6C85A-370B-4EF4-842E-D1940BB2D482}" type="datetimeFigureOut">
              <a:rPr lang="en-IN" smtClean="0"/>
              <a:t>06-10-2024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C6C85A-370B-4EF4-842E-D1940BB2D482}" type="datetimeFigureOut">
              <a:rPr lang="en-IN" smtClean="0"/>
              <a:t>06-10-2024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54C6C85A-370B-4EF4-842E-D1940BB2D482}" type="datetimeFigureOut">
              <a:rPr lang="en-IN" smtClean="0"/>
              <a:t>06-10-2024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54C6C85A-370B-4EF4-842E-D1940BB2D482}" type="datetimeFigureOut">
              <a:rPr lang="en-IN" smtClean="0"/>
              <a:t>06-10-2024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54C6C85A-370B-4EF4-842E-D1940BB2D482}" type="datetimeFigureOut">
              <a:rPr lang="en-IN" smtClean="0"/>
              <a:t>06-10-2024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C6C85A-370B-4EF4-842E-D1940BB2D482}" type="datetimeFigureOut">
              <a:rPr lang="en-IN" smtClean="0"/>
              <a:t>06-10-2024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C6C85A-370B-4EF4-842E-D1940BB2D482}" type="datetimeFigureOut">
              <a:rPr lang="en-IN" smtClean="0"/>
              <a:t>06-10-2024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C6C85A-370B-4EF4-842E-D1940BB2D482}" type="datetimeFigureOut">
              <a:rPr lang="en-IN" smtClean="0"/>
              <a:t>06-10-2024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3219394-F05D-4D6E-AFFF-7DE4E6E8111A}"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6C85A-370B-4EF4-842E-D1940BB2D482}" type="datetimeFigureOut">
              <a:rPr lang="en-IN" smtClean="0"/>
              <a:t>06-10-2024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19394-F05D-4D6E-AFFF-7DE4E6E8111A}"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JPG"/><Relationship Id="rId7"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fif"/><Relationship Id="rId2" Type="http://schemas.openxmlformats.org/officeDocument/2006/relationships/image" Target="../media/image53.jf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fif"/><Relationship Id="rId2" Type="http://schemas.openxmlformats.org/officeDocument/2006/relationships/image" Target="../media/image69.jf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jfif"/><Relationship Id="rId2" Type="http://schemas.openxmlformats.org/officeDocument/2006/relationships/image" Target="../media/image71.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jf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jfif"/><Relationship Id="rId2" Type="http://schemas.openxmlformats.org/officeDocument/2006/relationships/image" Target="../media/image74.jf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6.jf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fif"/><Relationship Id="rId2" Type="http://schemas.openxmlformats.org/officeDocument/2006/relationships/image" Target="../media/image77.jf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fif"/><Relationship Id="rId2" Type="http://schemas.openxmlformats.org/officeDocument/2006/relationships/image" Target="../media/image77.jf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fif"/><Relationship Id="rId2" Type="http://schemas.openxmlformats.org/officeDocument/2006/relationships/image" Target="../media/image79.jf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2.jfif"/><Relationship Id="rId2" Type="http://schemas.openxmlformats.org/officeDocument/2006/relationships/image" Target="../media/image81.jf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jfif"/><Relationship Id="rId2" Type="http://schemas.openxmlformats.org/officeDocument/2006/relationships/image" Target="../media/image83.jf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5.jf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jfif"/><Relationship Id="rId2" Type="http://schemas.openxmlformats.org/officeDocument/2006/relationships/image" Target="../media/image86.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hyperlink" Target="mailto:prasannajoshi@gammaconsultants.in" TargetMode="External"/><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hyperlink" Target="mailto:designteam@gammaconsultants.i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20511"/>
            <a:ext cx="12203137" cy="6852718"/>
            <a:chOff x="0" y="-20511"/>
            <a:chExt cx="12203137" cy="6852718"/>
          </a:xfrm>
        </p:grpSpPr>
        <p:sp>
          <p:nvSpPr>
            <p:cNvPr id="10" name="Freeform: Shape 9"/>
            <p:cNvSpPr/>
            <p:nvPr/>
          </p:nvSpPr>
          <p:spPr>
            <a:xfrm>
              <a:off x="10801643" y="-20511"/>
              <a:ext cx="1401494" cy="2393850"/>
            </a:xfrm>
            <a:custGeom>
              <a:avLst/>
              <a:gdLst>
                <a:gd name="connsiteX0" fmla="*/ 1401494 w 1401494"/>
                <a:gd name="connsiteY0" fmla="*/ 586 h 2393850"/>
                <a:gd name="connsiteX1" fmla="*/ 1401494 w 1401494"/>
                <a:gd name="connsiteY1" fmla="*/ 2391506 h 2393850"/>
                <a:gd name="connsiteX2" fmla="*/ 1397391 w 1401494"/>
                <a:gd name="connsiteY2" fmla="*/ 2393850 h 2393850"/>
                <a:gd name="connsiteX3" fmla="*/ 0 w 1401494"/>
                <a:gd name="connsiteY3" fmla="*/ 1587303 h 2393850"/>
                <a:gd name="connsiteX4" fmla="*/ 0 w 1401494"/>
                <a:gd name="connsiteY4" fmla="*/ 0 h 2393850"/>
                <a:gd name="connsiteX5" fmla="*/ 1401494 w 1401494"/>
                <a:gd name="connsiteY5" fmla="*/ 586 h 23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1494" h="2393850">
                  <a:moveTo>
                    <a:pt x="1401494" y="586"/>
                  </a:moveTo>
                  <a:lnTo>
                    <a:pt x="1401494" y="2391506"/>
                  </a:lnTo>
                  <a:lnTo>
                    <a:pt x="1397391" y="2393850"/>
                  </a:lnTo>
                  <a:lnTo>
                    <a:pt x="0" y="1587303"/>
                  </a:lnTo>
                  <a:lnTo>
                    <a:pt x="0" y="0"/>
                  </a:lnTo>
                  <a:lnTo>
                    <a:pt x="1401494" y="586"/>
                  </a:lnTo>
                  <a:close/>
                </a:path>
              </a:pathLst>
            </a:custGeom>
            <a:solidFill>
              <a:schemeClr val="bg1">
                <a:lumMod val="95000"/>
              </a:schemeClr>
            </a:solidFill>
            <a:ln w="58615" cap="flat">
              <a:noFill/>
              <a:prstDash val="solid"/>
              <a:miter/>
            </a:ln>
          </p:spPr>
          <p:txBody>
            <a:bodyPr rtlCol="0" anchor="ctr"/>
            <a:lstStyle/>
            <a:p>
              <a:endParaRPr lang="en-IN"/>
            </a:p>
          </p:txBody>
        </p:sp>
        <p:sp>
          <p:nvSpPr>
            <p:cNvPr id="11" name="Freeform: Shape 10"/>
            <p:cNvSpPr/>
            <p:nvPr/>
          </p:nvSpPr>
          <p:spPr>
            <a:xfrm>
              <a:off x="0" y="0"/>
              <a:ext cx="9684433" cy="5617695"/>
            </a:xfrm>
            <a:custGeom>
              <a:avLst/>
              <a:gdLst>
                <a:gd name="connsiteX0" fmla="*/ 0 w 9684433"/>
                <a:gd name="connsiteY0" fmla="*/ 5591903 h 5591902"/>
                <a:gd name="connsiteX1" fmla="*/ 9684434 w 9684433"/>
                <a:gd name="connsiteY1" fmla="*/ 0 h 5591902"/>
                <a:gd name="connsiteX2" fmla="*/ 0 w 9684433"/>
                <a:gd name="connsiteY2" fmla="*/ 0 h 5591902"/>
                <a:gd name="connsiteX3" fmla="*/ 0 w 9684433"/>
                <a:gd name="connsiteY3" fmla="*/ 5591903 h 5591902"/>
              </a:gdLst>
              <a:ahLst/>
              <a:cxnLst>
                <a:cxn ang="0">
                  <a:pos x="connsiteX0" y="connsiteY0"/>
                </a:cxn>
                <a:cxn ang="0">
                  <a:pos x="connsiteX1" y="connsiteY1"/>
                </a:cxn>
                <a:cxn ang="0">
                  <a:pos x="connsiteX2" y="connsiteY2"/>
                </a:cxn>
                <a:cxn ang="0">
                  <a:pos x="connsiteX3" y="connsiteY3"/>
                </a:cxn>
              </a:cxnLst>
              <a:rect l="l" t="t" r="r" b="b"/>
              <a:pathLst>
                <a:path w="9684433" h="5591902">
                  <a:moveTo>
                    <a:pt x="0" y="5591903"/>
                  </a:moveTo>
                  <a:lnTo>
                    <a:pt x="9684434" y="0"/>
                  </a:lnTo>
                  <a:lnTo>
                    <a:pt x="0" y="0"/>
                  </a:lnTo>
                  <a:lnTo>
                    <a:pt x="0" y="5591903"/>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p>
          </p:txBody>
        </p:sp>
        <p:sp>
          <p:nvSpPr>
            <p:cNvPr id="12" name="Freeform: Shape 11"/>
            <p:cNvSpPr/>
            <p:nvPr/>
          </p:nvSpPr>
          <p:spPr>
            <a:xfrm>
              <a:off x="0" y="25793"/>
              <a:ext cx="9918895" cy="5727304"/>
            </a:xfrm>
            <a:custGeom>
              <a:avLst/>
              <a:gdLst>
                <a:gd name="connsiteX0" fmla="*/ 0 w 9918895"/>
                <a:gd name="connsiteY0" fmla="*/ 5727305 h 5727304"/>
                <a:gd name="connsiteX1" fmla="*/ 0 w 9918895"/>
                <a:gd name="connsiteY1" fmla="*/ 5456502 h 5727304"/>
                <a:gd name="connsiteX2" fmla="*/ 1715672 w 9918895"/>
                <a:gd name="connsiteY2" fmla="*/ 4465902 h 5727304"/>
                <a:gd name="connsiteX3" fmla="*/ 1715672 w 9918895"/>
                <a:gd name="connsiteY3" fmla="*/ 2134184 h 5727304"/>
                <a:gd name="connsiteX4" fmla="*/ 3852203 w 9918895"/>
                <a:gd name="connsiteY4" fmla="*/ 900918 h 5727304"/>
                <a:gd name="connsiteX5" fmla="*/ 5871503 w 9918895"/>
                <a:gd name="connsiteY5" fmla="*/ 2066777 h 5727304"/>
                <a:gd name="connsiteX6" fmla="*/ 9449972 w 9918895"/>
                <a:gd name="connsiteY6" fmla="*/ 0 h 5727304"/>
                <a:gd name="connsiteX7" fmla="*/ 9918895 w 9918895"/>
                <a:gd name="connsiteY7" fmla="*/ 0 h 5727304"/>
                <a:gd name="connsiteX8" fmla="*/ 5871503 w 9918895"/>
                <a:gd name="connsiteY8" fmla="*/ 2337580 h 5727304"/>
                <a:gd name="connsiteX9" fmla="*/ 3852203 w 9918895"/>
                <a:gd name="connsiteY9" fmla="*/ 1171721 h 5727304"/>
                <a:gd name="connsiteX10" fmla="*/ 1950134 w 9918895"/>
                <a:gd name="connsiteY10" fmla="*/ 2269586 h 5727304"/>
                <a:gd name="connsiteX11" fmla="*/ 1950134 w 9918895"/>
                <a:gd name="connsiteY11" fmla="*/ 4601304 h 5727304"/>
                <a:gd name="connsiteX12" fmla="*/ 0 w 9918895"/>
                <a:gd name="connsiteY12" fmla="*/ 5727305 h 572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18895" h="5727304">
                  <a:moveTo>
                    <a:pt x="0" y="5727305"/>
                  </a:moveTo>
                  <a:lnTo>
                    <a:pt x="0" y="5456502"/>
                  </a:lnTo>
                  <a:lnTo>
                    <a:pt x="1715672" y="4465902"/>
                  </a:lnTo>
                  <a:lnTo>
                    <a:pt x="1715672" y="2134184"/>
                  </a:lnTo>
                  <a:lnTo>
                    <a:pt x="3852203" y="900918"/>
                  </a:lnTo>
                  <a:lnTo>
                    <a:pt x="5871503" y="2066777"/>
                  </a:lnTo>
                  <a:lnTo>
                    <a:pt x="9449972" y="0"/>
                  </a:lnTo>
                  <a:lnTo>
                    <a:pt x="9918895" y="0"/>
                  </a:lnTo>
                  <a:lnTo>
                    <a:pt x="5871503" y="2337580"/>
                  </a:lnTo>
                  <a:lnTo>
                    <a:pt x="3852203" y="1171721"/>
                  </a:lnTo>
                  <a:lnTo>
                    <a:pt x="1950134" y="2269586"/>
                  </a:lnTo>
                  <a:lnTo>
                    <a:pt x="1950134" y="4601304"/>
                  </a:lnTo>
                  <a:lnTo>
                    <a:pt x="0" y="5727305"/>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7" name="Freeform: Shape 16"/>
            <p:cNvSpPr/>
            <p:nvPr/>
          </p:nvSpPr>
          <p:spPr>
            <a:xfrm>
              <a:off x="4133556" y="5008098"/>
              <a:ext cx="3936023" cy="1824109"/>
            </a:xfrm>
            <a:custGeom>
              <a:avLst/>
              <a:gdLst>
                <a:gd name="connsiteX0" fmla="*/ 3936023 w 3936023"/>
                <a:gd name="connsiteY0" fmla="*/ 1824109 h 1824109"/>
                <a:gd name="connsiteX1" fmla="*/ 3936023 w 3936023"/>
                <a:gd name="connsiteY1" fmla="*/ 1135965 h 1824109"/>
                <a:gd name="connsiteX2" fmla="*/ 1968305 w 3936023"/>
                <a:gd name="connsiteY2" fmla="*/ 0 h 1824109"/>
                <a:gd name="connsiteX3" fmla="*/ 0 w 3936023"/>
                <a:gd name="connsiteY3" fmla="*/ 1135965 h 1824109"/>
                <a:gd name="connsiteX4" fmla="*/ 0 w 3936023"/>
                <a:gd name="connsiteY4" fmla="*/ 1824109 h 1824109"/>
                <a:gd name="connsiteX5" fmla="*/ 3936023 w 3936023"/>
                <a:gd name="connsiteY5" fmla="*/ 1824109 h 182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023" h="1824109">
                  <a:moveTo>
                    <a:pt x="3936023" y="1824109"/>
                  </a:moveTo>
                  <a:lnTo>
                    <a:pt x="3936023" y="1135965"/>
                  </a:lnTo>
                  <a:lnTo>
                    <a:pt x="1968305" y="0"/>
                  </a:lnTo>
                  <a:lnTo>
                    <a:pt x="0" y="1135965"/>
                  </a:lnTo>
                  <a:lnTo>
                    <a:pt x="0" y="1824109"/>
                  </a:lnTo>
                  <a:lnTo>
                    <a:pt x="3936023" y="1824109"/>
                  </a:lnTo>
                  <a:close/>
                </a:path>
              </a:pathLst>
            </a:custGeom>
            <a:solidFill>
              <a:schemeClr val="bg1">
                <a:lumMod val="95000"/>
              </a:schemeClr>
            </a:solidFill>
            <a:ln w="58615" cap="flat">
              <a:noFill/>
              <a:prstDash val="solid"/>
              <a:miter/>
            </a:ln>
          </p:spPr>
          <p:txBody>
            <a:bodyPr rtlCol="0" anchor="ctr"/>
            <a:lstStyle/>
            <a:p>
              <a:endParaRPr lang="en-IN"/>
            </a:p>
          </p:txBody>
        </p:sp>
        <p:pic>
          <p:nvPicPr>
            <p:cNvPr id="24" name="Picture 23" descr="A tall building in a city&#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100" y="1368770"/>
              <a:ext cx="3828686" cy="4410120"/>
            </a:xfrm>
            <a:prstGeom prst="rect">
              <a:avLst/>
            </a:prstGeom>
          </p:spPr>
        </p:pic>
        <p:pic>
          <p:nvPicPr>
            <p:cNvPr id="22" name="Picture 21" descr="Free photo city"/>
            <p:cNvPicPr>
              <a:picLocks noChangeAspect="1" noChangeArrowheads="1"/>
            </p:cNvPicPr>
            <p:nvPr/>
          </p:nvPicPr>
          <p:blipFill>
            <a:blip r:embed="rId3">
              <a:extLst>
                <a:ext uri="{28A0092B-C50C-407E-A947-70E740481C1C}">
                  <a14:useLocalDpi xmlns:a14="http://schemas.microsoft.com/office/drawing/2010/main" val="0"/>
                </a:ext>
              </a:extLst>
            </a:blip>
            <a:srcRect l="5355" t="39273" r="59619"/>
            <a:stretch>
              <a:fillRect/>
            </a:stretch>
          </p:blipFill>
          <p:spPr bwMode="auto">
            <a:xfrm>
              <a:off x="661767" y="907954"/>
              <a:ext cx="2088466" cy="2412020"/>
            </a:xfrm>
            <a:custGeom>
              <a:avLst/>
              <a:gdLst>
                <a:gd name="connsiteX0" fmla="*/ 1044526 w 2088466"/>
                <a:gd name="connsiteY0" fmla="*/ 0 h 2412020"/>
                <a:gd name="connsiteX1" fmla="*/ 2088466 w 2088466"/>
                <a:gd name="connsiteY1" fmla="*/ 603152 h 2412020"/>
                <a:gd name="connsiteX2" fmla="*/ 2088466 w 2088466"/>
                <a:gd name="connsiteY2" fmla="*/ 1809455 h 2412020"/>
                <a:gd name="connsiteX3" fmla="*/ 1044528 w 2088466"/>
                <a:gd name="connsiteY3" fmla="*/ 2412020 h 2412020"/>
                <a:gd name="connsiteX4" fmla="*/ 1044524 w 2088466"/>
                <a:gd name="connsiteY4" fmla="*/ 2412020 h 2412020"/>
                <a:gd name="connsiteX5" fmla="*/ 0 w 2088466"/>
                <a:gd name="connsiteY5" fmla="*/ 1809455 h 2412020"/>
                <a:gd name="connsiteX6" fmla="*/ 0 w 2088466"/>
                <a:gd name="connsiteY6" fmla="*/ 603152 h 2412020"/>
                <a:gd name="connsiteX7" fmla="*/ 1044526 w 2088466"/>
                <a:gd name="connsiteY7" fmla="*/ 0 h 241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466" h="2412020">
                  <a:moveTo>
                    <a:pt x="1044526" y="0"/>
                  </a:moveTo>
                  <a:lnTo>
                    <a:pt x="2088466" y="603152"/>
                  </a:lnTo>
                  <a:lnTo>
                    <a:pt x="2088466" y="1809455"/>
                  </a:lnTo>
                  <a:lnTo>
                    <a:pt x="1044528" y="2412020"/>
                  </a:lnTo>
                  <a:lnTo>
                    <a:pt x="1044524" y="2412020"/>
                  </a:lnTo>
                  <a:lnTo>
                    <a:pt x="0" y="1809455"/>
                  </a:lnTo>
                  <a:lnTo>
                    <a:pt x="0" y="603152"/>
                  </a:lnTo>
                  <a:lnTo>
                    <a:pt x="1044526" y="0"/>
                  </a:lnTo>
                  <a:close/>
                </a:path>
              </a:pathLst>
            </a:cu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6300361" y="2805280"/>
            <a:ext cx="5716148" cy="1800466"/>
            <a:chOff x="6244772" y="2889445"/>
            <a:chExt cx="5569857" cy="1800466"/>
          </a:xfrm>
        </p:grpSpPr>
        <p:sp>
          <p:nvSpPr>
            <p:cNvPr id="27" name="TextBox 26"/>
            <p:cNvSpPr txBox="1"/>
            <p:nvPr/>
          </p:nvSpPr>
          <p:spPr>
            <a:xfrm>
              <a:off x="6244772" y="2889445"/>
              <a:ext cx="5569857" cy="707886"/>
            </a:xfrm>
            <a:prstGeom prst="rect">
              <a:avLst/>
            </a:prstGeom>
            <a:noFill/>
          </p:spPr>
          <p:txBody>
            <a:bodyPr wrap="square">
              <a:spAutoFit/>
            </a:bodyPr>
            <a:lstStyle/>
            <a:p>
              <a:pPr algn="ctr"/>
              <a:r>
                <a:rPr lang="en-IN" sz="4000" b="1" dirty="0">
                  <a:solidFill>
                    <a:schemeClr val="tx1">
                      <a:lumMod val="75000"/>
                      <a:lumOff val="25000"/>
                    </a:schemeClr>
                  </a:solidFill>
                  <a:latin typeface="Montserrat" panose="00000500000000000000" pitchFamily="2" charset="0"/>
                </a:rPr>
                <a:t>Company</a:t>
              </a:r>
              <a:r>
                <a:rPr lang="en-IN" sz="4000" b="1" dirty="0">
                  <a:solidFill>
                    <a:schemeClr val="accent5"/>
                  </a:solidFill>
                  <a:latin typeface="Montserrat" panose="00000500000000000000" pitchFamily="2" charset="0"/>
                </a:rPr>
                <a:t> </a:t>
              </a:r>
              <a:r>
                <a:rPr lang="en-IN" sz="4000" b="1" dirty="0">
                  <a:solidFill>
                    <a:schemeClr val="bg2"/>
                  </a:solidFill>
                  <a:latin typeface="Montserrat" panose="00000500000000000000" pitchFamily="2" charset="0"/>
                </a:rPr>
                <a:t>Profile </a:t>
              </a:r>
            </a:p>
          </p:txBody>
        </p:sp>
        <p:sp>
          <p:nvSpPr>
            <p:cNvPr id="3" name="TextBox 2"/>
            <p:cNvSpPr txBox="1"/>
            <p:nvPr/>
          </p:nvSpPr>
          <p:spPr>
            <a:xfrm>
              <a:off x="6602493" y="3736776"/>
              <a:ext cx="5071321" cy="953135"/>
            </a:xfrm>
            <a:prstGeom prst="rect">
              <a:avLst/>
            </a:prstGeom>
            <a:noFill/>
          </p:spPr>
          <p:txBody>
            <a:bodyPr wrap="square">
              <a:spAutoFit/>
            </a:bodyPr>
            <a:lstStyle/>
            <a:p>
              <a:pPr algn="ctr"/>
              <a:r>
                <a:rPr lang="en-US" sz="1400" dirty="0">
                  <a:solidFill>
                    <a:schemeClr val="tx1">
                      <a:lumMod val="75000"/>
                      <a:lumOff val="25000"/>
                    </a:schemeClr>
                  </a:solidFill>
                  <a:latin typeface="Montserrat" panose="00000500000000000000" pitchFamily="2" charset="0"/>
                </a:rPr>
                <a:t>"Innovation Pulsates Through Our Firm, Inspiring Us to Continuously Rethink Conventions and Develop Solutions that Forge the Future of Structural Consultancy."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688731"/>
            <a:ext cx="12208411" cy="6164578"/>
            <a:chOff x="0" y="688731"/>
            <a:chExt cx="12208411" cy="6164578"/>
          </a:xfrm>
        </p:grpSpPr>
        <p:grpSp>
          <p:nvGrpSpPr>
            <p:cNvPr id="4" name="Graphic 2"/>
            <p:cNvGrpSpPr/>
            <p:nvPr/>
          </p:nvGrpSpPr>
          <p:grpSpPr>
            <a:xfrm>
              <a:off x="0" y="688731"/>
              <a:ext cx="12208411" cy="6164578"/>
              <a:chOff x="0" y="688731"/>
              <a:chExt cx="12208411" cy="6164578"/>
            </a:xfrm>
          </p:grpSpPr>
          <p:sp>
            <p:nvSpPr>
              <p:cNvPr id="6" name="Freeform: Shape 5"/>
              <p:cNvSpPr/>
              <p:nvPr/>
            </p:nvSpPr>
            <p:spPr>
              <a:xfrm>
                <a:off x="0" y="688731"/>
                <a:ext cx="2562664" cy="5918981"/>
              </a:xfrm>
              <a:custGeom>
                <a:avLst/>
                <a:gdLst>
                  <a:gd name="connsiteX0" fmla="*/ 0 w 2562664"/>
                  <a:gd name="connsiteY0" fmla="*/ 0 h 5918981"/>
                  <a:gd name="connsiteX1" fmla="*/ 0 w 2562664"/>
                  <a:gd name="connsiteY1" fmla="*/ 5918981 h 5918981"/>
                  <a:gd name="connsiteX2" fmla="*/ 2562665 w 2562664"/>
                  <a:gd name="connsiteY2" fmla="*/ 4438943 h 5918981"/>
                  <a:gd name="connsiteX3" fmla="*/ 2562665 w 2562664"/>
                  <a:gd name="connsiteY3" fmla="*/ 1479452 h 5918981"/>
                  <a:gd name="connsiteX4" fmla="*/ 0 w 2562664"/>
                  <a:gd name="connsiteY4" fmla="*/ 0 h 591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64" h="5918981">
                    <a:moveTo>
                      <a:pt x="0" y="0"/>
                    </a:moveTo>
                    <a:lnTo>
                      <a:pt x="0" y="5918981"/>
                    </a:lnTo>
                    <a:lnTo>
                      <a:pt x="2562665" y="4438943"/>
                    </a:lnTo>
                    <a:lnTo>
                      <a:pt x="2562665" y="1479452"/>
                    </a:lnTo>
                    <a:lnTo>
                      <a:pt x="0"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7" name="Freeform: Shape 6"/>
              <p:cNvSpPr/>
              <p:nvPr/>
            </p:nvSpPr>
            <p:spPr>
              <a:xfrm>
                <a:off x="0" y="1010529"/>
                <a:ext cx="2284241" cy="5275384"/>
              </a:xfrm>
              <a:custGeom>
                <a:avLst/>
                <a:gdLst>
                  <a:gd name="connsiteX0" fmla="*/ 0 w 2284241"/>
                  <a:gd name="connsiteY0" fmla="*/ 0 h 5275384"/>
                  <a:gd name="connsiteX1" fmla="*/ 0 w 2284241"/>
                  <a:gd name="connsiteY1" fmla="*/ 5275384 h 5275384"/>
                  <a:gd name="connsiteX2" fmla="*/ 2284242 w 2284241"/>
                  <a:gd name="connsiteY2" fmla="*/ 3956538 h 5275384"/>
                  <a:gd name="connsiteX3" fmla="*/ 2284242 w 2284241"/>
                  <a:gd name="connsiteY3" fmla="*/ 1318846 h 5275384"/>
                  <a:gd name="connsiteX4" fmla="*/ 0 w 2284241"/>
                  <a:gd name="connsiteY4" fmla="*/ 0 h 527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241" h="5275384">
                    <a:moveTo>
                      <a:pt x="0" y="0"/>
                    </a:moveTo>
                    <a:lnTo>
                      <a:pt x="0" y="5275384"/>
                    </a:lnTo>
                    <a:lnTo>
                      <a:pt x="2284242" y="3956538"/>
                    </a:lnTo>
                    <a:lnTo>
                      <a:pt x="2284242" y="1318846"/>
                    </a:lnTo>
                    <a:lnTo>
                      <a:pt x="0"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9" name="Freeform: Shape 8"/>
              <p:cNvSpPr/>
              <p:nvPr/>
            </p:nvSpPr>
            <p:spPr>
              <a:xfrm>
                <a:off x="9645747" y="688731"/>
                <a:ext cx="2562664" cy="5918981"/>
              </a:xfrm>
              <a:custGeom>
                <a:avLst/>
                <a:gdLst>
                  <a:gd name="connsiteX0" fmla="*/ 2562665 w 2562664"/>
                  <a:gd name="connsiteY0" fmla="*/ 0 h 5918981"/>
                  <a:gd name="connsiteX1" fmla="*/ 2562665 w 2562664"/>
                  <a:gd name="connsiteY1" fmla="*/ 5918981 h 5918981"/>
                  <a:gd name="connsiteX2" fmla="*/ 0 w 2562664"/>
                  <a:gd name="connsiteY2" fmla="*/ 4438943 h 5918981"/>
                  <a:gd name="connsiteX3" fmla="*/ 0 w 2562664"/>
                  <a:gd name="connsiteY3" fmla="*/ 1479452 h 5918981"/>
                  <a:gd name="connsiteX4" fmla="*/ 2562665 w 2562664"/>
                  <a:gd name="connsiteY4" fmla="*/ 0 h 591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64" h="5918981">
                    <a:moveTo>
                      <a:pt x="2562665" y="0"/>
                    </a:moveTo>
                    <a:lnTo>
                      <a:pt x="2562665" y="5918981"/>
                    </a:lnTo>
                    <a:lnTo>
                      <a:pt x="0" y="4438943"/>
                    </a:lnTo>
                    <a:lnTo>
                      <a:pt x="0" y="1479452"/>
                    </a:lnTo>
                    <a:lnTo>
                      <a:pt x="2562665"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10" name="Freeform: Shape 9"/>
              <p:cNvSpPr/>
              <p:nvPr/>
            </p:nvSpPr>
            <p:spPr>
              <a:xfrm>
                <a:off x="9924170" y="1010529"/>
                <a:ext cx="2284241" cy="5275384"/>
              </a:xfrm>
              <a:custGeom>
                <a:avLst/>
                <a:gdLst>
                  <a:gd name="connsiteX0" fmla="*/ 2284242 w 2284241"/>
                  <a:gd name="connsiteY0" fmla="*/ 0 h 5275384"/>
                  <a:gd name="connsiteX1" fmla="*/ 2284242 w 2284241"/>
                  <a:gd name="connsiteY1" fmla="*/ 5275384 h 5275384"/>
                  <a:gd name="connsiteX2" fmla="*/ 0 w 2284241"/>
                  <a:gd name="connsiteY2" fmla="*/ 3956538 h 5275384"/>
                  <a:gd name="connsiteX3" fmla="*/ 0 w 2284241"/>
                  <a:gd name="connsiteY3" fmla="*/ 1318846 h 5275384"/>
                  <a:gd name="connsiteX4" fmla="*/ 2284242 w 2284241"/>
                  <a:gd name="connsiteY4" fmla="*/ 0 h 527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241" h="5275384">
                    <a:moveTo>
                      <a:pt x="2284242" y="0"/>
                    </a:moveTo>
                    <a:lnTo>
                      <a:pt x="2284242" y="5275384"/>
                    </a:lnTo>
                    <a:lnTo>
                      <a:pt x="0" y="3956538"/>
                    </a:lnTo>
                    <a:lnTo>
                      <a:pt x="0" y="1318846"/>
                    </a:lnTo>
                    <a:lnTo>
                      <a:pt x="2284242"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12" name="Freeform: Shape 11"/>
              <p:cNvSpPr/>
              <p:nvPr/>
            </p:nvSpPr>
            <p:spPr>
              <a:xfrm>
                <a:off x="4055598" y="5656970"/>
                <a:ext cx="4091939" cy="1196339"/>
              </a:xfrm>
              <a:custGeom>
                <a:avLst/>
                <a:gdLst>
                  <a:gd name="connsiteX0" fmla="*/ 4091940 w 4091939"/>
                  <a:gd name="connsiteY0" fmla="*/ 1196340 h 1196339"/>
                  <a:gd name="connsiteX1" fmla="*/ 4091940 w 4091939"/>
                  <a:gd name="connsiteY1" fmla="*/ 1181100 h 1196339"/>
                  <a:gd name="connsiteX2" fmla="*/ 2045677 w 4091939"/>
                  <a:gd name="connsiteY2" fmla="*/ 0 h 1196339"/>
                  <a:gd name="connsiteX3" fmla="*/ 0 w 4091939"/>
                  <a:gd name="connsiteY3" fmla="*/ 1181100 h 1196339"/>
                  <a:gd name="connsiteX4" fmla="*/ 0 w 4091939"/>
                  <a:gd name="connsiteY4" fmla="*/ 1196340 h 1196339"/>
                  <a:gd name="connsiteX5" fmla="*/ 4091940 w 4091939"/>
                  <a:gd name="connsiteY5" fmla="*/ 1196340 h 11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1939" h="1196339">
                    <a:moveTo>
                      <a:pt x="4091940" y="1196340"/>
                    </a:moveTo>
                    <a:lnTo>
                      <a:pt x="4091940" y="1181100"/>
                    </a:lnTo>
                    <a:lnTo>
                      <a:pt x="2045677" y="0"/>
                    </a:lnTo>
                    <a:lnTo>
                      <a:pt x="0" y="1181100"/>
                    </a:lnTo>
                    <a:lnTo>
                      <a:pt x="0" y="1196340"/>
                    </a:lnTo>
                    <a:lnTo>
                      <a:pt x="4091940" y="1196340"/>
                    </a:lnTo>
                    <a:close/>
                  </a:path>
                </a:pathLst>
              </a:custGeom>
              <a:solidFill>
                <a:srgbClr val="F7F7F7"/>
              </a:solidFill>
              <a:ln w="58615" cap="flat">
                <a:noFill/>
                <a:prstDash val="solid"/>
                <a:miter/>
              </a:ln>
            </p:spPr>
            <p:txBody>
              <a:bodyPr rtlCol="0" anchor="ctr"/>
              <a:lstStyle/>
              <a:p>
                <a:endParaRPr lang="en-IN"/>
              </a:p>
            </p:txBody>
          </p:sp>
        </p:grpSp>
        <p:grpSp>
          <p:nvGrpSpPr>
            <p:cNvPr id="2" name="Group 1"/>
            <p:cNvGrpSpPr/>
            <p:nvPr/>
          </p:nvGrpSpPr>
          <p:grpSpPr>
            <a:xfrm>
              <a:off x="3046853" y="2310126"/>
              <a:ext cx="6171485" cy="2302137"/>
              <a:chOff x="246363" y="1781632"/>
              <a:chExt cx="4493984" cy="2302137"/>
            </a:xfrm>
          </p:grpSpPr>
          <p:sp>
            <p:nvSpPr>
              <p:cNvPr id="3" name="TextBox 2"/>
              <p:cNvSpPr txBox="1"/>
              <p:nvPr/>
            </p:nvSpPr>
            <p:spPr>
              <a:xfrm>
                <a:off x="292165" y="1781632"/>
                <a:ext cx="4402379" cy="584775"/>
              </a:xfrm>
              <a:prstGeom prst="rect">
                <a:avLst/>
              </a:prstGeom>
              <a:noFill/>
            </p:spPr>
            <p:txBody>
              <a:bodyPr wrap="square">
                <a:spAutoFit/>
              </a:bodyPr>
              <a:lstStyle/>
              <a:p>
                <a:pPr marL="0" marR="0" lvl="0" indent="0" algn="ctr" defTabSz="914400" rtl="0" eaLnBrk="0" fontAlgn="base" latinLnBrk="0" hangingPunct="0">
                  <a:spcBef>
                    <a:spcPct val="0"/>
                  </a:spcBef>
                  <a:spcAft>
                    <a:spcPct val="0"/>
                  </a:spcAft>
                  <a:buClrTx/>
                  <a:buSzTx/>
                  <a:buFontTx/>
                  <a:buNone/>
                </a:pPr>
                <a:r>
                  <a:rPr kumimoji="0" lang="en-US" altLang="en-US" sz="3200" b="1" u="none" strike="noStrike" cap="none" normalizeH="0" baseline="0" dirty="0">
                    <a:ln>
                      <a:noFill/>
                    </a:ln>
                    <a:solidFill>
                      <a:schemeClr val="tx1">
                        <a:lumMod val="75000"/>
                        <a:lumOff val="25000"/>
                      </a:schemeClr>
                    </a:solidFill>
                    <a:latin typeface="Montserrat" panose="00000500000000000000" pitchFamily="2" charset="0"/>
                  </a:rPr>
                  <a:t>Best Service </a:t>
                </a:r>
                <a:r>
                  <a:rPr kumimoji="0" lang="en-US" altLang="en-US" sz="3200" b="1" u="none" strike="noStrike" cap="none" normalizeH="0" baseline="0" dirty="0">
                    <a:ln>
                      <a:noFill/>
                    </a:ln>
                    <a:solidFill>
                      <a:schemeClr val="accent5"/>
                    </a:solidFill>
                    <a:latin typeface="Montserrat" panose="00000500000000000000" pitchFamily="2" charset="0"/>
                  </a:rPr>
                  <a:t>For Our Client</a:t>
                </a:r>
                <a:endParaRPr kumimoji="0" lang="en-US" altLang="en-US" sz="3200" b="1" i="0" u="none" strike="noStrike" cap="none" normalizeH="0" baseline="0" dirty="0">
                  <a:ln>
                    <a:noFill/>
                  </a:ln>
                  <a:solidFill>
                    <a:schemeClr val="accent5"/>
                  </a:solidFill>
                  <a:effectLst/>
                  <a:latin typeface="Montserrat" panose="00000500000000000000" pitchFamily="2" charset="0"/>
                </a:endParaRPr>
              </a:p>
            </p:txBody>
          </p:sp>
          <p:sp>
            <p:nvSpPr>
              <p:cNvPr id="5" name="TextBox 4"/>
              <p:cNvSpPr txBox="1"/>
              <p:nvPr/>
            </p:nvSpPr>
            <p:spPr>
              <a:xfrm>
                <a:off x="246363" y="2791749"/>
                <a:ext cx="4493984" cy="1292020"/>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pPr>
                <a:r>
                  <a:rPr lang="en-US" sz="1800" b="0" i="0" dirty="0">
                    <a:solidFill>
                      <a:schemeClr val="tx1">
                        <a:lumMod val="85000"/>
                        <a:lumOff val="15000"/>
                      </a:schemeClr>
                    </a:solidFill>
                    <a:effectLst/>
                    <a:latin typeface="Montserrat" panose="00000500000000000000" pitchFamily="2" charset="0"/>
                  </a:rPr>
                  <a:t>We offer a range of services to meet our customers' needs, including customized solutions, timely delivery, and dedicated customer support.</a:t>
                </a:r>
                <a:endParaRPr kumimoji="0" lang="en-US" altLang="en-US" sz="1800" b="0" i="0" u="none" strike="noStrike" cap="none" normalizeH="0" baseline="0" dirty="0">
                  <a:ln>
                    <a:noFill/>
                  </a:ln>
                  <a:solidFill>
                    <a:schemeClr val="tx1">
                      <a:lumMod val="85000"/>
                      <a:lumOff val="15000"/>
                    </a:schemeClr>
                  </a:solidFill>
                  <a:effectLst/>
                  <a:latin typeface="Montserrat" panose="00000500000000000000" pitchFamily="2" charset="0"/>
                </a:endParaRPr>
              </a:p>
            </p:txBody>
          </p:sp>
        </p:grpSp>
        <p:pic>
          <p:nvPicPr>
            <p:cNvPr id="15" name="Picture 14" descr="A red person on a map&#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10529"/>
              <a:ext cx="2266926" cy="5275384"/>
            </a:xfrm>
            <a:prstGeom prst="rect">
              <a:avLst/>
            </a:prstGeom>
          </p:spPr>
        </p:pic>
        <p:pic>
          <p:nvPicPr>
            <p:cNvPr id="18" name="Picture 17" descr="A hand holding a glow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746" y="993682"/>
              <a:ext cx="2274254" cy="5371214"/>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p:cNvSpPr/>
          <p:nvPr/>
        </p:nvSpPr>
        <p:spPr>
          <a:xfrm>
            <a:off x="8507436" y="3"/>
            <a:ext cx="3688666" cy="6831617"/>
          </a:xfrm>
          <a:custGeom>
            <a:avLst/>
            <a:gdLst>
              <a:gd name="connsiteX0" fmla="*/ 0 w 3688666"/>
              <a:gd name="connsiteY0" fmla="*/ 0 h 6831617"/>
              <a:gd name="connsiteX1" fmla="*/ 3688666 w 3688666"/>
              <a:gd name="connsiteY1" fmla="*/ 0 h 6831617"/>
              <a:gd name="connsiteX2" fmla="*/ 3688666 w 3688666"/>
              <a:gd name="connsiteY2" fmla="*/ 6831618 h 6831617"/>
              <a:gd name="connsiteX3" fmla="*/ 0 w 3688666"/>
              <a:gd name="connsiteY3" fmla="*/ 6831618 h 6831617"/>
            </a:gdLst>
            <a:ahLst/>
            <a:cxnLst>
              <a:cxn ang="0">
                <a:pos x="connsiteX0" y="connsiteY0"/>
              </a:cxn>
              <a:cxn ang="0">
                <a:pos x="connsiteX1" y="connsiteY1"/>
              </a:cxn>
              <a:cxn ang="0">
                <a:pos x="connsiteX2" y="connsiteY2"/>
              </a:cxn>
              <a:cxn ang="0">
                <a:pos x="connsiteX3" y="connsiteY3"/>
              </a:cxn>
            </a:cxnLst>
            <a:rect l="l" t="t" r="r" b="b"/>
            <a:pathLst>
              <a:path w="3688666" h="6831617">
                <a:moveTo>
                  <a:pt x="0" y="0"/>
                </a:moveTo>
                <a:lnTo>
                  <a:pt x="3688666" y="0"/>
                </a:lnTo>
                <a:lnTo>
                  <a:pt x="3688666" y="6831618"/>
                </a:lnTo>
                <a:lnTo>
                  <a:pt x="0" y="6831618"/>
                </a:lnTo>
                <a:close/>
              </a:path>
            </a:pathLst>
          </a:custGeom>
          <a:solidFill>
            <a:schemeClr val="accent5"/>
          </a:solidFill>
          <a:ln w="58615" cap="flat">
            <a:noFill/>
            <a:prstDash val="solid"/>
            <a:miter/>
          </a:ln>
        </p:spPr>
        <p:txBody>
          <a:bodyPr rtlCol="0" anchor="ctr"/>
          <a:lstStyle/>
          <a:p>
            <a:endParaRPr lang="en-IN"/>
          </a:p>
        </p:txBody>
      </p:sp>
      <p:pic>
        <p:nvPicPr>
          <p:cNvPr id="4098" name="Picture 2" descr="Free photo businessman shaking hands with client"/>
          <p:cNvPicPr>
            <a:picLocks noChangeAspect="1" noChangeArrowheads="1"/>
          </p:cNvPicPr>
          <p:nvPr/>
        </p:nvPicPr>
        <p:blipFill rotWithShape="1">
          <a:blip r:embed="rId2">
            <a:extLst>
              <a:ext uri="{28A0092B-C50C-407E-A947-70E740481C1C}">
                <a14:useLocalDpi xmlns:a14="http://schemas.microsoft.com/office/drawing/2010/main" val="0"/>
              </a:ext>
            </a:extLst>
          </a:blip>
          <a:srcRect l="5147" r="15742"/>
          <a:stretch>
            <a:fillRect/>
          </a:stretch>
        </p:blipFill>
        <p:spPr bwMode="auto">
          <a:xfrm>
            <a:off x="8591768" y="0"/>
            <a:ext cx="3600231" cy="6831616"/>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p:cNvSpPr/>
          <p:nvPr/>
        </p:nvSpPr>
        <p:spPr>
          <a:xfrm>
            <a:off x="4736123" y="3"/>
            <a:ext cx="3533921" cy="1660572"/>
          </a:xfrm>
          <a:custGeom>
            <a:avLst/>
            <a:gdLst>
              <a:gd name="connsiteX0" fmla="*/ 0 w 3533921"/>
              <a:gd name="connsiteY0" fmla="*/ 0 h 1660572"/>
              <a:gd name="connsiteX1" fmla="*/ 0 w 3533921"/>
              <a:gd name="connsiteY1" fmla="*/ 640666 h 1660572"/>
              <a:gd name="connsiteX2" fmla="*/ 1766668 w 3533921"/>
              <a:gd name="connsiteY2" fmla="*/ 1660572 h 1660572"/>
              <a:gd name="connsiteX3" fmla="*/ 3533921 w 3533921"/>
              <a:gd name="connsiteY3" fmla="*/ 640666 h 1660572"/>
              <a:gd name="connsiteX4" fmla="*/ 3533921 w 3533921"/>
              <a:gd name="connsiteY4" fmla="*/ 0 h 1660572"/>
              <a:gd name="connsiteX5" fmla="*/ 0 w 3533921"/>
              <a:gd name="connsiteY5" fmla="*/ 0 h 166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3921" h="1660572">
                <a:moveTo>
                  <a:pt x="0" y="0"/>
                </a:moveTo>
                <a:lnTo>
                  <a:pt x="0" y="640666"/>
                </a:lnTo>
                <a:lnTo>
                  <a:pt x="1766668" y="1660572"/>
                </a:lnTo>
                <a:lnTo>
                  <a:pt x="3533921" y="640666"/>
                </a:lnTo>
                <a:lnTo>
                  <a:pt x="3533921" y="0"/>
                </a:lnTo>
                <a:lnTo>
                  <a:pt x="0" y="0"/>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5477021" y="5501638"/>
            <a:ext cx="2522219" cy="1329982"/>
          </a:xfrm>
          <a:custGeom>
            <a:avLst/>
            <a:gdLst>
              <a:gd name="connsiteX0" fmla="*/ 0 w 2522219"/>
              <a:gd name="connsiteY0" fmla="*/ 1329982 h 1329982"/>
              <a:gd name="connsiteX1" fmla="*/ 2522220 w 2522219"/>
              <a:gd name="connsiteY1" fmla="*/ 1329982 h 1329982"/>
              <a:gd name="connsiteX2" fmla="*/ 2522220 w 2522219"/>
              <a:gd name="connsiteY2" fmla="*/ 788376 h 1329982"/>
              <a:gd name="connsiteX3" fmla="*/ 1157068 w 2522219"/>
              <a:gd name="connsiteY3" fmla="*/ 0 h 1329982"/>
              <a:gd name="connsiteX4" fmla="*/ 0 w 2522219"/>
              <a:gd name="connsiteY4" fmla="*/ 668215 h 1329982"/>
              <a:gd name="connsiteX5" fmla="*/ 0 w 2522219"/>
              <a:gd name="connsiteY5" fmla="*/ 1329982 h 1329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982">
                <a:moveTo>
                  <a:pt x="0" y="1329982"/>
                </a:moveTo>
                <a:lnTo>
                  <a:pt x="2522220" y="1329982"/>
                </a:lnTo>
                <a:lnTo>
                  <a:pt x="2522220" y="788376"/>
                </a:lnTo>
                <a:lnTo>
                  <a:pt x="1157068" y="0"/>
                </a:lnTo>
                <a:lnTo>
                  <a:pt x="0" y="668215"/>
                </a:lnTo>
                <a:lnTo>
                  <a:pt x="0" y="1329982"/>
                </a:lnTo>
                <a:close/>
              </a:path>
            </a:pathLst>
          </a:custGeom>
          <a:solidFill>
            <a:srgbClr val="F7F7F7"/>
          </a:solidFill>
          <a:ln w="58615" cap="flat">
            <a:noFill/>
            <a:prstDash val="solid"/>
            <a:miter/>
          </a:ln>
        </p:spPr>
        <p:txBody>
          <a:bodyPr rtlCol="0" anchor="ctr"/>
          <a:lstStyle/>
          <a:p>
            <a:endParaRPr lang="en-IN"/>
          </a:p>
        </p:txBody>
      </p:sp>
      <p:sp>
        <p:nvSpPr>
          <p:cNvPr id="11" name="Freeform: Shape 10"/>
          <p:cNvSpPr/>
          <p:nvPr/>
        </p:nvSpPr>
        <p:spPr>
          <a:xfrm>
            <a:off x="8390206" y="3"/>
            <a:ext cx="234461" cy="6831617"/>
          </a:xfrm>
          <a:custGeom>
            <a:avLst/>
            <a:gdLst>
              <a:gd name="connsiteX0" fmla="*/ 0 w 234461"/>
              <a:gd name="connsiteY0" fmla="*/ 0 h 6831617"/>
              <a:gd name="connsiteX1" fmla="*/ 234462 w 234461"/>
              <a:gd name="connsiteY1" fmla="*/ 0 h 6831617"/>
              <a:gd name="connsiteX2" fmla="*/ 234462 w 234461"/>
              <a:gd name="connsiteY2" fmla="*/ 6831618 h 6831617"/>
              <a:gd name="connsiteX3" fmla="*/ 0 w 234461"/>
              <a:gd name="connsiteY3" fmla="*/ 6831618 h 6831617"/>
            </a:gdLst>
            <a:ahLst/>
            <a:cxnLst>
              <a:cxn ang="0">
                <a:pos x="connsiteX0" y="connsiteY0"/>
              </a:cxn>
              <a:cxn ang="0">
                <a:pos x="connsiteX1" y="connsiteY1"/>
              </a:cxn>
              <a:cxn ang="0">
                <a:pos x="connsiteX2" y="connsiteY2"/>
              </a:cxn>
              <a:cxn ang="0">
                <a:pos x="connsiteX3" y="connsiteY3"/>
              </a:cxn>
            </a:cxnLst>
            <a:rect l="l" t="t" r="r" b="b"/>
            <a:pathLst>
              <a:path w="234461" h="6831617">
                <a:moveTo>
                  <a:pt x="0" y="0"/>
                </a:moveTo>
                <a:lnTo>
                  <a:pt x="234462" y="0"/>
                </a:lnTo>
                <a:lnTo>
                  <a:pt x="234462" y="6831618"/>
                </a:lnTo>
                <a:lnTo>
                  <a:pt x="0" y="6831618"/>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12" name="Freeform: Shape 11"/>
          <p:cNvSpPr/>
          <p:nvPr/>
        </p:nvSpPr>
        <p:spPr>
          <a:xfrm>
            <a:off x="7043810" y="1276058"/>
            <a:ext cx="2810021" cy="3244944"/>
          </a:xfrm>
          <a:custGeom>
            <a:avLst/>
            <a:gdLst>
              <a:gd name="connsiteX0" fmla="*/ 1405011 w 2810021"/>
              <a:gd name="connsiteY0" fmla="*/ 0 h 3244944"/>
              <a:gd name="connsiteX1" fmla="*/ 0 w 2810021"/>
              <a:gd name="connsiteY1" fmla="*/ 811236 h 3244944"/>
              <a:gd name="connsiteX2" fmla="*/ 0 w 2810021"/>
              <a:gd name="connsiteY2" fmla="*/ 2433709 h 3244944"/>
              <a:gd name="connsiteX3" fmla="*/ 1405011 w 2810021"/>
              <a:gd name="connsiteY3" fmla="*/ 3244945 h 3244944"/>
              <a:gd name="connsiteX4" fmla="*/ 2810022 w 2810021"/>
              <a:gd name="connsiteY4" fmla="*/ 2433709 h 3244944"/>
              <a:gd name="connsiteX5" fmla="*/ 2810022 w 2810021"/>
              <a:gd name="connsiteY5" fmla="*/ 811236 h 3244944"/>
              <a:gd name="connsiteX6" fmla="*/ 1405011 w 2810021"/>
              <a:gd name="connsiteY6" fmla="*/ 0 h 324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0021" h="3244944">
                <a:moveTo>
                  <a:pt x="1405011" y="0"/>
                </a:moveTo>
                <a:lnTo>
                  <a:pt x="0" y="811236"/>
                </a:lnTo>
                <a:lnTo>
                  <a:pt x="0" y="2433709"/>
                </a:lnTo>
                <a:lnTo>
                  <a:pt x="1405011" y="3244945"/>
                </a:lnTo>
                <a:lnTo>
                  <a:pt x="2810022" y="2433709"/>
                </a:lnTo>
                <a:lnTo>
                  <a:pt x="2810022" y="811236"/>
                </a:lnTo>
                <a:lnTo>
                  <a:pt x="1405011"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7271238" y="1538655"/>
            <a:ext cx="2355752" cy="2720337"/>
          </a:xfrm>
          <a:custGeom>
            <a:avLst/>
            <a:gdLst>
              <a:gd name="connsiteX0" fmla="*/ 1177583 w 2355752"/>
              <a:gd name="connsiteY0" fmla="*/ 0 h 2720337"/>
              <a:gd name="connsiteX1" fmla="*/ 0 w 2355752"/>
              <a:gd name="connsiteY1" fmla="*/ 679938 h 2720337"/>
              <a:gd name="connsiteX2" fmla="*/ 0 w 2355752"/>
              <a:gd name="connsiteY2" fmla="*/ 2039814 h 2720337"/>
              <a:gd name="connsiteX3" fmla="*/ 1177583 w 2355752"/>
              <a:gd name="connsiteY3" fmla="*/ 2720338 h 2720337"/>
              <a:gd name="connsiteX4" fmla="*/ 2355753 w 2355752"/>
              <a:gd name="connsiteY4" fmla="*/ 2039814 h 2720337"/>
              <a:gd name="connsiteX5" fmla="*/ 2355753 w 2355752"/>
              <a:gd name="connsiteY5" fmla="*/ 679938 h 2720337"/>
              <a:gd name="connsiteX6" fmla="*/ 1177583 w 2355752"/>
              <a:gd name="connsiteY6" fmla="*/ 0 h 27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5752" h="2720337">
                <a:moveTo>
                  <a:pt x="1177583" y="0"/>
                </a:moveTo>
                <a:lnTo>
                  <a:pt x="0" y="679938"/>
                </a:lnTo>
                <a:lnTo>
                  <a:pt x="0" y="2039814"/>
                </a:lnTo>
                <a:lnTo>
                  <a:pt x="1177583" y="2720338"/>
                </a:lnTo>
                <a:lnTo>
                  <a:pt x="2355753" y="2039814"/>
                </a:lnTo>
                <a:lnTo>
                  <a:pt x="2355753" y="679938"/>
                </a:lnTo>
                <a:lnTo>
                  <a:pt x="1177583"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pic>
        <p:nvPicPr>
          <p:cNvPr id="15" name="Picture 14" descr="A person holding a phone and touching a scree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543" y="1538655"/>
            <a:ext cx="2578554" cy="2722136"/>
          </a:xfrm>
          <a:prstGeom prst="rect">
            <a:avLst/>
          </a:prstGeom>
        </p:spPr>
      </p:pic>
      <p:grpSp>
        <p:nvGrpSpPr>
          <p:cNvPr id="17" name="Group 16"/>
          <p:cNvGrpSpPr/>
          <p:nvPr/>
        </p:nvGrpSpPr>
        <p:grpSpPr>
          <a:xfrm>
            <a:off x="701482" y="2230216"/>
            <a:ext cx="5669129" cy="2858783"/>
            <a:chOff x="205016" y="1177662"/>
            <a:chExt cx="5988050" cy="2858783"/>
          </a:xfrm>
        </p:grpSpPr>
        <p:sp>
          <p:nvSpPr>
            <p:cNvPr id="19" name="TextBox 18"/>
            <p:cNvSpPr txBox="1"/>
            <p:nvPr/>
          </p:nvSpPr>
          <p:spPr>
            <a:xfrm>
              <a:off x="205016" y="1177662"/>
              <a:ext cx="5988050" cy="1077218"/>
            </a:xfrm>
            <a:prstGeom prst="rect">
              <a:avLst/>
            </a:prstGeom>
            <a:noFill/>
          </p:spPr>
          <p:txBody>
            <a:bodyPr wrap="square" rtlCol="0">
              <a:spAutoFit/>
            </a:bodyPr>
            <a:lstStyle/>
            <a:p>
              <a:r>
                <a:rPr lang="en-US" sz="3200" b="1" i="0" u="none" strike="noStrike" dirty="0">
                  <a:solidFill>
                    <a:schemeClr val="tx1">
                      <a:lumMod val="75000"/>
                      <a:lumOff val="25000"/>
                    </a:schemeClr>
                  </a:solidFill>
                  <a:effectLst/>
                  <a:latin typeface="Montserrat" panose="00000500000000000000" pitchFamily="2" charset="0"/>
                </a:rPr>
                <a:t>Our Company</a:t>
              </a:r>
              <a:endParaRPr lang="en-US" sz="3200" dirty="0">
                <a:solidFill>
                  <a:schemeClr val="tx1">
                    <a:lumMod val="75000"/>
                    <a:lumOff val="25000"/>
                  </a:schemeClr>
                </a:solidFill>
                <a:effectLst/>
                <a:latin typeface="Montserrat" panose="00000500000000000000" pitchFamily="2" charset="0"/>
              </a:endParaRPr>
            </a:p>
            <a:p>
              <a:r>
                <a:rPr lang="en-US" sz="3200" b="1" i="0" u="none" strike="noStrike" dirty="0">
                  <a:solidFill>
                    <a:schemeClr val="accent5"/>
                  </a:solidFill>
                  <a:effectLst/>
                  <a:latin typeface="Montserrat" panose="00000500000000000000" pitchFamily="2" charset="0"/>
                </a:rPr>
                <a:t>Timeline</a:t>
              </a:r>
              <a:endParaRPr lang="en-US" sz="3200" dirty="0">
                <a:solidFill>
                  <a:schemeClr val="accent5"/>
                </a:solidFill>
                <a:effectLst/>
                <a:latin typeface="Montserrat" panose="00000500000000000000" pitchFamily="2" charset="0"/>
              </a:endParaRPr>
            </a:p>
          </p:txBody>
        </p:sp>
        <p:sp>
          <p:nvSpPr>
            <p:cNvPr id="20" name="TextBox 19"/>
            <p:cNvSpPr txBox="1"/>
            <p:nvPr/>
          </p:nvSpPr>
          <p:spPr>
            <a:xfrm>
              <a:off x="205016" y="2283210"/>
              <a:ext cx="5988050" cy="1753235"/>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pPr>
              <a:r>
                <a:rPr lang="en-US" b="0" i="0" dirty="0">
                  <a:solidFill>
                    <a:schemeClr val="tx1">
                      <a:lumMod val="85000"/>
                      <a:lumOff val="15000"/>
                    </a:schemeClr>
                  </a:solidFill>
                  <a:effectLst/>
                  <a:latin typeface="Montserrat" panose="00000500000000000000" pitchFamily="2" charset="0"/>
                </a:rPr>
                <a:t>"Fueled by a Passion for Innovation and Excellence, Our Objective is to Provide Exceptional Services, Generating Sustainable Value for Our Clients Over the Long Term."</a:t>
              </a:r>
            </a:p>
          </p:txBody>
        </p:sp>
      </p:grpSp>
      <p:sp>
        <p:nvSpPr>
          <p:cNvPr id="21" name="Rectangle 20"/>
          <p:cNvSpPr/>
          <p:nvPr/>
        </p:nvSpPr>
        <p:spPr>
          <a:xfrm>
            <a:off x="0" y="0"/>
            <a:ext cx="310517" cy="6858000"/>
          </a:xfrm>
          <a:prstGeom prst="rect">
            <a:avLst/>
          </a:prstGeom>
          <a:gradFill>
            <a:gsLst>
              <a:gs pos="0">
                <a:schemeClr val="accent5"/>
              </a:gs>
              <a:gs pos="50000">
                <a:schemeClr val="accent5">
                  <a:lumMod val="75000"/>
                </a:schemeClr>
              </a:gs>
              <a:gs pos="100000">
                <a:schemeClr val="accent5">
                  <a:lumMod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p:cNvSpPr/>
          <p:nvPr/>
        </p:nvSpPr>
        <p:spPr>
          <a:xfrm flipH="1">
            <a:off x="7978727" y="0"/>
            <a:ext cx="4213273" cy="6843414"/>
          </a:xfrm>
          <a:custGeom>
            <a:avLst/>
            <a:gdLst>
              <a:gd name="connsiteX0" fmla="*/ 3219157 w 4213273"/>
              <a:gd name="connsiteY0" fmla="*/ 0 h 6824002"/>
              <a:gd name="connsiteX1" fmla="*/ 0 w 4213273"/>
              <a:gd name="connsiteY1" fmla="*/ 6448 h 6824002"/>
              <a:gd name="connsiteX2" fmla="*/ 0 w 4213273"/>
              <a:gd name="connsiteY2" fmla="*/ 6824003 h 6824002"/>
              <a:gd name="connsiteX3" fmla="*/ 1148275 w 4213273"/>
              <a:gd name="connsiteY3" fmla="*/ 6817555 h 6824002"/>
              <a:gd name="connsiteX4" fmla="*/ 4213274 w 4213273"/>
              <a:gd name="connsiteY4" fmla="*/ 1698674 h 6824002"/>
              <a:gd name="connsiteX5" fmla="*/ 3219157 w 4213273"/>
              <a:gd name="connsiteY5" fmla="*/ 0 h 68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3273" h="6824002">
                <a:moveTo>
                  <a:pt x="3219157" y="0"/>
                </a:moveTo>
                <a:lnTo>
                  <a:pt x="0" y="6448"/>
                </a:lnTo>
                <a:lnTo>
                  <a:pt x="0" y="6824003"/>
                </a:lnTo>
                <a:lnTo>
                  <a:pt x="1148275" y="6817555"/>
                </a:lnTo>
                <a:lnTo>
                  <a:pt x="4213274" y="1698674"/>
                </a:lnTo>
                <a:lnTo>
                  <a:pt x="3219157"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pic>
        <p:nvPicPr>
          <p:cNvPr id="10" name="Picture 9" descr="A group of people sitting around a tab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390" y="-14586"/>
            <a:ext cx="4222517" cy="6858000"/>
          </a:xfrm>
          <a:prstGeom prst="rect">
            <a:avLst/>
          </a:prstGeom>
        </p:spPr>
      </p:pic>
      <p:sp>
        <p:nvSpPr>
          <p:cNvPr id="5" name="Freeform: Shape 4"/>
          <p:cNvSpPr/>
          <p:nvPr/>
        </p:nvSpPr>
        <p:spPr>
          <a:xfrm flipH="1">
            <a:off x="7842153" y="0"/>
            <a:ext cx="3342249" cy="6858000"/>
          </a:xfrm>
          <a:custGeom>
            <a:avLst/>
            <a:gdLst>
              <a:gd name="connsiteX0" fmla="*/ 273148 w 3342249"/>
              <a:gd name="connsiteY0" fmla="*/ 6824003 h 6824002"/>
              <a:gd name="connsiteX1" fmla="*/ 0 w 3342249"/>
              <a:gd name="connsiteY1" fmla="*/ 6824003 h 6824002"/>
              <a:gd name="connsiteX2" fmla="*/ 3069688 w 3342249"/>
              <a:gd name="connsiteY2" fmla="*/ 1697501 h 6824002"/>
              <a:gd name="connsiteX3" fmla="*/ 2076157 w 3342249"/>
              <a:gd name="connsiteY3" fmla="*/ 586 h 6824002"/>
              <a:gd name="connsiteX4" fmla="*/ 2347546 w 3342249"/>
              <a:gd name="connsiteY4" fmla="*/ 0 h 6824002"/>
              <a:gd name="connsiteX5" fmla="*/ 3342249 w 3342249"/>
              <a:gd name="connsiteY5" fmla="*/ 1699260 h 6824002"/>
              <a:gd name="connsiteX6" fmla="*/ 273148 w 3342249"/>
              <a:gd name="connsiteY6" fmla="*/ 6824003 h 68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249" h="6824002">
                <a:moveTo>
                  <a:pt x="273148" y="6824003"/>
                </a:moveTo>
                <a:lnTo>
                  <a:pt x="0" y="6824003"/>
                </a:lnTo>
                <a:lnTo>
                  <a:pt x="3069688" y="1697501"/>
                </a:lnTo>
                <a:lnTo>
                  <a:pt x="2076157" y="586"/>
                </a:lnTo>
                <a:lnTo>
                  <a:pt x="2347546" y="0"/>
                </a:lnTo>
                <a:lnTo>
                  <a:pt x="3342249" y="1699260"/>
                </a:lnTo>
                <a:lnTo>
                  <a:pt x="273148" y="6824003"/>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4" name="Freeform: Shape 3"/>
          <p:cNvSpPr/>
          <p:nvPr/>
        </p:nvSpPr>
        <p:spPr>
          <a:xfrm flipH="1">
            <a:off x="10377267" y="14586"/>
            <a:ext cx="2009335" cy="2904135"/>
          </a:xfrm>
          <a:custGeom>
            <a:avLst/>
            <a:gdLst>
              <a:gd name="connsiteX0" fmla="*/ 0 w 2009335"/>
              <a:gd name="connsiteY0" fmla="*/ 4689 h 2889738"/>
              <a:gd name="connsiteX1" fmla="*/ 0 w 2009335"/>
              <a:gd name="connsiteY1" fmla="*/ 2560320 h 2889738"/>
              <a:gd name="connsiteX2" fmla="*/ 569742 w 2009335"/>
              <a:gd name="connsiteY2" fmla="*/ 2889738 h 2889738"/>
              <a:gd name="connsiteX3" fmla="*/ 2009335 w 2009335"/>
              <a:gd name="connsiteY3" fmla="*/ 2057986 h 2889738"/>
              <a:gd name="connsiteX4" fmla="*/ 2009335 w 2009335"/>
              <a:gd name="connsiteY4" fmla="*/ 395654 h 2889738"/>
              <a:gd name="connsiteX5" fmla="*/ 1324708 w 2009335"/>
              <a:gd name="connsiteY5" fmla="*/ 0 h 2889738"/>
              <a:gd name="connsiteX6" fmla="*/ 0 w 2009335"/>
              <a:gd name="connsiteY6" fmla="*/ 4689 h 28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335" h="2889738">
                <a:moveTo>
                  <a:pt x="0" y="4689"/>
                </a:moveTo>
                <a:lnTo>
                  <a:pt x="0" y="2560320"/>
                </a:lnTo>
                <a:lnTo>
                  <a:pt x="569742" y="2889738"/>
                </a:lnTo>
                <a:lnTo>
                  <a:pt x="2009335" y="2057986"/>
                </a:lnTo>
                <a:lnTo>
                  <a:pt x="2009335" y="395654"/>
                </a:lnTo>
                <a:lnTo>
                  <a:pt x="1324708" y="0"/>
                </a:lnTo>
                <a:lnTo>
                  <a:pt x="0" y="4689"/>
                </a:lnTo>
                <a:close/>
              </a:path>
            </a:pathLst>
          </a:custGeom>
          <a:solidFill>
            <a:srgbClr val="F7F7F7">
              <a:alpha val="10000"/>
            </a:srgbClr>
          </a:solidFill>
          <a:ln w="58615" cap="flat">
            <a:noFill/>
            <a:prstDash val="solid"/>
            <a:miter/>
          </a:ln>
        </p:spPr>
        <p:txBody>
          <a:bodyPr rtlCol="0" anchor="ctr"/>
          <a:lstStyle/>
          <a:p>
            <a:endParaRPr lang="en-IN"/>
          </a:p>
        </p:txBody>
      </p:sp>
      <p:sp>
        <p:nvSpPr>
          <p:cNvPr id="13" name="Freeform: Shape 12"/>
          <p:cNvSpPr/>
          <p:nvPr/>
        </p:nvSpPr>
        <p:spPr>
          <a:xfrm>
            <a:off x="0" y="0"/>
            <a:ext cx="431800" cy="6856359"/>
          </a:xfrm>
          <a:custGeom>
            <a:avLst/>
            <a:gdLst>
              <a:gd name="connsiteX0" fmla="*/ 0 w 1365152"/>
              <a:gd name="connsiteY0" fmla="*/ 0 h 6856359"/>
              <a:gd name="connsiteX1" fmla="*/ 1365152 w 1365152"/>
              <a:gd name="connsiteY1" fmla="*/ 0 h 6856359"/>
              <a:gd name="connsiteX2" fmla="*/ 1365152 w 1365152"/>
              <a:gd name="connsiteY2" fmla="*/ 6856360 h 6856359"/>
              <a:gd name="connsiteX3" fmla="*/ 0 w 1365152"/>
              <a:gd name="connsiteY3" fmla="*/ 6856360 h 6856359"/>
            </a:gdLst>
            <a:ahLst/>
            <a:cxnLst>
              <a:cxn ang="0">
                <a:pos x="connsiteX0" y="connsiteY0"/>
              </a:cxn>
              <a:cxn ang="0">
                <a:pos x="connsiteX1" y="connsiteY1"/>
              </a:cxn>
              <a:cxn ang="0">
                <a:pos x="connsiteX2" y="connsiteY2"/>
              </a:cxn>
              <a:cxn ang="0">
                <a:pos x="connsiteX3" y="connsiteY3"/>
              </a:cxn>
            </a:cxnLst>
            <a:rect l="l" t="t" r="r" b="b"/>
            <a:pathLst>
              <a:path w="1365152" h="6856359">
                <a:moveTo>
                  <a:pt x="0" y="0"/>
                </a:moveTo>
                <a:lnTo>
                  <a:pt x="1365152" y="0"/>
                </a:lnTo>
                <a:lnTo>
                  <a:pt x="1365152" y="6856360"/>
                </a:lnTo>
                <a:lnTo>
                  <a:pt x="0" y="685636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grpSp>
        <p:nvGrpSpPr>
          <p:cNvPr id="36" name="Group 35"/>
          <p:cNvGrpSpPr/>
          <p:nvPr/>
        </p:nvGrpSpPr>
        <p:grpSpPr>
          <a:xfrm>
            <a:off x="838201" y="1453060"/>
            <a:ext cx="12191998" cy="3976981"/>
            <a:chOff x="838201" y="1466653"/>
            <a:chExt cx="12191998" cy="3976981"/>
          </a:xfrm>
        </p:grpSpPr>
        <p:sp>
          <p:nvSpPr>
            <p:cNvPr id="11" name="TextBox 10"/>
            <p:cNvSpPr txBox="1"/>
            <p:nvPr/>
          </p:nvSpPr>
          <p:spPr>
            <a:xfrm>
              <a:off x="838201" y="1466653"/>
              <a:ext cx="12191998" cy="584775"/>
            </a:xfrm>
            <a:prstGeom prst="rect">
              <a:avLst/>
            </a:prstGeom>
            <a:noFill/>
          </p:spPr>
          <p:txBody>
            <a:bodyPr wrap="square">
              <a:spAutoFit/>
            </a:bodyPr>
            <a:lstStyle/>
            <a:p>
              <a:r>
                <a:rPr lang="en-US" sz="3200" b="1" dirty="0">
                  <a:solidFill>
                    <a:schemeClr val="tx1">
                      <a:lumMod val="85000"/>
                      <a:lumOff val="15000"/>
                    </a:schemeClr>
                  </a:solidFill>
                  <a:latin typeface="Montserrat" panose="00000500000000000000" pitchFamily="2" charset="0"/>
                  <a:cs typeface="Trebuchet MS" panose="020B0603020202020204"/>
                </a:rPr>
                <a:t>Our</a:t>
              </a:r>
              <a:r>
                <a:rPr lang="en-US" sz="3200" b="1" dirty="0">
                  <a:solidFill>
                    <a:schemeClr val="bg1"/>
                  </a:solidFill>
                  <a:latin typeface="Montserrat" panose="00000500000000000000" pitchFamily="2" charset="0"/>
                  <a:cs typeface="Trebuchet MS" panose="020B0603020202020204"/>
                </a:rPr>
                <a:t> </a:t>
              </a:r>
              <a:r>
                <a:rPr lang="en-US" sz="3200" b="1" dirty="0">
                  <a:solidFill>
                    <a:schemeClr val="accent5"/>
                  </a:solidFill>
                  <a:latin typeface="Montserrat" panose="00000500000000000000" pitchFamily="2" charset="0"/>
                  <a:cs typeface="Trebuchet MS" panose="020B0603020202020204"/>
                </a:rPr>
                <a:t>Goals</a:t>
              </a:r>
              <a:endParaRPr lang="en-US" sz="3200" dirty="0">
                <a:solidFill>
                  <a:schemeClr val="accent5"/>
                </a:solidFill>
              </a:endParaRPr>
            </a:p>
          </p:txBody>
        </p:sp>
        <p:grpSp>
          <p:nvGrpSpPr>
            <p:cNvPr id="35" name="Group 34"/>
            <p:cNvGrpSpPr/>
            <p:nvPr/>
          </p:nvGrpSpPr>
          <p:grpSpPr>
            <a:xfrm>
              <a:off x="868979" y="2818192"/>
              <a:ext cx="7366141" cy="2625442"/>
              <a:chOff x="1006831" y="2818192"/>
              <a:chExt cx="7366141" cy="2625442"/>
            </a:xfrm>
          </p:grpSpPr>
          <p:grpSp>
            <p:nvGrpSpPr>
              <p:cNvPr id="20" name="Group 19"/>
              <p:cNvGrpSpPr/>
              <p:nvPr/>
            </p:nvGrpSpPr>
            <p:grpSpPr>
              <a:xfrm rot="7524727">
                <a:off x="1297745" y="2765477"/>
                <a:ext cx="1278012" cy="1383442"/>
                <a:chOff x="2942225" y="2227001"/>
                <a:chExt cx="1403440" cy="1519218"/>
              </a:xfrm>
            </p:grpSpPr>
            <p:sp>
              <p:nvSpPr>
                <p:cNvPr id="21" name="Freeform 47"/>
                <p:cNvSpPr/>
                <p:nvPr/>
              </p:nvSpPr>
              <p:spPr>
                <a:xfrm rot="17625586">
                  <a:off x="2884336" y="2284890"/>
                  <a:ext cx="1519218" cy="1403440"/>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lIns="45719" rIns="45719" anchor="ctr"/>
                <a:lstStyle/>
                <a:p>
                  <a:pPr algn="ctr">
                    <a:defRPr>
                      <a:solidFill>
                        <a:srgbClr val="FFFFFF"/>
                      </a:solidFill>
                    </a:defRPr>
                  </a:pPr>
                  <a:endParaRPr/>
                </a:p>
              </p:txBody>
            </p:sp>
            <p:sp>
              <p:nvSpPr>
                <p:cNvPr id="22" name="Oval 51"/>
                <p:cNvSpPr/>
                <p:nvPr/>
              </p:nvSpPr>
              <p:spPr>
                <a:xfrm rot="5400000">
                  <a:off x="3186172" y="2584950"/>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dirty="0"/>
                </a:p>
              </p:txBody>
            </p:sp>
          </p:grpSp>
          <p:grpSp>
            <p:nvGrpSpPr>
              <p:cNvPr id="23" name="Group 22"/>
              <p:cNvGrpSpPr/>
              <p:nvPr/>
            </p:nvGrpSpPr>
            <p:grpSpPr>
              <a:xfrm rot="7524727">
                <a:off x="3741405" y="2765477"/>
                <a:ext cx="1278012" cy="1383442"/>
                <a:chOff x="2961810" y="2254547"/>
                <a:chExt cx="1403440" cy="1519218"/>
              </a:xfrm>
            </p:grpSpPr>
            <p:sp>
              <p:nvSpPr>
                <p:cNvPr id="24" name="Freeform 47"/>
                <p:cNvSpPr/>
                <p:nvPr/>
              </p:nvSpPr>
              <p:spPr>
                <a:xfrm rot="17625586">
                  <a:off x="2903921" y="2312436"/>
                  <a:ext cx="1519218" cy="1403440"/>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lIns="45719" rIns="45719" anchor="ctr"/>
                <a:lstStyle/>
                <a:p>
                  <a:pPr algn="ctr">
                    <a:defRPr>
                      <a:solidFill>
                        <a:srgbClr val="FFFFFF"/>
                      </a:solidFill>
                    </a:defRPr>
                  </a:pPr>
                  <a:endParaRPr/>
                </a:p>
              </p:txBody>
            </p:sp>
            <p:sp>
              <p:nvSpPr>
                <p:cNvPr id="25" name="Oval 51"/>
                <p:cNvSpPr/>
                <p:nvPr/>
              </p:nvSpPr>
              <p:spPr>
                <a:xfrm rot="5400000">
                  <a:off x="3205757" y="2612496"/>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p>
              </p:txBody>
            </p:sp>
          </p:grpSp>
          <p:grpSp>
            <p:nvGrpSpPr>
              <p:cNvPr id="26" name="Group 25"/>
              <p:cNvGrpSpPr/>
              <p:nvPr/>
            </p:nvGrpSpPr>
            <p:grpSpPr>
              <a:xfrm rot="7524727">
                <a:off x="6595480" y="2765477"/>
                <a:ext cx="1278012" cy="1383442"/>
                <a:chOff x="2891019" y="2154979"/>
                <a:chExt cx="1403440" cy="1519218"/>
              </a:xfrm>
            </p:grpSpPr>
            <p:sp>
              <p:nvSpPr>
                <p:cNvPr id="27" name="Freeform 47"/>
                <p:cNvSpPr/>
                <p:nvPr/>
              </p:nvSpPr>
              <p:spPr>
                <a:xfrm rot="17625586">
                  <a:off x="2833130" y="2212868"/>
                  <a:ext cx="1519218" cy="1403440"/>
                </a:xfrm>
                <a:custGeom>
                  <a:avLst/>
                  <a:gdLst/>
                  <a:ahLst/>
                  <a:cxnLst>
                    <a:cxn ang="0">
                      <a:pos x="wd2" y="hd2"/>
                    </a:cxn>
                    <a:cxn ang="5400000">
                      <a:pos x="wd2" y="hd2"/>
                    </a:cxn>
                    <a:cxn ang="10800000">
                      <a:pos x="wd2" y="hd2"/>
                    </a:cxn>
                    <a:cxn ang="16200000">
                      <a:pos x="wd2" y="hd2"/>
                    </a:cxn>
                  </a:cxnLst>
                  <a:rect l="0" t="0" r="r" b="b"/>
                  <a:pathLst>
                    <a:path w="20271" h="19205" extrusionOk="0">
                      <a:moveTo>
                        <a:pt x="1256" y="4802"/>
                      </a:moveTo>
                      <a:cubicBezTo>
                        <a:pt x="3841" y="210"/>
                        <a:pt x="9566" y="-1363"/>
                        <a:pt x="14044" y="1288"/>
                      </a:cubicBezTo>
                      <a:cubicBezTo>
                        <a:pt x="17402" y="3277"/>
                        <a:pt x="19104" y="7077"/>
                        <a:pt x="18655" y="10789"/>
                      </a:cubicBezTo>
                      <a:lnTo>
                        <a:pt x="18358" y="12135"/>
                      </a:lnTo>
                      <a:lnTo>
                        <a:pt x="20271" y="15517"/>
                      </a:lnTo>
                      <a:lnTo>
                        <a:pt x="16725" y="15517"/>
                      </a:lnTo>
                      <a:lnTo>
                        <a:pt x="16362" y="15981"/>
                      </a:lnTo>
                      <a:cubicBezTo>
                        <a:pt x="13474" y="19322"/>
                        <a:pt x="8600" y="20237"/>
                        <a:pt x="4683" y="17917"/>
                      </a:cubicBezTo>
                      <a:cubicBezTo>
                        <a:pt x="205" y="15266"/>
                        <a:pt x="-1329" y="9394"/>
                        <a:pt x="1256" y="4802"/>
                      </a:cubicBez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lIns="45719" rIns="45719" anchor="ctr"/>
                <a:lstStyle/>
                <a:p>
                  <a:pPr algn="ctr">
                    <a:defRPr>
                      <a:solidFill>
                        <a:srgbClr val="FFFFFF"/>
                      </a:solidFill>
                    </a:defRPr>
                  </a:pPr>
                  <a:endParaRPr/>
                </a:p>
              </p:txBody>
            </p:sp>
            <p:sp>
              <p:nvSpPr>
                <p:cNvPr id="28" name="Oval 51"/>
                <p:cNvSpPr/>
                <p:nvPr/>
              </p:nvSpPr>
              <p:spPr>
                <a:xfrm rot="5400000">
                  <a:off x="3134967" y="2512928"/>
                  <a:ext cx="849953" cy="849953"/>
                </a:xfrm>
                <a:prstGeom prst="ellipse">
                  <a:avLst/>
                </a:prstGeom>
                <a:gradFill>
                  <a:gsLst>
                    <a:gs pos="22846">
                      <a:srgbClr val="FFFFFF"/>
                    </a:gs>
                    <a:gs pos="63322">
                      <a:srgbClr val="E6EAEB"/>
                    </a:gs>
                    <a:gs pos="99960">
                      <a:srgbClr val="CDD5D8"/>
                    </a:gs>
                  </a:gsLst>
                  <a:lin ang="18813902"/>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p>
              </p:txBody>
            </p:sp>
          </p:grpSp>
          <p:sp>
            <p:nvSpPr>
              <p:cNvPr id="29" name="TextBox 28"/>
              <p:cNvSpPr txBox="1"/>
              <p:nvPr/>
            </p:nvSpPr>
            <p:spPr>
              <a:xfrm>
                <a:off x="1006831" y="4428904"/>
                <a:ext cx="1859841" cy="989630"/>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pPr>
                <a:r>
                  <a:rPr lang="en-US" sz="1000" b="0" i="0" dirty="0">
                    <a:solidFill>
                      <a:schemeClr val="tx1">
                        <a:lumMod val="85000"/>
                        <a:lumOff val="15000"/>
                      </a:schemeClr>
                    </a:solidFill>
                    <a:effectLst/>
                    <a:latin typeface="Montserrat" panose="00000500000000000000" pitchFamily="2" charset="0"/>
                  </a:rPr>
                  <a:t>Driven by innovation and excellence, our goal is to deliver high-quality services.</a:t>
                </a:r>
                <a:endParaRPr kumimoji="0" lang="en-US" altLang="en-US" sz="1000" b="0" i="0" u="none" strike="noStrike" cap="none" normalizeH="0" baseline="0" dirty="0">
                  <a:ln>
                    <a:noFill/>
                  </a:ln>
                  <a:solidFill>
                    <a:schemeClr val="tx1">
                      <a:lumMod val="85000"/>
                      <a:lumOff val="15000"/>
                    </a:schemeClr>
                  </a:solidFill>
                  <a:effectLst/>
                  <a:latin typeface="Montserrat" panose="00000500000000000000" pitchFamily="2" charset="0"/>
                </a:endParaRPr>
              </a:p>
            </p:txBody>
          </p:sp>
          <p:sp>
            <p:nvSpPr>
              <p:cNvPr id="30" name="TextBox 29"/>
              <p:cNvSpPr txBox="1"/>
              <p:nvPr/>
            </p:nvSpPr>
            <p:spPr>
              <a:xfrm>
                <a:off x="3304027" y="4428904"/>
                <a:ext cx="2152768" cy="1014730"/>
              </a:xfrm>
              <a:prstGeom prst="rect">
                <a:avLst/>
              </a:prstGeom>
              <a:noFill/>
            </p:spPr>
            <p:txBody>
              <a:bodyPr wrap="square">
                <a:spAutoFit/>
              </a:bodyPr>
              <a:lstStyle/>
              <a:p>
                <a:pPr algn="ctr">
                  <a:lnSpc>
                    <a:spcPct val="150000"/>
                  </a:lnSpc>
                </a:pPr>
                <a:r>
                  <a:rPr lang="en-US" sz="1000" b="0" i="0" dirty="0">
                    <a:solidFill>
                      <a:schemeClr val="tx1">
                        <a:lumMod val="85000"/>
                        <a:lumOff val="15000"/>
                      </a:schemeClr>
                    </a:solidFill>
                    <a:effectLst/>
                    <a:latin typeface="Montserrat" panose="00000500000000000000" pitchFamily="2" charset="0"/>
                  </a:rPr>
                  <a:t>Our goals are to innovate continuously and deliver exceptional c</a:t>
                </a:r>
                <a:r>
                  <a:rPr lang="en-IN" altLang="en-US" sz="1000" b="0" i="0" dirty="0">
                    <a:solidFill>
                      <a:schemeClr val="tx1">
                        <a:lumMod val="85000"/>
                        <a:lumOff val="15000"/>
                      </a:schemeClr>
                    </a:solidFill>
                    <a:effectLst/>
                    <a:latin typeface="Montserrat" panose="00000500000000000000" pitchFamily="2" charset="0"/>
                  </a:rPr>
                  <a:t>leint</a:t>
                </a:r>
                <a:r>
                  <a:rPr lang="en-US" sz="1000" b="0" i="0" dirty="0">
                    <a:solidFill>
                      <a:schemeClr val="tx1">
                        <a:lumMod val="85000"/>
                        <a:lumOff val="15000"/>
                      </a:schemeClr>
                    </a:solidFill>
                    <a:effectLst/>
                    <a:latin typeface="Montserrat" panose="00000500000000000000" pitchFamily="2" charset="0"/>
                  </a:rPr>
                  <a:t> service</a:t>
                </a:r>
                <a:r>
                  <a:rPr lang="en-IN" altLang="en-US" sz="1000" b="0" i="0" dirty="0">
                    <a:solidFill>
                      <a:schemeClr val="tx1">
                        <a:lumMod val="85000"/>
                        <a:lumOff val="15000"/>
                      </a:schemeClr>
                    </a:solidFill>
                    <a:effectLst/>
                    <a:latin typeface="Montserrat" panose="00000500000000000000" pitchFamily="2" charset="0"/>
                  </a:rPr>
                  <a:t>s</a:t>
                </a:r>
                <a:r>
                  <a:rPr lang="en-US" sz="1000" b="0" i="0" dirty="0">
                    <a:solidFill>
                      <a:schemeClr val="tx1">
                        <a:lumMod val="85000"/>
                        <a:lumOff val="15000"/>
                      </a:schemeClr>
                    </a:solidFill>
                    <a:effectLst/>
                    <a:latin typeface="Montserrat" panose="00000500000000000000" pitchFamily="2" charset="0"/>
                  </a:rPr>
                  <a:t> to drive long-term success</a:t>
                </a:r>
                <a:endParaRPr lang="en-IN" sz="1000" dirty="0">
                  <a:solidFill>
                    <a:schemeClr val="tx1">
                      <a:lumMod val="85000"/>
                      <a:lumOff val="15000"/>
                    </a:schemeClr>
                  </a:solidFill>
                  <a:latin typeface="Montserrat" panose="00000500000000000000" pitchFamily="2" charset="0"/>
                </a:endParaRPr>
              </a:p>
            </p:txBody>
          </p:sp>
          <p:sp>
            <p:nvSpPr>
              <p:cNvPr id="31" name="TextBox 30"/>
              <p:cNvSpPr txBox="1"/>
              <p:nvPr/>
            </p:nvSpPr>
            <p:spPr>
              <a:xfrm>
                <a:off x="6096000" y="4418924"/>
                <a:ext cx="2276972" cy="989630"/>
              </a:xfrm>
              <a:prstGeom prst="rect">
                <a:avLst/>
              </a:prstGeom>
              <a:noFill/>
            </p:spPr>
            <p:txBody>
              <a:bodyPr wrap="square">
                <a:spAutoFit/>
              </a:bodyPr>
              <a:lstStyle/>
              <a:p>
                <a:pPr algn="ctr">
                  <a:lnSpc>
                    <a:spcPct val="150000"/>
                  </a:lnSpc>
                </a:pPr>
                <a:r>
                  <a:rPr lang="en-US" sz="1000" b="0" i="0" dirty="0">
                    <a:solidFill>
                      <a:schemeClr val="tx1">
                        <a:lumMod val="85000"/>
                        <a:lumOff val="15000"/>
                      </a:schemeClr>
                    </a:solidFill>
                    <a:effectLst/>
                    <a:latin typeface="Montserrat" panose="00000500000000000000" pitchFamily="2" charset="0"/>
                  </a:rPr>
                  <a:t>We strive to achieve sustainable growth and make a positive impact on the world through our services</a:t>
                </a:r>
                <a:endParaRPr lang="en-IN" sz="1000" dirty="0">
                  <a:solidFill>
                    <a:schemeClr val="tx1">
                      <a:lumMod val="85000"/>
                      <a:lumOff val="15000"/>
                    </a:schemeClr>
                  </a:solidFill>
                  <a:latin typeface="Montserrat" panose="00000500000000000000" pitchFamily="2" charset="0"/>
                </a:endParaRPr>
              </a:p>
            </p:txBody>
          </p:sp>
          <p:sp>
            <p:nvSpPr>
              <p:cNvPr id="32" name="TextBox 31"/>
              <p:cNvSpPr txBox="1"/>
              <p:nvPr/>
            </p:nvSpPr>
            <p:spPr>
              <a:xfrm>
                <a:off x="1538688" y="3206343"/>
                <a:ext cx="796126"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Montserrat" panose="00000500000000000000" pitchFamily="2" charset="0"/>
                  </a:rPr>
                  <a:t>01</a:t>
                </a:r>
                <a:endParaRPr lang="en-IN" sz="2000" b="1" dirty="0">
                  <a:solidFill>
                    <a:schemeClr val="tx1">
                      <a:lumMod val="75000"/>
                      <a:lumOff val="25000"/>
                    </a:schemeClr>
                  </a:solidFill>
                  <a:latin typeface="Montserrat" panose="00000500000000000000" pitchFamily="2" charset="0"/>
                </a:endParaRPr>
              </a:p>
            </p:txBody>
          </p:sp>
          <p:sp>
            <p:nvSpPr>
              <p:cNvPr id="33" name="TextBox 32"/>
              <p:cNvSpPr txBox="1"/>
              <p:nvPr/>
            </p:nvSpPr>
            <p:spPr>
              <a:xfrm>
                <a:off x="3982348" y="3206343"/>
                <a:ext cx="796126"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Montserrat" panose="00000500000000000000" pitchFamily="2" charset="0"/>
                  </a:rPr>
                  <a:t>02</a:t>
                </a:r>
                <a:endParaRPr lang="en-IN" sz="2000" b="1" dirty="0">
                  <a:solidFill>
                    <a:schemeClr val="tx1">
                      <a:lumMod val="75000"/>
                      <a:lumOff val="25000"/>
                    </a:schemeClr>
                  </a:solidFill>
                  <a:latin typeface="Montserrat" panose="00000500000000000000" pitchFamily="2" charset="0"/>
                </a:endParaRPr>
              </a:p>
            </p:txBody>
          </p:sp>
          <p:sp>
            <p:nvSpPr>
              <p:cNvPr id="34" name="TextBox 33"/>
              <p:cNvSpPr txBox="1"/>
              <p:nvPr/>
            </p:nvSpPr>
            <p:spPr>
              <a:xfrm>
                <a:off x="6836423" y="3206343"/>
                <a:ext cx="796126"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Montserrat" panose="00000500000000000000" pitchFamily="2" charset="0"/>
                  </a:rPr>
                  <a:t>03</a:t>
                </a:r>
                <a:endParaRPr lang="en-IN" sz="2000" b="1" dirty="0">
                  <a:solidFill>
                    <a:schemeClr val="tx1">
                      <a:lumMod val="75000"/>
                      <a:lumOff val="25000"/>
                    </a:schemeClr>
                  </a:solidFill>
                  <a:latin typeface="Montserrat" panose="00000500000000000000" pitchFamily="2" charset="0"/>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group of people holding hand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36" name="Rectangle 35"/>
          <p:cNvSpPr/>
          <p:nvPr/>
        </p:nvSpPr>
        <p:spPr>
          <a:xfrm>
            <a:off x="0" y="-1282"/>
            <a:ext cx="12191980" cy="6858000"/>
          </a:xfrm>
          <a:prstGeom prst="rect">
            <a:avLst/>
          </a:prstGeom>
          <a:gradFill>
            <a:gsLst>
              <a:gs pos="0">
                <a:schemeClr val="accent5">
                  <a:alpha val="41000"/>
                </a:schemeClr>
              </a:gs>
              <a:gs pos="50000">
                <a:schemeClr val="accent5">
                  <a:lumMod val="75000"/>
                  <a:alpha val="79000"/>
                </a:schemeClr>
              </a:gs>
              <a:gs pos="100000">
                <a:schemeClr val="accent5">
                  <a:lumMod val="50000"/>
                  <a:alpha val="63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33"/>
          <p:cNvGrpSpPr/>
          <p:nvPr/>
        </p:nvGrpSpPr>
        <p:grpSpPr>
          <a:xfrm>
            <a:off x="1309286" y="1520631"/>
            <a:ext cx="9573408" cy="4121950"/>
            <a:chOff x="1265163" y="1977273"/>
            <a:chExt cx="9573408" cy="4121950"/>
          </a:xfrm>
        </p:grpSpPr>
        <p:grpSp>
          <p:nvGrpSpPr>
            <p:cNvPr id="33" name="Group 32"/>
            <p:cNvGrpSpPr/>
            <p:nvPr/>
          </p:nvGrpSpPr>
          <p:grpSpPr>
            <a:xfrm>
              <a:off x="8383172" y="1977273"/>
              <a:ext cx="2455398" cy="3211360"/>
              <a:chOff x="8383172" y="1977273"/>
              <a:chExt cx="2455398" cy="3211360"/>
            </a:xfrm>
          </p:grpSpPr>
          <p:sp>
            <p:nvSpPr>
              <p:cNvPr id="16" name="Freeform: Shape 15"/>
              <p:cNvSpPr/>
              <p:nvPr/>
            </p:nvSpPr>
            <p:spPr>
              <a:xfrm>
                <a:off x="8383172" y="3762521"/>
                <a:ext cx="2455398" cy="1426112"/>
              </a:xfrm>
              <a:custGeom>
                <a:avLst/>
                <a:gdLst>
                  <a:gd name="connsiteX0" fmla="*/ 2455399 w 2455398"/>
                  <a:gd name="connsiteY0" fmla="*/ 701626 h 1426112"/>
                  <a:gd name="connsiteX1" fmla="*/ 2455399 w 2455398"/>
                  <a:gd name="connsiteY1" fmla="*/ 709833 h 1426112"/>
                  <a:gd name="connsiteX2" fmla="*/ 1240888 w 2455398"/>
                  <a:gd name="connsiteY2" fmla="*/ 1426112 h 1426112"/>
                  <a:gd name="connsiteX3" fmla="*/ 0 w 2455398"/>
                  <a:gd name="connsiteY3" fmla="*/ 724486 h 1426112"/>
                  <a:gd name="connsiteX4" fmla="*/ 0 w 2455398"/>
                  <a:gd name="connsiteY4" fmla="*/ 716280 h 1426112"/>
                  <a:gd name="connsiteX5" fmla="*/ 1213924 w 2455398"/>
                  <a:gd name="connsiteY5" fmla="*/ 0 h 1426112"/>
                  <a:gd name="connsiteX6" fmla="*/ 2455399 w 2455398"/>
                  <a:gd name="connsiteY6" fmla="*/ 701626 h 142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5398" h="1426112">
                    <a:moveTo>
                      <a:pt x="2455399" y="701626"/>
                    </a:moveTo>
                    <a:lnTo>
                      <a:pt x="2455399" y="709833"/>
                    </a:lnTo>
                    <a:lnTo>
                      <a:pt x="1240888" y="1426112"/>
                    </a:lnTo>
                    <a:lnTo>
                      <a:pt x="0" y="724486"/>
                    </a:lnTo>
                    <a:lnTo>
                      <a:pt x="0" y="716280"/>
                    </a:lnTo>
                    <a:lnTo>
                      <a:pt x="1213924" y="0"/>
                    </a:lnTo>
                    <a:lnTo>
                      <a:pt x="2455399" y="701626"/>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17" name="Freeform: Shape 16"/>
              <p:cNvSpPr/>
              <p:nvPr/>
            </p:nvSpPr>
            <p:spPr>
              <a:xfrm>
                <a:off x="8766516" y="1989992"/>
                <a:ext cx="1688709" cy="2982936"/>
              </a:xfrm>
              <a:custGeom>
                <a:avLst/>
                <a:gdLst>
                  <a:gd name="connsiteX0" fmla="*/ 1688709 w 1688709"/>
                  <a:gd name="connsiteY0" fmla="*/ 2489981 h 2982936"/>
                  <a:gd name="connsiteX1" fmla="*/ 853440 w 1688709"/>
                  <a:gd name="connsiteY1" fmla="*/ 2982937 h 2982936"/>
                  <a:gd name="connsiteX2" fmla="*/ 8793 w 1688709"/>
                  <a:gd name="connsiteY2" fmla="*/ 2505807 h 2982936"/>
                  <a:gd name="connsiteX3" fmla="*/ 0 w 1688709"/>
                  <a:gd name="connsiteY3" fmla="*/ 492955 h 2982936"/>
                  <a:gd name="connsiteX4" fmla="*/ 835269 w 1688709"/>
                  <a:gd name="connsiteY4" fmla="*/ 0 h 2982936"/>
                  <a:gd name="connsiteX5" fmla="*/ 1679331 w 1688709"/>
                  <a:gd name="connsiteY5" fmla="*/ 477129 h 2982936"/>
                  <a:gd name="connsiteX6" fmla="*/ 1688709 w 1688709"/>
                  <a:gd name="connsiteY6" fmla="*/ 2489981 h 298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8709" h="2982936">
                    <a:moveTo>
                      <a:pt x="1688709" y="2489981"/>
                    </a:moveTo>
                    <a:lnTo>
                      <a:pt x="853440" y="2982937"/>
                    </a:lnTo>
                    <a:lnTo>
                      <a:pt x="8793" y="2505807"/>
                    </a:lnTo>
                    <a:lnTo>
                      <a:pt x="0" y="492955"/>
                    </a:lnTo>
                    <a:lnTo>
                      <a:pt x="835269" y="0"/>
                    </a:lnTo>
                    <a:lnTo>
                      <a:pt x="1679331" y="477129"/>
                    </a:lnTo>
                    <a:lnTo>
                      <a:pt x="1688709" y="2489981"/>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8" name="Freeform: Shape 17"/>
              <p:cNvSpPr/>
              <p:nvPr/>
            </p:nvSpPr>
            <p:spPr>
              <a:xfrm>
                <a:off x="8772573" y="1977273"/>
                <a:ext cx="1669952" cy="970084"/>
              </a:xfrm>
              <a:custGeom>
                <a:avLst/>
                <a:gdLst>
                  <a:gd name="connsiteX0" fmla="*/ 1669953 w 1669952"/>
                  <a:gd name="connsiteY0" fmla="*/ 477129 h 970084"/>
                  <a:gd name="connsiteX1" fmla="*/ 1669953 w 1669952"/>
                  <a:gd name="connsiteY1" fmla="*/ 482991 h 970084"/>
                  <a:gd name="connsiteX2" fmla="*/ 844061 w 1669952"/>
                  <a:gd name="connsiteY2" fmla="*/ 970085 h 970084"/>
                  <a:gd name="connsiteX3" fmla="*/ 0 w 1669952"/>
                  <a:gd name="connsiteY3" fmla="*/ 492955 h 970084"/>
                  <a:gd name="connsiteX4" fmla="*/ 0 w 1669952"/>
                  <a:gd name="connsiteY4" fmla="*/ 487680 h 970084"/>
                  <a:gd name="connsiteX5" fmla="*/ 825891 w 1669952"/>
                  <a:gd name="connsiteY5" fmla="*/ 0 h 970084"/>
                  <a:gd name="connsiteX6" fmla="*/ 1669953 w 1669952"/>
                  <a:gd name="connsiteY6" fmla="*/ 477129 h 97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952" h="970084">
                    <a:moveTo>
                      <a:pt x="1669953" y="477129"/>
                    </a:moveTo>
                    <a:lnTo>
                      <a:pt x="1669953" y="482991"/>
                    </a:lnTo>
                    <a:lnTo>
                      <a:pt x="844061" y="970085"/>
                    </a:lnTo>
                    <a:lnTo>
                      <a:pt x="0" y="492955"/>
                    </a:lnTo>
                    <a:lnTo>
                      <a:pt x="0" y="487680"/>
                    </a:lnTo>
                    <a:lnTo>
                      <a:pt x="825891" y="0"/>
                    </a:lnTo>
                    <a:lnTo>
                      <a:pt x="1669953" y="477129"/>
                    </a:lnTo>
                    <a:close/>
                  </a:path>
                </a:pathLst>
              </a:custGeom>
              <a:gradFill>
                <a:gsLst>
                  <a:gs pos="0">
                    <a:srgbClr val="FFFFFF"/>
                  </a:gs>
                  <a:gs pos="50000">
                    <a:srgbClr val="E5E5E5"/>
                  </a:gs>
                  <a:gs pos="100000">
                    <a:srgbClr val="CCCCCC"/>
                  </a:gs>
                </a:gsLst>
                <a:lin ang="1978553" scaled="1"/>
              </a:gradFill>
              <a:ln w="58615" cap="flat">
                <a:noFill/>
                <a:prstDash val="solid"/>
                <a:miter/>
              </a:ln>
            </p:spPr>
            <p:txBody>
              <a:bodyPr rtlCol="0" anchor="ctr"/>
              <a:lstStyle/>
              <a:p>
                <a:endParaRPr lang="en-IN"/>
              </a:p>
            </p:txBody>
          </p:sp>
          <p:sp>
            <p:nvSpPr>
              <p:cNvPr id="19" name="Freeform: Shape 18"/>
              <p:cNvSpPr/>
              <p:nvPr/>
            </p:nvSpPr>
            <p:spPr>
              <a:xfrm>
                <a:off x="8775309" y="2475327"/>
                <a:ext cx="844647" cy="2497601"/>
              </a:xfrm>
              <a:custGeom>
                <a:avLst/>
                <a:gdLst>
                  <a:gd name="connsiteX0" fmla="*/ 586 w 844647"/>
                  <a:gd name="connsiteY0" fmla="*/ 0 h 2497601"/>
                  <a:gd name="connsiteX1" fmla="*/ 0 w 844647"/>
                  <a:gd name="connsiteY1" fmla="*/ 2020472 h 2497601"/>
                  <a:gd name="connsiteX2" fmla="*/ 844647 w 844647"/>
                  <a:gd name="connsiteY2" fmla="*/ 2497601 h 2497601"/>
                  <a:gd name="connsiteX3" fmla="*/ 844647 w 844647"/>
                  <a:gd name="connsiteY3" fmla="*/ 477129 h 2497601"/>
                  <a:gd name="connsiteX4" fmla="*/ 586 w 844647"/>
                  <a:gd name="connsiteY4" fmla="*/ 0 h 2497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47" h="2497601">
                    <a:moveTo>
                      <a:pt x="586" y="0"/>
                    </a:moveTo>
                    <a:lnTo>
                      <a:pt x="0" y="2020472"/>
                    </a:lnTo>
                    <a:lnTo>
                      <a:pt x="844647" y="2497601"/>
                    </a:lnTo>
                    <a:lnTo>
                      <a:pt x="844647" y="477129"/>
                    </a:lnTo>
                    <a:lnTo>
                      <a:pt x="586"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20" name="TextBox 19"/>
              <p:cNvSpPr txBox="1"/>
              <p:nvPr/>
            </p:nvSpPr>
            <p:spPr>
              <a:xfrm>
                <a:off x="9265508" y="2289379"/>
                <a:ext cx="726482" cy="369332"/>
              </a:xfrm>
              <a:prstGeom prst="rect">
                <a:avLst/>
              </a:prstGeom>
              <a:noFill/>
            </p:spPr>
            <p:txBody>
              <a:bodyPr wrap="none" rtlCol="0">
                <a:spAutoFit/>
              </a:bodyPr>
              <a:lstStyle/>
              <a:p>
                <a:pPr algn="ctr"/>
                <a:r>
                  <a:rPr lang="en-IN" b="1" dirty="0">
                    <a:solidFill>
                      <a:schemeClr val="tx1">
                        <a:lumMod val="75000"/>
                        <a:lumOff val="25000"/>
                      </a:schemeClr>
                    </a:solidFill>
                    <a:latin typeface="Montserrat" panose="00000500000000000000" pitchFamily="2" charset="0"/>
                  </a:rPr>
                  <a:t>100+</a:t>
                </a:r>
              </a:p>
            </p:txBody>
          </p:sp>
        </p:grpSp>
        <p:grpSp>
          <p:nvGrpSpPr>
            <p:cNvPr id="31" name="Group 30"/>
            <p:cNvGrpSpPr/>
            <p:nvPr/>
          </p:nvGrpSpPr>
          <p:grpSpPr>
            <a:xfrm>
              <a:off x="1265163" y="3020060"/>
              <a:ext cx="2455399" cy="3079163"/>
              <a:chOff x="1265163" y="3020060"/>
              <a:chExt cx="2455399" cy="3079163"/>
            </a:xfrm>
          </p:grpSpPr>
          <p:grpSp>
            <p:nvGrpSpPr>
              <p:cNvPr id="30" name="Group 29"/>
              <p:cNvGrpSpPr/>
              <p:nvPr/>
            </p:nvGrpSpPr>
            <p:grpSpPr>
              <a:xfrm>
                <a:off x="1265163" y="3020060"/>
                <a:ext cx="2455399" cy="3079163"/>
                <a:chOff x="1265163" y="3020060"/>
                <a:chExt cx="2455399" cy="3079163"/>
              </a:xfrm>
            </p:grpSpPr>
            <p:sp>
              <p:nvSpPr>
                <p:cNvPr id="6" name="Freeform: Shape 5"/>
                <p:cNvSpPr/>
                <p:nvPr/>
              </p:nvSpPr>
              <p:spPr>
                <a:xfrm>
                  <a:off x="1265163" y="3762521"/>
                  <a:ext cx="2455398" cy="1426112"/>
                </a:xfrm>
                <a:custGeom>
                  <a:avLst/>
                  <a:gdLst>
                    <a:gd name="connsiteX0" fmla="*/ 2455399 w 2455398"/>
                    <a:gd name="connsiteY0" fmla="*/ 701626 h 1426112"/>
                    <a:gd name="connsiteX1" fmla="*/ 2455399 w 2455398"/>
                    <a:gd name="connsiteY1" fmla="*/ 709833 h 1426112"/>
                    <a:gd name="connsiteX2" fmla="*/ 1241474 w 2455398"/>
                    <a:gd name="connsiteY2" fmla="*/ 1426112 h 1426112"/>
                    <a:gd name="connsiteX3" fmla="*/ 0 w 2455398"/>
                    <a:gd name="connsiteY3" fmla="*/ 724486 h 1426112"/>
                    <a:gd name="connsiteX4" fmla="*/ 0 w 2455398"/>
                    <a:gd name="connsiteY4" fmla="*/ 716280 h 1426112"/>
                    <a:gd name="connsiteX5" fmla="*/ 1214511 w 2455398"/>
                    <a:gd name="connsiteY5" fmla="*/ 0 h 1426112"/>
                    <a:gd name="connsiteX6" fmla="*/ 2455399 w 2455398"/>
                    <a:gd name="connsiteY6" fmla="*/ 701626 h 142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5398" h="1426112">
                      <a:moveTo>
                        <a:pt x="2455399" y="701626"/>
                      </a:moveTo>
                      <a:lnTo>
                        <a:pt x="2455399" y="709833"/>
                      </a:lnTo>
                      <a:lnTo>
                        <a:pt x="1241474" y="1426112"/>
                      </a:lnTo>
                      <a:lnTo>
                        <a:pt x="0" y="724486"/>
                      </a:lnTo>
                      <a:lnTo>
                        <a:pt x="0" y="716280"/>
                      </a:lnTo>
                      <a:lnTo>
                        <a:pt x="1214511" y="0"/>
                      </a:lnTo>
                      <a:lnTo>
                        <a:pt x="2455399" y="701626"/>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grpSp>
              <p:nvGrpSpPr>
                <p:cNvPr id="29" name="Group 28"/>
                <p:cNvGrpSpPr/>
                <p:nvPr/>
              </p:nvGrpSpPr>
              <p:grpSpPr>
                <a:xfrm>
                  <a:off x="1646554" y="3020060"/>
                  <a:ext cx="1692617" cy="1952868"/>
                  <a:chOff x="1651390" y="3020060"/>
                  <a:chExt cx="1692617" cy="1952868"/>
                </a:xfrm>
              </p:grpSpPr>
              <p:sp>
                <p:nvSpPr>
                  <p:cNvPr id="7" name="Freeform: Shape 6"/>
                  <p:cNvSpPr/>
                  <p:nvPr/>
                </p:nvSpPr>
                <p:spPr>
                  <a:xfrm>
                    <a:off x="1654712" y="3032760"/>
                    <a:ext cx="1689295" cy="1940168"/>
                  </a:xfrm>
                  <a:custGeom>
                    <a:avLst/>
                    <a:gdLst>
                      <a:gd name="connsiteX0" fmla="*/ 1689295 w 1689295"/>
                      <a:gd name="connsiteY0" fmla="*/ 1447214 h 1940168"/>
                      <a:gd name="connsiteX1" fmla="*/ 854026 w 1689295"/>
                      <a:gd name="connsiteY1" fmla="*/ 1940169 h 1940168"/>
                      <a:gd name="connsiteX2" fmla="*/ 9378 w 1689295"/>
                      <a:gd name="connsiteY2" fmla="*/ 1463040 h 1940168"/>
                      <a:gd name="connsiteX3" fmla="*/ 0 w 1689295"/>
                      <a:gd name="connsiteY3" fmla="*/ 492955 h 1940168"/>
                      <a:gd name="connsiteX4" fmla="*/ 835269 w 1689295"/>
                      <a:gd name="connsiteY4" fmla="*/ 0 h 1940168"/>
                      <a:gd name="connsiteX5" fmla="*/ 1679917 w 1689295"/>
                      <a:gd name="connsiteY5" fmla="*/ 477129 h 1940168"/>
                      <a:gd name="connsiteX6" fmla="*/ 1689295 w 1689295"/>
                      <a:gd name="connsiteY6" fmla="*/ 1447214 h 19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295" h="1940168">
                        <a:moveTo>
                          <a:pt x="1689295" y="1447214"/>
                        </a:moveTo>
                        <a:lnTo>
                          <a:pt x="854026" y="1940169"/>
                        </a:lnTo>
                        <a:lnTo>
                          <a:pt x="9378" y="1463040"/>
                        </a:lnTo>
                        <a:lnTo>
                          <a:pt x="0" y="492955"/>
                        </a:lnTo>
                        <a:lnTo>
                          <a:pt x="835269" y="0"/>
                        </a:lnTo>
                        <a:lnTo>
                          <a:pt x="1679917" y="477129"/>
                        </a:lnTo>
                        <a:lnTo>
                          <a:pt x="1689295" y="1447214"/>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8" name="Freeform: Shape 7"/>
                  <p:cNvSpPr/>
                  <p:nvPr/>
                </p:nvSpPr>
                <p:spPr>
                  <a:xfrm>
                    <a:off x="1651390" y="3020060"/>
                    <a:ext cx="1670538" cy="970084"/>
                  </a:xfrm>
                  <a:custGeom>
                    <a:avLst/>
                    <a:gdLst>
                      <a:gd name="connsiteX0" fmla="*/ 1670539 w 1670538"/>
                      <a:gd name="connsiteY0" fmla="*/ 477129 h 970084"/>
                      <a:gd name="connsiteX1" fmla="*/ 1670539 w 1670538"/>
                      <a:gd name="connsiteY1" fmla="*/ 482991 h 970084"/>
                      <a:gd name="connsiteX2" fmla="*/ 844648 w 1670538"/>
                      <a:gd name="connsiteY2" fmla="*/ 970085 h 970084"/>
                      <a:gd name="connsiteX3" fmla="*/ 0 w 1670538"/>
                      <a:gd name="connsiteY3" fmla="*/ 492955 h 970084"/>
                      <a:gd name="connsiteX4" fmla="*/ 0 w 1670538"/>
                      <a:gd name="connsiteY4" fmla="*/ 487094 h 970084"/>
                      <a:gd name="connsiteX5" fmla="*/ 825891 w 1670538"/>
                      <a:gd name="connsiteY5" fmla="*/ 0 h 970084"/>
                      <a:gd name="connsiteX6" fmla="*/ 1670539 w 1670538"/>
                      <a:gd name="connsiteY6" fmla="*/ 477129 h 97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538" h="970084">
                        <a:moveTo>
                          <a:pt x="1670539" y="477129"/>
                        </a:moveTo>
                        <a:lnTo>
                          <a:pt x="1670539" y="482991"/>
                        </a:lnTo>
                        <a:lnTo>
                          <a:pt x="844648" y="970085"/>
                        </a:lnTo>
                        <a:lnTo>
                          <a:pt x="0" y="492955"/>
                        </a:lnTo>
                        <a:lnTo>
                          <a:pt x="0" y="487094"/>
                        </a:lnTo>
                        <a:lnTo>
                          <a:pt x="825891" y="0"/>
                        </a:lnTo>
                        <a:lnTo>
                          <a:pt x="1670539" y="477129"/>
                        </a:lnTo>
                        <a:close/>
                      </a:path>
                    </a:pathLst>
                  </a:custGeom>
                  <a:gradFill>
                    <a:gsLst>
                      <a:gs pos="0">
                        <a:srgbClr val="FFFFFF"/>
                      </a:gs>
                      <a:gs pos="50000">
                        <a:srgbClr val="E5E5E5"/>
                      </a:gs>
                      <a:gs pos="100000">
                        <a:srgbClr val="CCCCCC"/>
                      </a:gs>
                    </a:gsLst>
                    <a:lin ang="2375220" scaled="1"/>
                  </a:gradFill>
                  <a:ln w="58615" cap="flat">
                    <a:noFill/>
                    <a:prstDash val="solid"/>
                    <a:miter/>
                  </a:ln>
                </p:spPr>
                <p:txBody>
                  <a:bodyPr rtlCol="0" anchor="ctr"/>
                  <a:lstStyle/>
                  <a:p>
                    <a:endParaRPr lang="en-IN"/>
                  </a:p>
                </p:txBody>
              </p:sp>
              <p:sp>
                <p:nvSpPr>
                  <p:cNvPr id="9" name="Freeform: Shape 8"/>
                  <p:cNvSpPr/>
                  <p:nvPr/>
                </p:nvSpPr>
                <p:spPr>
                  <a:xfrm>
                    <a:off x="1664090" y="3525715"/>
                    <a:ext cx="844647" cy="1447213"/>
                  </a:xfrm>
                  <a:custGeom>
                    <a:avLst/>
                    <a:gdLst>
                      <a:gd name="connsiteX0" fmla="*/ 0 w 844647"/>
                      <a:gd name="connsiteY0" fmla="*/ 0 h 1447213"/>
                      <a:gd name="connsiteX1" fmla="*/ 0 w 844647"/>
                      <a:gd name="connsiteY1" fmla="*/ 970084 h 1447213"/>
                      <a:gd name="connsiteX2" fmla="*/ 844648 w 844647"/>
                      <a:gd name="connsiteY2" fmla="*/ 1447213 h 1447213"/>
                      <a:gd name="connsiteX3" fmla="*/ 844648 w 844647"/>
                      <a:gd name="connsiteY3" fmla="*/ 477129 h 1447213"/>
                      <a:gd name="connsiteX4" fmla="*/ 0 w 844647"/>
                      <a:gd name="connsiteY4" fmla="*/ 0 h 1447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47" h="1447213">
                        <a:moveTo>
                          <a:pt x="0" y="0"/>
                        </a:moveTo>
                        <a:lnTo>
                          <a:pt x="0" y="970084"/>
                        </a:lnTo>
                        <a:lnTo>
                          <a:pt x="844648" y="1447213"/>
                        </a:lnTo>
                        <a:lnTo>
                          <a:pt x="844648" y="477129"/>
                        </a:lnTo>
                        <a:lnTo>
                          <a:pt x="0"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grpSp>
            <p:sp>
              <p:nvSpPr>
                <p:cNvPr id="3" name="TextBox 2"/>
                <p:cNvSpPr txBox="1"/>
                <p:nvPr/>
              </p:nvSpPr>
              <p:spPr>
                <a:xfrm>
                  <a:off x="1265163" y="5391337"/>
                  <a:ext cx="2455399" cy="707886"/>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Projects Completed</a:t>
                  </a:r>
                  <a:endParaRPr lang="en-IN" sz="2000" b="1" dirty="0">
                    <a:solidFill>
                      <a:schemeClr val="bg1"/>
                    </a:solidFill>
                    <a:latin typeface="Montserrat" panose="00000500000000000000" pitchFamily="2" charset="0"/>
                  </a:endParaRPr>
                </a:p>
              </p:txBody>
            </p:sp>
          </p:grpSp>
          <p:sp>
            <p:nvSpPr>
              <p:cNvPr id="10" name="TextBox 9"/>
              <p:cNvSpPr txBox="1"/>
              <p:nvPr/>
            </p:nvSpPr>
            <p:spPr>
              <a:xfrm>
                <a:off x="2038068" y="3262797"/>
                <a:ext cx="931666" cy="369332"/>
              </a:xfrm>
              <a:prstGeom prst="rect">
                <a:avLst/>
              </a:prstGeom>
              <a:noFill/>
            </p:spPr>
            <p:txBody>
              <a:bodyPr wrap="none" rtlCol="0">
                <a:spAutoFit/>
              </a:bodyPr>
              <a:lstStyle/>
              <a:p>
                <a:pPr algn="ctr"/>
                <a:r>
                  <a:rPr lang="en-US" b="1" dirty="0">
                    <a:solidFill>
                      <a:schemeClr val="tx1">
                        <a:lumMod val="75000"/>
                        <a:lumOff val="25000"/>
                      </a:schemeClr>
                    </a:solidFill>
                    <a:latin typeface="Montserrat" panose="00000500000000000000" pitchFamily="2" charset="0"/>
                  </a:rPr>
                  <a:t>5000+</a:t>
                </a:r>
                <a:endParaRPr lang="en-IN" b="1" dirty="0">
                  <a:solidFill>
                    <a:schemeClr val="tx1">
                      <a:lumMod val="75000"/>
                      <a:lumOff val="25000"/>
                    </a:schemeClr>
                  </a:solidFill>
                  <a:latin typeface="Montserrat" panose="00000500000000000000" pitchFamily="2" charset="0"/>
                </a:endParaRPr>
              </a:p>
            </p:txBody>
          </p:sp>
        </p:grpSp>
        <p:sp>
          <p:nvSpPr>
            <p:cNvPr id="22" name="TextBox 21"/>
            <p:cNvSpPr txBox="1"/>
            <p:nvPr/>
          </p:nvSpPr>
          <p:spPr>
            <a:xfrm>
              <a:off x="8383173" y="5391337"/>
              <a:ext cx="2455398" cy="400110"/>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Satisfied Clients</a:t>
              </a:r>
              <a:endParaRPr lang="en-IN" sz="1400" b="1" dirty="0">
                <a:solidFill>
                  <a:schemeClr val="bg1"/>
                </a:solidFill>
                <a:latin typeface="Montserrat" panose="00000500000000000000" pitchFamily="2" charset="0"/>
              </a:endParaRPr>
            </a:p>
          </p:txBody>
        </p:sp>
        <p:grpSp>
          <p:nvGrpSpPr>
            <p:cNvPr id="32" name="Group 31"/>
            <p:cNvGrpSpPr/>
            <p:nvPr/>
          </p:nvGrpSpPr>
          <p:grpSpPr>
            <a:xfrm>
              <a:off x="4847467" y="2405770"/>
              <a:ext cx="2455398" cy="3693453"/>
              <a:chOff x="4847467" y="2405770"/>
              <a:chExt cx="2455398" cy="3693453"/>
            </a:xfrm>
          </p:grpSpPr>
          <p:sp>
            <p:nvSpPr>
              <p:cNvPr id="11" name="Freeform: Shape 10"/>
              <p:cNvSpPr/>
              <p:nvPr/>
            </p:nvSpPr>
            <p:spPr>
              <a:xfrm>
                <a:off x="4847467" y="3762521"/>
                <a:ext cx="2455398" cy="1426112"/>
              </a:xfrm>
              <a:custGeom>
                <a:avLst/>
                <a:gdLst>
                  <a:gd name="connsiteX0" fmla="*/ 2455399 w 2455398"/>
                  <a:gd name="connsiteY0" fmla="*/ 701626 h 1426112"/>
                  <a:gd name="connsiteX1" fmla="*/ 2455399 w 2455398"/>
                  <a:gd name="connsiteY1" fmla="*/ 709833 h 1426112"/>
                  <a:gd name="connsiteX2" fmla="*/ 1241474 w 2455398"/>
                  <a:gd name="connsiteY2" fmla="*/ 1426112 h 1426112"/>
                  <a:gd name="connsiteX3" fmla="*/ 0 w 2455398"/>
                  <a:gd name="connsiteY3" fmla="*/ 724486 h 1426112"/>
                  <a:gd name="connsiteX4" fmla="*/ 0 w 2455398"/>
                  <a:gd name="connsiteY4" fmla="*/ 716280 h 1426112"/>
                  <a:gd name="connsiteX5" fmla="*/ 1214511 w 2455398"/>
                  <a:gd name="connsiteY5" fmla="*/ 0 h 1426112"/>
                  <a:gd name="connsiteX6" fmla="*/ 2455399 w 2455398"/>
                  <a:gd name="connsiteY6" fmla="*/ 701626 h 142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5398" h="1426112">
                    <a:moveTo>
                      <a:pt x="2455399" y="701626"/>
                    </a:moveTo>
                    <a:lnTo>
                      <a:pt x="2455399" y="709833"/>
                    </a:lnTo>
                    <a:lnTo>
                      <a:pt x="1241474" y="1426112"/>
                    </a:lnTo>
                    <a:lnTo>
                      <a:pt x="0" y="724486"/>
                    </a:lnTo>
                    <a:lnTo>
                      <a:pt x="0" y="716280"/>
                    </a:lnTo>
                    <a:lnTo>
                      <a:pt x="1214511" y="0"/>
                    </a:lnTo>
                    <a:lnTo>
                      <a:pt x="2455399" y="701626"/>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grpSp>
            <p:nvGrpSpPr>
              <p:cNvPr id="27" name="Group 26"/>
              <p:cNvGrpSpPr/>
              <p:nvPr/>
            </p:nvGrpSpPr>
            <p:grpSpPr>
              <a:xfrm>
                <a:off x="5230519" y="2405770"/>
                <a:ext cx="1689295" cy="2567158"/>
                <a:chOff x="5257213" y="2405770"/>
                <a:chExt cx="1689295" cy="2567158"/>
              </a:xfrm>
            </p:grpSpPr>
            <p:sp>
              <p:nvSpPr>
                <p:cNvPr id="12" name="Freeform: Shape 11"/>
                <p:cNvSpPr/>
                <p:nvPr/>
              </p:nvSpPr>
              <p:spPr>
                <a:xfrm>
                  <a:off x="5257213" y="2418470"/>
                  <a:ext cx="1689295" cy="2554458"/>
                </a:xfrm>
                <a:custGeom>
                  <a:avLst/>
                  <a:gdLst>
                    <a:gd name="connsiteX0" fmla="*/ 1689295 w 1689295"/>
                    <a:gd name="connsiteY0" fmla="*/ 2061503 h 2554458"/>
                    <a:gd name="connsiteX1" fmla="*/ 854026 w 1689295"/>
                    <a:gd name="connsiteY1" fmla="*/ 2554458 h 2554458"/>
                    <a:gd name="connsiteX2" fmla="*/ 9378 w 1689295"/>
                    <a:gd name="connsiteY2" fmla="*/ 2077329 h 2554458"/>
                    <a:gd name="connsiteX3" fmla="*/ 0 w 1689295"/>
                    <a:gd name="connsiteY3" fmla="*/ 492955 h 2554458"/>
                    <a:gd name="connsiteX4" fmla="*/ 835269 w 1689295"/>
                    <a:gd name="connsiteY4" fmla="*/ 0 h 2554458"/>
                    <a:gd name="connsiteX5" fmla="*/ 1679917 w 1689295"/>
                    <a:gd name="connsiteY5" fmla="*/ 477129 h 2554458"/>
                    <a:gd name="connsiteX6" fmla="*/ 1689295 w 1689295"/>
                    <a:gd name="connsiteY6" fmla="*/ 2061503 h 255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295" h="2554458">
                      <a:moveTo>
                        <a:pt x="1689295" y="2061503"/>
                      </a:moveTo>
                      <a:lnTo>
                        <a:pt x="854026" y="2554458"/>
                      </a:lnTo>
                      <a:lnTo>
                        <a:pt x="9378" y="2077329"/>
                      </a:lnTo>
                      <a:lnTo>
                        <a:pt x="0" y="492955"/>
                      </a:lnTo>
                      <a:lnTo>
                        <a:pt x="835269" y="0"/>
                      </a:lnTo>
                      <a:lnTo>
                        <a:pt x="1679917" y="477129"/>
                      </a:lnTo>
                      <a:lnTo>
                        <a:pt x="1689295" y="2061503"/>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5266592" y="2405770"/>
                  <a:ext cx="1670538" cy="970084"/>
                </a:xfrm>
                <a:custGeom>
                  <a:avLst/>
                  <a:gdLst>
                    <a:gd name="connsiteX0" fmla="*/ 1670539 w 1670538"/>
                    <a:gd name="connsiteY0" fmla="*/ 477129 h 970084"/>
                    <a:gd name="connsiteX1" fmla="*/ 1670539 w 1670538"/>
                    <a:gd name="connsiteY1" fmla="*/ 482991 h 970084"/>
                    <a:gd name="connsiteX2" fmla="*/ 844062 w 1670538"/>
                    <a:gd name="connsiteY2" fmla="*/ 970085 h 970084"/>
                    <a:gd name="connsiteX3" fmla="*/ 0 w 1670538"/>
                    <a:gd name="connsiteY3" fmla="*/ 492955 h 970084"/>
                    <a:gd name="connsiteX4" fmla="*/ 0 w 1670538"/>
                    <a:gd name="connsiteY4" fmla="*/ 487094 h 970084"/>
                    <a:gd name="connsiteX5" fmla="*/ 825891 w 1670538"/>
                    <a:gd name="connsiteY5" fmla="*/ 0 h 970084"/>
                    <a:gd name="connsiteX6" fmla="*/ 1670539 w 1670538"/>
                    <a:gd name="connsiteY6" fmla="*/ 477129 h 97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538" h="970084">
                      <a:moveTo>
                        <a:pt x="1670539" y="477129"/>
                      </a:moveTo>
                      <a:lnTo>
                        <a:pt x="1670539" y="482991"/>
                      </a:lnTo>
                      <a:lnTo>
                        <a:pt x="844062" y="970085"/>
                      </a:lnTo>
                      <a:lnTo>
                        <a:pt x="0" y="492955"/>
                      </a:lnTo>
                      <a:lnTo>
                        <a:pt x="0" y="487094"/>
                      </a:lnTo>
                      <a:lnTo>
                        <a:pt x="825891" y="0"/>
                      </a:lnTo>
                      <a:lnTo>
                        <a:pt x="1670539" y="477129"/>
                      </a:lnTo>
                      <a:close/>
                    </a:path>
                  </a:pathLst>
                </a:custGeom>
                <a:gradFill>
                  <a:gsLst>
                    <a:gs pos="0">
                      <a:srgbClr val="FFFFFF"/>
                    </a:gs>
                    <a:gs pos="50000">
                      <a:srgbClr val="E5E5E5"/>
                    </a:gs>
                    <a:gs pos="100000">
                      <a:srgbClr val="CCCCCC"/>
                    </a:gs>
                  </a:gsLst>
                  <a:lin ang="2080386" scaled="1"/>
                </a:gradFill>
                <a:ln w="58615" cap="flat">
                  <a:noFill/>
                  <a:prstDash val="solid"/>
                  <a:miter/>
                </a:ln>
              </p:spPr>
              <p:txBody>
                <a:bodyPr rtlCol="0" anchor="ctr"/>
                <a:lstStyle/>
                <a:p>
                  <a:endParaRPr lang="en-IN"/>
                </a:p>
              </p:txBody>
            </p:sp>
            <p:sp>
              <p:nvSpPr>
                <p:cNvPr id="14" name="Freeform: Shape 13"/>
                <p:cNvSpPr/>
                <p:nvPr/>
              </p:nvSpPr>
              <p:spPr>
                <a:xfrm>
                  <a:off x="5266592" y="2911426"/>
                  <a:ext cx="844647" cy="2061502"/>
                </a:xfrm>
                <a:custGeom>
                  <a:avLst/>
                  <a:gdLst>
                    <a:gd name="connsiteX0" fmla="*/ 0 w 844647"/>
                    <a:gd name="connsiteY0" fmla="*/ 0 h 2061502"/>
                    <a:gd name="connsiteX1" fmla="*/ 0 w 844647"/>
                    <a:gd name="connsiteY1" fmla="*/ 1584374 h 2061502"/>
                    <a:gd name="connsiteX2" fmla="*/ 844648 w 844647"/>
                    <a:gd name="connsiteY2" fmla="*/ 2061503 h 2061502"/>
                    <a:gd name="connsiteX3" fmla="*/ 844062 w 844647"/>
                    <a:gd name="connsiteY3" fmla="*/ 477129 h 2061502"/>
                    <a:gd name="connsiteX4" fmla="*/ 0 w 844647"/>
                    <a:gd name="connsiteY4" fmla="*/ 0 h 206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647" h="2061502">
                      <a:moveTo>
                        <a:pt x="0" y="0"/>
                      </a:moveTo>
                      <a:lnTo>
                        <a:pt x="0" y="1584374"/>
                      </a:lnTo>
                      <a:lnTo>
                        <a:pt x="844648" y="2061503"/>
                      </a:lnTo>
                      <a:lnTo>
                        <a:pt x="844062" y="477129"/>
                      </a:lnTo>
                      <a:lnTo>
                        <a:pt x="0"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grpSp>
          <p:sp>
            <p:nvSpPr>
              <p:cNvPr id="24" name="TextBox 23"/>
              <p:cNvSpPr txBox="1"/>
              <p:nvPr/>
            </p:nvSpPr>
            <p:spPr>
              <a:xfrm>
                <a:off x="4847467" y="5391337"/>
                <a:ext cx="2455398" cy="707886"/>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Total Square Ft Executed</a:t>
                </a:r>
                <a:endParaRPr lang="en-IN" sz="1400" b="1" dirty="0">
                  <a:solidFill>
                    <a:schemeClr val="bg1"/>
                  </a:solidFill>
                  <a:latin typeface="Montserrat" panose="00000500000000000000" pitchFamily="2" charset="0"/>
                </a:endParaRPr>
              </a:p>
            </p:txBody>
          </p:sp>
          <p:sp>
            <p:nvSpPr>
              <p:cNvPr id="15" name="TextBox 14"/>
              <p:cNvSpPr txBox="1"/>
              <p:nvPr/>
            </p:nvSpPr>
            <p:spPr>
              <a:xfrm>
                <a:off x="5542546" y="2650728"/>
                <a:ext cx="1101584" cy="369332"/>
              </a:xfrm>
              <a:prstGeom prst="rect">
                <a:avLst/>
              </a:prstGeom>
              <a:noFill/>
            </p:spPr>
            <p:txBody>
              <a:bodyPr wrap="none" rtlCol="0">
                <a:spAutoFit/>
              </a:bodyPr>
              <a:lstStyle/>
              <a:p>
                <a:pPr algn="ctr"/>
                <a:r>
                  <a:rPr lang="en-IN" b="1" dirty="0">
                    <a:solidFill>
                      <a:schemeClr val="tx1">
                        <a:lumMod val="75000"/>
                        <a:lumOff val="25000"/>
                      </a:schemeClr>
                    </a:solidFill>
                    <a:latin typeface="Montserrat" panose="00000500000000000000" pitchFamily="2" charset="0"/>
                  </a:rPr>
                  <a:t>50Lac +</a:t>
                </a: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grpSp>
        <p:nvGrpSpPr>
          <p:cNvPr id="25" name="Group 24"/>
          <p:cNvGrpSpPr/>
          <p:nvPr/>
        </p:nvGrpSpPr>
        <p:grpSpPr>
          <a:xfrm>
            <a:off x="388197" y="2860108"/>
            <a:ext cx="5613356" cy="1132038"/>
            <a:chOff x="173158" y="1177662"/>
            <a:chExt cx="5789984" cy="1132038"/>
          </a:xfrm>
        </p:grpSpPr>
        <p:sp>
          <p:nvSpPr>
            <p:cNvPr id="27" name="TextBox 26"/>
            <p:cNvSpPr txBox="1"/>
            <p:nvPr/>
          </p:nvSpPr>
          <p:spPr>
            <a:xfrm>
              <a:off x="205016" y="1177662"/>
              <a:ext cx="5758126" cy="923330"/>
            </a:xfrm>
            <a:prstGeom prst="rect">
              <a:avLst/>
            </a:prstGeom>
            <a:noFill/>
          </p:spPr>
          <p:txBody>
            <a:bodyPr wrap="square" rtlCol="0">
              <a:spAutoFit/>
            </a:bodyPr>
            <a:lstStyle/>
            <a:p>
              <a:r>
                <a:rPr lang="en-US" sz="5400" b="1" i="0" u="none" strike="noStrike" dirty="0">
                  <a:solidFill>
                    <a:schemeClr val="tx1">
                      <a:lumMod val="85000"/>
                      <a:lumOff val="15000"/>
                    </a:schemeClr>
                  </a:solidFill>
                  <a:effectLst/>
                  <a:latin typeface="Montserrat" panose="00000500000000000000" pitchFamily="2" charset="0"/>
                </a:rPr>
                <a:t>Our </a:t>
              </a:r>
              <a:r>
                <a:rPr lang="en-US" sz="5400" b="1" dirty="0">
                  <a:solidFill>
                    <a:schemeClr val="bg2"/>
                  </a:solidFill>
                  <a:latin typeface="Montserrat" panose="00000500000000000000" pitchFamily="2" charset="0"/>
                </a:rPr>
                <a:t>Team</a:t>
              </a:r>
            </a:p>
          </p:txBody>
        </p:sp>
        <p:sp>
          <p:nvSpPr>
            <p:cNvPr id="28" name="TextBox 27"/>
            <p:cNvSpPr txBox="1"/>
            <p:nvPr/>
          </p:nvSpPr>
          <p:spPr>
            <a:xfrm>
              <a:off x="173158" y="1848676"/>
              <a:ext cx="5508168" cy="46102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pP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grpSp>
      <p:pic>
        <p:nvPicPr>
          <p:cNvPr id="3" name="Picture 2">
            <a:extLst>
              <a:ext uri="{FF2B5EF4-FFF2-40B4-BE49-F238E27FC236}">
                <a16:creationId xmlns:a16="http://schemas.microsoft.com/office/drawing/2014/main" id="{76A57F38-CA2F-D47E-631A-FB9111855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group of people looking at a computer&#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16733"/>
          <a:stretch>
            <a:fillRect/>
          </a:stretch>
        </p:blipFill>
        <p:spPr>
          <a:xfrm>
            <a:off x="0" y="0"/>
            <a:ext cx="5487437" cy="6857413"/>
          </a:xfrm>
          <a:prstGeom prst="rect">
            <a:avLst/>
          </a:prstGeom>
        </p:spPr>
      </p:pic>
      <p:sp>
        <p:nvSpPr>
          <p:cNvPr id="36" name="object 23"/>
          <p:cNvSpPr txBox="1"/>
          <p:nvPr/>
        </p:nvSpPr>
        <p:spPr>
          <a:xfrm>
            <a:off x="6237784" y="1977755"/>
            <a:ext cx="5488051" cy="1029342"/>
          </a:xfrm>
          <a:prstGeom prst="rect">
            <a:avLst/>
          </a:prstGeom>
        </p:spPr>
        <p:txBody>
          <a:bodyPr vert="horz" wrap="square" lIns="0" tIns="44027" rIns="0" bIns="0" rtlCol="0">
            <a:spAutoFit/>
          </a:bodyPr>
          <a:lstStyle/>
          <a:p>
            <a:pPr marL="8255">
              <a:spcBef>
                <a:spcPts val="600"/>
              </a:spcBef>
            </a:pPr>
            <a:r>
              <a:rPr lang="en-US" b="1" spc="33" dirty="0">
                <a:solidFill>
                  <a:schemeClr val="tx1">
                    <a:lumMod val="75000"/>
                    <a:lumOff val="25000"/>
                  </a:schemeClr>
                </a:solidFill>
                <a:latin typeface="Montserrat" panose="00000500000000000000" pitchFamily="2" charset="0"/>
                <a:cs typeface="Tahoma" panose="020B0604030504040204"/>
              </a:rPr>
              <a:t>  </a:t>
            </a:r>
          </a:p>
          <a:p>
            <a:pPr marL="8255">
              <a:spcBef>
                <a:spcPts val="600"/>
              </a:spcBef>
            </a:pPr>
            <a:r>
              <a:rPr lang="en-US" b="1" spc="33" dirty="0">
                <a:solidFill>
                  <a:schemeClr val="tx1">
                    <a:lumMod val="75000"/>
                    <a:lumOff val="25000"/>
                  </a:schemeClr>
                </a:solidFill>
                <a:latin typeface="Montserrat" panose="00000500000000000000" pitchFamily="2" charset="0"/>
                <a:cs typeface="Tahoma" panose="020B0604030504040204"/>
              </a:rPr>
              <a:t>  </a:t>
            </a:r>
            <a:r>
              <a:rPr lang="en-US" b="1" spc="33" dirty="0" err="1">
                <a:solidFill>
                  <a:schemeClr val="tx1">
                    <a:lumMod val="75000"/>
                    <a:lumOff val="25000"/>
                  </a:schemeClr>
                </a:solidFill>
                <a:latin typeface="Montserrat" panose="00000500000000000000" pitchFamily="2" charset="0"/>
                <a:cs typeface="Tahoma" panose="020B0604030504040204"/>
              </a:rPr>
              <a:t>Prasanna</a:t>
            </a:r>
            <a:r>
              <a:rPr lang="en-US" b="1" spc="33" dirty="0">
                <a:solidFill>
                  <a:schemeClr val="tx1">
                    <a:lumMod val="75000"/>
                    <a:lumOff val="25000"/>
                  </a:schemeClr>
                </a:solidFill>
                <a:latin typeface="Montserrat" panose="00000500000000000000" pitchFamily="2" charset="0"/>
                <a:cs typeface="Tahoma" panose="020B0604030504040204"/>
              </a:rPr>
              <a:t> Joshi</a:t>
            </a:r>
            <a:endParaRPr lang="en-US" b="1" dirty="0">
              <a:solidFill>
                <a:schemeClr val="accent5"/>
              </a:solidFill>
              <a:latin typeface="Montserrat" panose="00000500000000000000" pitchFamily="2" charset="0"/>
              <a:cs typeface="Tahoma" panose="020B0604030504040204"/>
            </a:endParaRPr>
          </a:p>
          <a:p>
            <a:pPr marL="8255">
              <a:spcBef>
                <a:spcPts val="600"/>
              </a:spcBef>
            </a:pPr>
            <a:r>
              <a:rPr lang="en-US" spc="-3" dirty="0">
                <a:solidFill>
                  <a:schemeClr val="tx1">
                    <a:lumMod val="75000"/>
                    <a:lumOff val="25000"/>
                  </a:schemeClr>
                </a:solidFill>
                <a:latin typeface="Montserrat" panose="00000500000000000000" pitchFamily="2" charset="0"/>
                <a:cs typeface="Arial MT"/>
              </a:rPr>
              <a:t>  Director, </a:t>
            </a:r>
            <a:r>
              <a:rPr lang="en-US" spc="-3" dirty="0" err="1">
                <a:solidFill>
                  <a:schemeClr val="tx1">
                    <a:lumMod val="75000"/>
                    <a:lumOff val="25000"/>
                  </a:schemeClr>
                </a:solidFill>
                <a:latin typeface="Montserrat" panose="00000500000000000000" pitchFamily="2" charset="0"/>
                <a:cs typeface="Arial MT"/>
              </a:rPr>
              <a:t>M.Tech</a:t>
            </a:r>
            <a:r>
              <a:rPr lang="en-US" spc="-3" dirty="0">
                <a:solidFill>
                  <a:schemeClr val="tx1">
                    <a:lumMod val="75000"/>
                    <a:lumOff val="25000"/>
                  </a:schemeClr>
                </a:solidFill>
                <a:latin typeface="Montserrat" panose="00000500000000000000" pitchFamily="2" charset="0"/>
                <a:cs typeface="Arial MT"/>
              </a:rPr>
              <a:t> Structures</a:t>
            </a:r>
            <a:endParaRPr lang="en-US" dirty="0">
              <a:solidFill>
                <a:schemeClr val="tx1">
                  <a:lumMod val="75000"/>
                  <a:lumOff val="25000"/>
                </a:schemeClr>
              </a:solidFill>
              <a:latin typeface="Montserrat" panose="00000500000000000000" pitchFamily="2" charset="0"/>
              <a:cs typeface="Arial MT"/>
            </a:endParaRPr>
          </a:p>
        </p:txBody>
      </p:sp>
      <p:sp>
        <p:nvSpPr>
          <p:cNvPr id="37" name="object 24"/>
          <p:cNvSpPr txBox="1"/>
          <p:nvPr/>
        </p:nvSpPr>
        <p:spPr>
          <a:xfrm>
            <a:off x="6409765" y="3509524"/>
            <a:ext cx="4364056" cy="675399"/>
          </a:xfrm>
          <a:prstGeom prst="rect">
            <a:avLst/>
          </a:prstGeom>
        </p:spPr>
        <p:txBody>
          <a:bodyPr vert="horz" wrap="square" lIns="0" tIns="44027" rIns="0" bIns="0" rtlCol="0">
            <a:spAutoFit/>
          </a:bodyPr>
          <a:lstStyle/>
          <a:p>
            <a:pPr marL="8255">
              <a:spcBef>
                <a:spcPts val="600"/>
              </a:spcBef>
            </a:pPr>
            <a:r>
              <a:rPr lang="en-IN" b="1" spc="23" dirty="0">
                <a:solidFill>
                  <a:schemeClr val="tx1">
                    <a:lumMod val="75000"/>
                    <a:lumOff val="25000"/>
                  </a:schemeClr>
                </a:solidFill>
                <a:latin typeface="Montserrat" panose="00000500000000000000" pitchFamily="2" charset="0"/>
                <a:cs typeface="Tahoma" panose="020B0604030504040204"/>
              </a:rPr>
              <a:t> </a:t>
            </a:r>
            <a:r>
              <a:rPr lang="en-IN" b="1" spc="33" dirty="0">
                <a:solidFill>
                  <a:schemeClr val="tx1">
                    <a:lumMod val="75000"/>
                    <a:lumOff val="25000"/>
                  </a:schemeClr>
                </a:solidFill>
                <a:latin typeface="Montserrat" panose="00000500000000000000" pitchFamily="2" charset="0"/>
                <a:cs typeface="Tahoma" panose="020B0604030504040204"/>
              </a:rPr>
              <a:t>Gopal Garad</a:t>
            </a:r>
            <a:endParaRPr b="1" spc="33" dirty="0">
              <a:solidFill>
                <a:schemeClr val="tx1">
                  <a:lumMod val="75000"/>
                  <a:lumOff val="25000"/>
                </a:schemeClr>
              </a:solidFill>
              <a:latin typeface="Montserrat" panose="00000500000000000000" pitchFamily="2" charset="0"/>
              <a:cs typeface="Tahoma" panose="020B0604030504040204"/>
            </a:endParaRPr>
          </a:p>
          <a:p>
            <a:pPr marL="8255">
              <a:spcBef>
                <a:spcPts val="600"/>
              </a:spcBef>
            </a:pPr>
            <a:r>
              <a:rPr lang="en-IN" b="1" spc="33" dirty="0">
                <a:solidFill>
                  <a:schemeClr val="tx1">
                    <a:lumMod val="75000"/>
                    <a:lumOff val="25000"/>
                  </a:schemeClr>
                </a:solidFill>
                <a:latin typeface="Montserrat" panose="00000500000000000000" pitchFamily="2" charset="0"/>
                <a:cs typeface="Tahoma" panose="020B0604030504040204"/>
              </a:rPr>
              <a:t> </a:t>
            </a:r>
            <a:r>
              <a:rPr lang="en-US" spc="-3" dirty="0">
                <a:solidFill>
                  <a:schemeClr val="tx1">
                    <a:lumMod val="75000"/>
                    <a:lumOff val="25000"/>
                  </a:schemeClr>
                </a:solidFill>
                <a:latin typeface="Montserrat" panose="00000500000000000000" pitchFamily="2" charset="0"/>
                <a:cs typeface="Arial MT"/>
              </a:rPr>
              <a:t>Director, </a:t>
            </a:r>
            <a:r>
              <a:rPr lang="en-US" spc="-3" dirty="0" err="1">
                <a:solidFill>
                  <a:schemeClr val="tx1">
                    <a:lumMod val="75000"/>
                    <a:lumOff val="25000"/>
                  </a:schemeClr>
                </a:solidFill>
                <a:latin typeface="Montserrat" panose="00000500000000000000" pitchFamily="2" charset="0"/>
                <a:cs typeface="Arial MT"/>
              </a:rPr>
              <a:t>M.Tech</a:t>
            </a:r>
            <a:r>
              <a:rPr lang="en-US" spc="-3" dirty="0">
                <a:solidFill>
                  <a:schemeClr val="tx1">
                    <a:lumMod val="75000"/>
                    <a:lumOff val="25000"/>
                  </a:schemeClr>
                </a:solidFill>
                <a:latin typeface="Montserrat" panose="00000500000000000000" pitchFamily="2" charset="0"/>
                <a:cs typeface="Arial MT"/>
              </a:rPr>
              <a:t> Structures </a:t>
            </a:r>
            <a:endParaRPr spc="-3" dirty="0">
              <a:solidFill>
                <a:schemeClr val="tx1">
                  <a:lumMod val="75000"/>
                  <a:lumOff val="25000"/>
                </a:schemeClr>
              </a:solidFill>
              <a:latin typeface="Montserrat" panose="00000500000000000000" pitchFamily="2" charset="0"/>
              <a:cs typeface="Arial MT"/>
            </a:endParaRPr>
          </a:p>
        </p:txBody>
      </p:sp>
      <p:sp>
        <p:nvSpPr>
          <p:cNvPr id="4" name="TextBox 16"/>
          <p:cNvSpPr txBox="1"/>
          <p:nvPr/>
        </p:nvSpPr>
        <p:spPr>
          <a:xfrm>
            <a:off x="6084775" y="1606629"/>
            <a:ext cx="2547936" cy="553998"/>
          </a:xfrm>
          <a:prstGeom prst="rect">
            <a:avLst/>
          </a:prstGeom>
          <a:solidFill>
            <a:schemeClr val="bg1"/>
          </a:solidFill>
        </p:spPr>
        <p:txBody>
          <a:bodyPr wrap="square" lIns="0" tIns="0" rIns="0" bIns="0" rtlCol="0" anchor="t">
            <a:spAutoFit/>
          </a:bodyPr>
          <a:lstStyle/>
          <a:p>
            <a:r>
              <a:rPr lang="en-US" sz="3600" b="1" dirty="0">
                <a:solidFill>
                  <a:schemeClr val="tx1">
                    <a:lumMod val="75000"/>
                    <a:lumOff val="25000"/>
                  </a:schemeClr>
                </a:solidFill>
                <a:latin typeface="Montserrat" panose="00000500000000000000" pitchFamily="2" charset="0"/>
              </a:rPr>
              <a:t>Our </a:t>
            </a:r>
            <a:r>
              <a:rPr lang="en-US" sz="3600" b="1" dirty="0">
                <a:solidFill>
                  <a:schemeClr val="bg2"/>
                </a:solidFill>
                <a:latin typeface="Montserrat" panose="00000500000000000000" pitchFamily="2" charset="0"/>
              </a:rPr>
              <a:t>Team </a:t>
            </a:r>
          </a:p>
        </p:txBody>
      </p:sp>
      <p:sp>
        <p:nvSpPr>
          <p:cNvPr id="41" name="object 24"/>
          <p:cNvSpPr txBox="1"/>
          <p:nvPr/>
        </p:nvSpPr>
        <p:spPr>
          <a:xfrm>
            <a:off x="6338047" y="4617695"/>
            <a:ext cx="5387788" cy="675399"/>
          </a:xfrm>
          <a:prstGeom prst="rect">
            <a:avLst/>
          </a:prstGeom>
        </p:spPr>
        <p:txBody>
          <a:bodyPr vert="horz" wrap="square" lIns="0" tIns="44027" rIns="0" bIns="0" rtlCol="0">
            <a:spAutoFit/>
          </a:bodyPr>
          <a:lstStyle/>
          <a:p>
            <a:pPr>
              <a:spcBef>
                <a:spcPts val="600"/>
              </a:spcBef>
            </a:pPr>
            <a:r>
              <a:rPr lang="en-IN" b="1" spc="23" dirty="0">
                <a:solidFill>
                  <a:schemeClr val="tx1">
                    <a:lumMod val="75000"/>
                    <a:lumOff val="25000"/>
                  </a:schemeClr>
                </a:solidFill>
                <a:latin typeface="Montserrat" panose="00000500000000000000" pitchFamily="2" charset="0"/>
                <a:cs typeface="Tahoma" panose="020B0604030504040204"/>
              </a:rPr>
              <a:t>  </a:t>
            </a:r>
            <a:r>
              <a:rPr lang="en-US" b="1" spc="23" dirty="0" err="1">
                <a:solidFill>
                  <a:schemeClr val="tx1">
                    <a:lumMod val="75000"/>
                    <a:lumOff val="25000"/>
                  </a:schemeClr>
                </a:solidFill>
                <a:latin typeface="Montserrat" panose="00000500000000000000" pitchFamily="2" charset="0"/>
                <a:cs typeface="Tahoma" panose="020B0604030504040204"/>
              </a:rPr>
              <a:t>Ashish</a:t>
            </a:r>
            <a:r>
              <a:rPr lang="en-US" b="1" spc="23" dirty="0">
                <a:solidFill>
                  <a:schemeClr val="tx1">
                    <a:lumMod val="75000"/>
                    <a:lumOff val="25000"/>
                  </a:schemeClr>
                </a:solidFill>
                <a:latin typeface="Montserrat" panose="00000500000000000000" pitchFamily="2" charset="0"/>
                <a:cs typeface="Tahoma" panose="020B0604030504040204"/>
              </a:rPr>
              <a:t> </a:t>
            </a:r>
            <a:r>
              <a:rPr lang="en-US" b="1" spc="23" dirty="0" err="1">
                <a:solidFill>
                  <a:schemeClr val="tx1">
                    <a:lumMod val="75000"/>
                    <a:lumOff val="25000"/>
                  </a:schemeClr>
                </a:solidFill>
                <a:latin typeface="Montserrat" panose="00000500000000000000" pitchFamily="2" charset="0"/>
                <a:cs typeface="Tahoma" panose="020B0604030504040204"/>
              </a:rPr>
              <a:t>Manwal</a:t>
            </a:r>
            <a:endParaRPr b="1" dirty="0">
              <a:solidFill>
                <a:schemeClr val="accent5"/>
              </a:solidFill>
              <a:latin typeface="Montserrat" panose="00000500000000000000" pitchFamily="2" charset="0"/>
              <a:cs typeface="Tahoma" panose="020B0604030504040204"/>
            </a:endParaRPr>
          </a:p>
          <a:p>
            <a:pPr>
              <a:spcBef>
                <a:spcPts val="600"/>
              </a:spcBef>
            </a:pPr>
            <a:r>
              <a:rPr lang="en-IN" spc="-3" dirty="0">
                <a:solidFill>
                  <a:schemeClr val="tx1">
                    <a:lumMod val="75000"/>
                    <a:lumOff val="25000"/>
                  </a:schemeClr>
                </a:solidFill>
                <a:latin typeface="Montserrat" panose="00000500000000000000" pitchFamily="2" charset="0"/>
                <a:cs typeface="Arial MT"/>
              </a:rPr>
              <a:t>  Director, Principal Architect</a:t>
            </a:r>
            <a:endParaRPr dirty="0">
              <a:solidFill>
                <a:schemeClr val="tx1">
                  <a:lumMod val="75000"/>
                  <a:lumOff val="25000"/>
                </a:schemeClr>
              </a:solidFill>
              <a:latin typeface="Montserrat" panose="00000500000000000000" pitchFamily="2" charset="0"/>
              <a:cs typeface="Arial MT"/>
            </a:endParaRPr>
          </a:p>
        </p:txBody>
      </p:sp>
      <p:sp>
        <p:nvSpPr>
          <p:cNvPr id="2" name="object 24">
            <a:extLst>
              <a:ext uri="{FF2B5EF4-FFF2-40B4-BE49-F238E27FC236}">
                <a16:creationId xmlns:a16="http://schemas.microsoft.com/office/drawing/2014/main" id="{EA7BACE7-1575-DACF-1BED-A3C8BA237DBA}"/>
              </a:ext>
            </a:extLst>
          </p:cNvPr>
          <p:cNvSpPr txBox="1"/>
          <p:nvPr/>
        </p:nvSpPr>
        <p:spPr>
          <a:xfrm>
            <a:off x="6338047" y="5778104"/>
            <a:ext cx="3751372" cy="675399"/>
          </a:xfrm>
          <a:prstGeom prst="rect">
            <a:avLst/>
          </a:prstGeom>
        </p:spPr>
        <p:txBody>
          <a:bodyPr vert="horz" wrap="square" lIns="0" tIns="44027" rIns="0" bIns="0" rtlCol="0">
            <a:spAutoFit/>
          </a:bodyPr>
          <a:lstStyle/>
          <a:p>
            <a:pPr>
              <a:spcBef>
                <a:spcPts val="600"/>
              </a:spcBef>
            </a:pPr>
            <a:r>
              <a:rPr lang="en-IN" b="1" spc="23" dirty="0">
                <a:solidFill>
                  <a:schemeClr val="tx1">
                    <a:lumMod val="75000"/>
                    <a:lumOff val="25000"/>
                  </a:schemeClr>
                </a:solidFill>
                <a:latin typeface="Montserrat" panose="00000500000000000000" pitchFamily="2" charset="0"/>
                <a:cs typeface="Tahoma" panose="020B0604030504040204"/>
              </a:rPr>
              <a:t>  Total technical Staff</a:t>
            </a:r>
            <a:endParaRPr b="1" dirty="0">
              <a:solidFill>
                <a:schemeClr val="accent5"/>
              </a:solidFill>
              <a:latin typeface="Montserrat" panose="00000500000000000000" pitchFamily="2" charset="0"/>
              <a:cs typeface="Tahoma" panose="020B0604030504040204"/>
            </a:endParaRPr>
          </a:p>
          <a:p>
            <a:pPr>
              <a:spcBef>
                <a:spcPts val="600"/>
              </a:spcBef>
            </a:pPr>
            <a:r>
              <a:rPr lang="en-IN" spc="-3" dirty="0">
                <a:solidFill>
                  <a:schemeClr val="tx1">
                    <a:lumMod val="75000"/>
                    <a:lumOff val="25000"/>
                  </a:schemeClr>
                </a:solidFill>
                <a:latin typeface="Montserrat" panose="00000500000000000000" pitchFamily="2" charset="0"/>
                <a:cs typeface="Arial MT"/>
              </a:rPr>
              <a:t>  20 Nos.</a:t>
            </a:r>
            <a:endParaRPr dirty="0">
              <a:solidFill>
                <a:schemeClr val="tx1">
                  <a:lumMod val="75000"/>
                  <a:lumOff val="25000"/>
                </a:schemeClr>
              </a:solidFill>
              <a:latin typeface="Montserrat" panose="00000500000000000000" pitchFamily="2" charset="0"/>
              <a:cs typeface="Arial MT"/>
            </a:endParaRPr>
          </a:p>
        </p:txBody>
      </p:sp>
      <p:pic>
        <p:nvPicPr>
          <p:cNvPr id="3" name="Picture 2">
            <a:extLst>
              <a:ext uri="{FF2B5EF4-FFF2-40B4-BE49-F238E27FC236}">
                <a16:creationId xmlns:a16="http://schemas.microsoft.com/office/drawing/2014/main" id="{3E3EA9D7-695E-B924-B6F1-75D8AF5FA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grpSp>
        <p:nvGrpSpPr>
          <p:cNvPr id="25" name="Group 24"/>
          <p:cNvGrpSpPr/>
          <p:nvPr/>
        </p:nvGrpSpPr>
        <p:grpSpPr>
          <a:xfrm>
            <a:off x="388197" y="2362583"/>
            <a:ext cx="5613356" cy="1754326"/>
            <a:chOff x="173158" y="1177662"/>
            <a:chExt cx="5789984" cy="1754326"/>
          </a:xfrm>
        </p:grpSpPr>
        <p:sp>
          <p:nvSpPr>
            <p:cNvPr id="27" name="TextBox 26"/>
            <p:cNvSpPr txBox="1"/>
            <p:nvPr/>
          </p:nvSpPr>
          <p:spPr>
            <a:xfrm>
              <a:off x="205016" y="1177662"/>
              <a:ext cx="5758126" cy="1754326"/>
            </a:xfrm>
            <a:prstGeom prst="rect">
              <a:avLst/>
            </a:prstGeom>
            <a:noFill/>
          </p:spPr>
          <p:txBody>
            <a:bodyPr wrap="square" rtlCol="0">
              <a:spAutoFit/>
            </a:bodyPr>
            <a:lstStyle/>
            <a:p>
              <a:r>
                <a:rPr lang="en-US" sz="5400" b="1" i="0" u="none" strike="noStrike" dirty="0">
                  <a:solidFill>
                    <a:schemeClr val="tx1">
                      <a:lumMod val="85000"/>
                      <a:lumOff val="15000"/>
                    </a:schemeClr>
                  </a:solidFill>
                  <a:effectLst/>
                  <a:latin typeface="Montserrat" panose="00000500000000000000" pitchFamily="2" charset="0"/>
                </a:rPr>
                <a:t>Organization </a:t>
              </a:r>
              <a:r>
                <a:rPr lang="en-US" sz="5400" b="1" dirty="0">
                  <a:solidFill>
                    <a:schemeClr val="bg2"/>
                  </a:solidFill>
                  <a:latin typeface="Montserrat" panose="00000500000000000000" pitchFamily="2" charset="0"/>
                </a:rPr>
                <a:t>Chart</a:t>
              </a:r>
            </a:p>
          </p:txBody>
        </p:sp>
        <p:sp>
          <p:nvSpPr>
            <p:cNvPr id="28" name="TextBox 27"/>
            <p:cNvSpPr txBox="1"/>
            <p:nvPr/>
          </p:nvSpPr>
          <p:spPr>
            <a:xfrm>
              <a:off x="173158" y="1848676"/>
              <a:ext cx="5508168" cy="46102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pP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grpSp>
      <p:pic>
        <p:nvPicPr>
          <p:cNvPr id="3" name="Picture 2">
            <a:extLst>
              <a:ext uri="{FF2B5EF4-FFF2-40B4-BE49-F238E27FC236}">
                <a16:creationId xmlns:a16="http://schemas.microsoft.com/office/drawing/2014/main" id="{C3DC6347-B450-2D4D-E836-C9296AE4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spTree>
    <p:extLst>
      <p:ext uri="{BB962C8B-B14F-4D97-AF65-F5344CB8AC3E}">
        <p14:creationId xmlns:p14="http://schemas.microsoft.com/office/powerpoint/2010/main" val="3331586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88197" y="3033597"/>
            <a:ext cx="5340137" cy="46102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pP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pic>
        <p:nvPicPr>
          <p:cNvPr id="14" name="Picture 13">
            <a:extLst>
              <a:ext uri="{FF2B5EF4-FFF2-40B4-BE49-F238E27FC236}">
                <a16:creationId xmlns:a16="http://schemas.microsoft.com/office/drawing/2014/main" id="{ACBB02FB-9489-4588-01D4-70E3BEFD45DB}"/>
              </a:ext>
            </a:extLst>
          </p:cNvPr>
          <p:cNvPicPr>
            <a:picLocks noChangeAspect="1"/>
          </p:cNvPicPr>
          <p:nvPr/>
        </p:nvPicPr>
        <p:blipFill>
          <a:blip r:embed="rId2"/>
          <a:stretch>
            <a:fillRect/>
          </a:stretch>
        </p:blipFill>
        <p:spPr>
          <a:xfrm>
            <a:off x="-1" y="0"/>
            <a:ext cx="12106275" cy="6858000"/>
          </a:xfrm>
          <a:prstGeom prst="rect">
            <a:avLst/>
          </a:prstGeom>
        </p:spPr>
      </p:pic>
      <p:pic>
        <p:nvPicPr>
          <p:cNvPr id="20" name="Picture 19">
            <a:extLst>
              <a:ext uri="{FF2B5EF4-FFF2-40B4-BE49-F238E27FC236}">
                <a16:creationId xmlns:a16="http://schemas.microsoft.com/office/drawing/2014/main" id="{3A378649-D1C9-4392-9076-90B400CC8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851" y="207732"/>
            <a:ext cx="1718772" cy="710808"/>
          </a:xfrm>
          <a:prstGeom prst="rect">
            <a:avLst/>
          </a:prstGeom>
        </p:spPr>
      </p:pic>
    </p:spTree>
    <p:extLst>
      <p:ext uri="{BB962C8B-B14F-4D97-AF65-F5344CB8AC3E}">
        <p14:creationId xmlns:p14="http://schemas.microsoft.com/office/powerpoint/2010/main" val="168804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grpSp>
        <p:nvGrpSpPr>
          <p:cNvPr id="25" name="Group 24"/>
          <p:cNvGrpSpPr/>
          <p:nvPr/>
        </p:nvGrpSpPr>
        <p:grpSpPr>
          <a:xfrm>
            <a:off x="388197" y="2362583"/>
            <a:ext cx="5613356" cy="1754326"/>
            <a:chOff x="173158" y="1177662"/>
            <a:chExt cx="5789984" cy="1754326"/>
          </a:xfrm>
        </p:grpSpPr>
        <p:sp>
          <p:nvSpPr>
            <p:cNvPr id="27" name="TextBox 26"/>
            <p:cNvSpPr txBox="1"/>
            <p:nvPr/>
          </p:nvSpPr>
          <p:spPr>
            <a:xfrm>
              <a:off x="205016" y="1177662"/>
              <a:ext cx="5758126" cy="1754326"/>
            </a:xfrm>
            <a:prstGeom prst="rect">
              <a:avLst/>
            </a:prstGeom>
            <a:noFill/>
          </p:spPr>
          <p:txBody>
            <a:bodyPr wrap="square" rtlCol="0">
              <a:spAutoFit/>
            </a:bodyPr>
            <a:lstStyle/>
            <a:p>
              <a:r>
                <a:rPr lang="en-US" sz="5400" b="1" dirty="0">
                  <a:solidFill>
                    <a:schemeClr val="bg2"/>
                  </a:solidFill>
                  <a:latin typeface="Montserrat" panose="00000500000000000000" pitchFamily="2" charset="0"/>
                </a:rPr>
                <a:t>Valuable Clients</a:t>
              </a:r>
            </a:p>
          </p:txBody>
        </p:sp>
        <p:sp>
          <p:nvSpPr>
            <p:cNvPr id="28" name="TextBox 27"/>
            <p:cNvSpPr txBox="1"/>
            <p:nvPr/>
          </p:nvSpPr>
          <p:spPr>
            <a:xfrm>
              <a:off x="173158" y="1848676"/>
              <a:ext cx="5508168" cy="46102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pP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grpSp>
      <p:pic>
        <p:nvPicPr>
          <p:cNvPr id="3" name="Picture 2">
            <a:extLst>
              <a:ext uri="{FF2B5EF4-FFF2-40B4-BE49-F238E27FC236}">
                <a16:creationId xmlns:a16="http://schemas.microsoft.com/office/drawing/2014/main" id="{C3DC6347-B450-2D4D-E836-C9296AE4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spTree>
    <p:extLst>
      <p:ext uri="{BB962C8B-B14F-4D97-AF65-F5344CB8AC3E}">
        <p14:creationId xmlns:p14="http://schemas.microsoft.com/office/powerpoint/2010/main" val="154556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pic>
        <p:nvPicPr>
          <p:cNvPr id="3" name="Picture 2">
            <a:extLst>
              <a:ext uri="{FF2B5EF4-FFF2-40B4-BE49-F238E27FC236}">
                <a16:creationId xmlns:a16="http://schemas.microsoft.com/office/drawing/2014/main" id="{C3DC6347-B450-2D4D-E836-C9296AE4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712" y="245831"/>
            <a:ext cx="3290482" cy="1360797"/>
          </a:xfrm>
          <a:prstGeom prst="rect">
            <a:avLst/>
          </a:prstGeom>
        </p:spPr>
      </p:pic>
      <p:pic>
        <p:nvPicPr>
          <p:cNvPr id="1026" name="Picture 2" descr="CPWD Logo PNG Vector (CDR)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51" y="245832"/>
            <a:ext cx="1355376" cy="1472395"/>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 name="Picture 19" descr="AIESL - AI Engineering Services Lt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1385" y="188827"/>
            <a:ext cx="1800000" cy="1440000"/>
          </a:xfrm>
          <a:prstGeom prst="rect">
            <a:avLst/>
          </a:prstGeom>
          <a:noFill/>
          <a:ln w="12700">
            <a:noFill/>
          </a:ln>
        </p:spPr>
      </p:pic>
      <p:pic>
        <p:nvPicPr>
          <p:cNvPr id="21" name="Picture 20" descr="MTNL Logo Download png"/>
          <p:cNvPicPr/>
          <p:nvPr/>
        </p:nvPicPr>
        <p:blipFill>
          <a:blip r:embed="rId6">
            <a:extLst>
              <a:ext uri="{28A0092B-C50C-407E-A947-70E740481C1C}">
                <a14:useLocalDpi xmlns:a14="http://schemas.microsoft.com/office/drawing/2010/main" val="0"/>
              </a:ext>
            </a:extLst>
          </a:blip>
          <a:srcRect/>
          <a:stretch>
            <a:fillRect/>
          </a:stretch>
        </p:blipFill>
        <p:spPr bwMode="auto">
          <a:xfrm>
            <a:off x="4233265" y="166628"/>
            <a:ext cx="2778955" cy="1440000"/>
          </a:xfrm>
          <a:prstGeom prst="rect">
            <a:avLst/>
          </a:prstGeom>
          <a:noFill/>
          <a:ln w="9525">
            <a:noFill/>
          </a:ln>
        </p:spPr>
      </p:pic>
      <p:pic>
        <p:nvPicPr>
          <p:cNvPr id="22" name="Picture 21" descr="Satec – Envir Engineering"/>
          <p:cNvPicPr/>
          <p:nvPr/>
        </p:nvPicPr>
        <p:blipFill>
          <a:blip r:embed="rId7">
            <a:extLst>
              <a:ext uri="{28A0092B-C50C-407E-A947-70E740481C1C}">
                <a14:useLocalDpi xmlns:a14="http://schemas.microsoft.com/office/drawing/2010/main" val="0"/>
              </a:ext>
            </a:extLst>
          </a:blip>
          <a:srcRect/>
          <a:stretch>
            <a:fillRect/>
          </a:stretch>
        </p:blipFill>
        <p:spPr bwMode="auto">
          <a:xfrm>
            <a:off x="3506152" y="4907666"/>
            <a:ext cx="2522220" cy="1157467"/>
          </a:xfrm>
          <a:prstGeom prst="rect">
            <a:avLst/>
          </a:prstGeom>
          <a:noFill/>
          <a:ln>
            <a:noFill/>
          </a:ln>
        </p:spPr>
      </p:pic>
      <p:pic>
        <p:nvPicPr>
          <p:cNvPr id="23" name="Picture 22" descr="Panvel Municipal Corporation - Wikipedia"/>
          <p:cNvPicPr/>
          <p:nvPr/>
        </p:nvPicPr>
        <p:blipFill>
          <a:blip r:embed="rId8">
            <a:extLst>
              <a:ext uri="{28A0092B-C50C-407E-A947-70E740481C1C}">
                <a14:useLocalDpi xmlns:a14="http://schemas.microsoft.com/office/drawing/2010/main" val="0"/>
              </a:ext>
            </a:extLst>
          </a:blip>
          <a:srcRect/>
          <a:stretch>
            <a:fillRect/>
          </a:stretch>
        </p:blipFill>
        <p:spPr bwMode="auto">
          <a:xfrm>
            <a:off x="342177" y="2287367"/>
            <a:ext cx="1980408" cy="1998630"/>
          </a:xfrm>
          <a:prstGeom prst="rect">
            <a:avLst/>
          </a:prstGeom>
          <a:noFill/>
          <a:ln>
            <a:noFill/>
          </a:ln>
        </p:spPr>
      </p:pic>
      <p:pic>
        <p:nvPicPr>
          <p:cNvPr id="24" name="Picture 23" descr="UPL (United Phosphorus Limited) Logo PNG Vector (PDF) Free Download"/>
          <p:cNvPicPr/>
          <p:nvPr/>
        </p:nvPicPr>
        <p:blipFill>
          <a:blip r:embed="rId9">
            <a:extLst>
              <a:ext uri="{28A0092B-C50C-407E-A947-70E740481C1C}">
                <a14:useLocalDpi xmlns:a14="http://schemas.microsoft.com/office/drawing/2010/main" val="0"/>
              </a:ext>
            </a:extLst>
          </a:blip>
          <a:srcRect/>
          <a:stretch>
            <a:fillRect/>
          </a:stretch>
        </p:blipFill>
        <p:spPr bwMode="auto">
          <a:xfrm>
            <a:off x="2519396" y="2621947"/>
            <a:ext cx="2723977" cy="1127760"/>
          </a:xfrm>
          <a:prstGeom prst="rect">
            <a:avLst/>
          </a:prstGeom>
          <a:noFill/>
          <a:ln>
            <a:noFill/>
          </a:ln>
        </p:spPr>
      </p:pic>
      <p:pic>
        <p:nvPicPr>
          <p:cNvPr id="1030" name="Picture 6" descr="Veermata Jijabai Technological Institute, Mumbai (VJTI ..."/>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1902"/>
          <a:stretch/>
        </p:blipFill>
        <p:spPr bwMode="auto">
          <a:xfrm>
            <a:off x="185146" y="4788211"/>
            <a:ext cx="3171512" cy="1400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0 EMG (@SeventyEMG) / X"/>
          <p:cNvPicPr>
            <a:picLocks noChangeAspect="1" noChangeArrowheads="1"/>
          </p:cNvPicPr>
          <p:nvPr/>
        </p:nvPicPr>
        <p:blipFill rotWithShape="1">
          <a:blip r:embed="rId11">
            <a:extLst>
              <a:ext uri="{28A0092B-C50C-407E-A947-70E740481C1C}">
                <a14:useLocalDpi xmlns:a14="http://schemas.microsoft.com/office/drawing/2010/main" val="0"/>
              </a:ext>
            </a:extLst>
          </a:blip>
          <a:srcRect l="18015" t="8023" r="12170" b="6014"/>
          <a:stretch/>
        </p:blipFill>
        <p:spPr bwMode="auto">
          <a:xfrm>
            <a:off x="5252868" y="2287367"/>
            <a:ext cx="1759352" cy="216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aphic 24"/>
          <p:cNvGrpSpPr/>
          <p:nvPr/>
        </p:nvGrpSpPr>
        <p:grpSpPr>
          <a:xfrm>
            <a:off x="0" y="0"/>
            <a:ext cx="12203136" cy="6834550"/>
            <a:chOff x="0" y="0"/>
            <a:chExt cx="12203136" cy="6834550"/>
          </a:xfrm>
        </p:grpSpPr>
        <p:sp>
          <p:nvSpPr>
            <p:cNvPr id="28" name="Freeform: Shape 27"/>
            <p:cNvSpPr/>
            <p:nvPr/>
          </p:nvSpPr>
          <p:spPr>
            <a:xfrm>
              <a:off x="0" y="0"/>
              <a:ext cx="5046198" cy="5940664"/>
            </a:xfrm>
            <a:custGeom>
              <a:avLst/>
              <a:gdLst>
                <a:gd name="connsiteX0" fmla="*/ 5046198 w 5046198"/>
                <a:gd name="connsiteY0" fmla="*/ 3049756 h 5940664"/>
                <a:gd name="connsiteX1" fmla="*/ 3517 w 5046198"/>
                <a:gd name="connsiteY1" fmla="*/ 5940664 h 5940664"/>
                <a:gd name="connsiteX2" fmla="*/ 0 w 5046198"/>
                <a:gd name="connsiteY2" fmla="*/ 0 h 5940664"/>
                <a:gd name="connsiteX3" fmla="*/ 5046198 w 5046198"/>
                <a:gd name="connsiteY3" fmla="*/ 0 h 5940664"/>
                <a:gd name="connsiteX4" fmla="*/ 5046198 w 5046198"/>
                <a:gd name="connsiteY4" fmla="*/ 3049756 h 594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198" h="5940664">
                  <a:moveTo>
                    <a:pt x="5046198" y="3049756"/>
                  </a:moveTo>
                  <a:lnTo>
                    <a:pt x="3517" y="5940664"/>
                  </a:lnTo>
                  <a:lnTo>
                    <a:pt x="0" y="0"/>
                  </a:lnTo>
                  <a:lnTo>
                    <a:pt x="5046198" y="0"/>
                  </a:lnTo>
                  <a:lnTo>
                    <a:pt x="5046198" y="3049756"/>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29" name="Freeform: Shape 28"/>
            <p:cNvSpPr/>
            <p:nvPr/>
          </p:nvSpPr>
          <p:spPr>
            <a:xfrm>
              <a:off x="0" y="0"/>
              <a:ext cx="5046198" cy="4377981"/>
            </a:xfrm>
            <a:custGeom>
              <a:avLst/>
              <a:gdLst>
                <a:gd name="connsiteX0" fmla="*/ 0 w 5046198"/>
                <a:gd name="connsiteY0" fmla="*/ 0 h 4370359"/>
                <a:gd name="connsiteX1" fmla="*/ 0 w 5046198"/>
                <a:gd name="connsiteY1" fmla="*/ 2913768 h 4370359"/>
                <a:gd name="connsiteX2" fmla="*/ 2523392 w 5046198"/>
                <a:gd name="connsiteY2" fmla="*/ 4370360 h 4370359"/>
                <a:gd name="connsiteX3" fmla="*/ 5046198 w 5046198"/>
                <a:gd name="connsiteY3" fmla="*/ 2913768 h 4370359"/>
                <a:gd name="connsiteX4" fmla="*/ 5046198 w 5046198"/>
                <a:gd name="connsiteY4" fmla="*/ 0 h 4370359"/>
                <a:gd name="connsiteX5" fmla="*/ 0 w 5046198"/>
                <a:gd name="connsiteY5" fmla="*/ 0 h 43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6198" h="4370359">
                  <a:moveTo>
                    <a:pt x="0" y="0"/>
                  </a:moveTo>
                  <a:lnTo>
                    <a:pt x="0" y="2913768"/>
                  </a:lnTo>
                  <a:lnTo>
                    <a:pt x="2523392" y="4370360"/>
                  </a:lnTo>
                  <a:lnTo>
                    <a:pt x="5046198" y="2913768"/>
                  </a:lnTo>
                  <a:lnTo>
                    <a:pt x="5046198" y="0"/>
                  </a:lnTo>
                  <a:lnTo>
                    <a:pt x="0" y="0"/>
                  </a:lnTo>
                  <a:close/>
                </a:path>
              </a:pathLst>
            </a:custGeom>
            <a:solidFill>
              <a:srgbClr val="A0A0A0"/>
            </a:solidFill>
            <a:ln w="58615" cap="flat">
              <a:noFill/>
              <a:prstDash val="solid"/>
              <a:miter/>
            </a:ln>
          </p:spPr>
          <p:txBody>
            <a:bodyPr rtlCol="0" anchor="ctr"/>
            <a:lstStyle/>
            <a:p>
              <a:endParaRPr lang="en-IN"/>
            </a:p>
          </p:txBody>
        </p:sp>
        <p:sp>
          <p:nvSpPr>
            <p:cNvPr id="30" name="Freeform: Shape 29"/>
            <p:cNvSpPr/>
            <p:nvPr/>
          </p:nvSpPr>
          <p:spPr>
            <a:xfrm>
              <a:off x="5906086" y="2804746"/>
              <a:ext cx="5274212" cy="2316477"/>
            </a:xfrm>
            <a:custGeom>
              <a:avLst/>
              <a:gdLst>
                <a:gd name="connsiteX0" fmla="*/ 0 w 5274212"/>
                <a:gd name="connsiteY0" fmla="*/ 0 h 2316477"/>
                <a:gd name="connsiteX1" fmla="*/ 5274213 w 5274212"/>
                <a:gd name="connsiteY1" fmla="*/ 0 h 2316477"/>
                <a:gd name="connsiteX2" fmla="*/ 5274213 w 5274212"/>
                <a:gd name="connsiteY2" fmla="*/ 2316478 h 2316477"/>
                <a:gd name="connsiteX3" fmla="*/ 0 w 5274212"/>
                <a:gd name="connsiteY3" fmla="*/ 2316478 h 2316477"/>
              </a:gdLst>
              <a:ahLst/>
              <a:cxnLst>
                <a:cxn ang="0">
                  <a:pos x="connsiteX0" y="connsiteY0"/>
                </a:cxn>
                <a:cxn ang="0">
                  <a:pos x="connsiteX1" y="connsiteY1"/>
                </a:cxn>
                <a:cxn ang="0">
                  <a:pos x="connsiteX2" y="connsiteY2"/>
                </a:cxn>
                <a:cxn ang="0">
                  <a:pos x="connsiteX3" y="connsiteY3"/>
                </a:cxn>
              </a:cxnLst>
              <a:rect l="l" t="t" r="r" b="b"/>
              <a:pathLst>
                <a:path w="5274212" h="2316477">
                  <a:moveTo>
                    <a:pt x="0" y="0"/>
                  </a:moveTo>
                  <a:lnTo>
                    <a:pt x="5274213" y="0"/>
                  </a:lnTo>
                  <a:lnTo>
                    <a:pt x="5274213" y="2316478"/>
                  </a:lnTo>
                  <a:lnTo>
                    <a:pt x="0" y="2316478"/>
                  </a:lnTo>
                  <a:close/>
                </a:path>
              </a:pathLst>
            </a:custGeom>
            <a:noFill/>
            <a:ln w="58615" cap="flat">
              <a:noFill/>
              <a:prstDash val="solid"/>
              <a:miter/>
            </a:ln>
          </p:spPr>
          <p:txBody>
            <a:bodyPr rtlCol="0" anchor="ctr"/>
            <a:lstStyle/>
            <a:p>
              <a:endParaRPr lang="en-IN" dirty="0"/>
            </a:p>
          </p:txBody>
        </p:sp>
        <p:sp>
          <p:nvSpPr>
            <p:cNvPr id="31" name="Freeform: Shape 30"/>
            <p:cNvSpPr/>
            <p:nvPr/>
          </p:nvSpPr>
          <p:spPr>
            <a:xfrm>
              <a:off x="0" y="7622"/>
              <a:ext cx="5163429" cy="4505760"/>
            </a:xfrm>
            <a:custGeom>
              <a:avLst/>
              <a:gdLst>
                <a:gd name="connsiteX0" fmla="*/ 2523392 w 5163429"/>
                <a:gd name="connsiteY0" fmla="*/ 4505761 h 4505760"/>
                <a:gd name="connsiteX1" fmla="*/ 0 w 5163429"/>
                <a:gd name="connsiteY1" fmla="*/ 3049170 h 4505760"/>
                <a:gd name="connsiteX2" fmla="*/ 1758 w 5163429"/>
                <a:gd name="connsiteY2" fmla="*/ 2778953 h 4505760"/>
                <a:gd name="connsiteX3" fmla="*/ 2523392 w 5163429"/>
                <a:gd name="connsiteY3" fmla="*/ 4234958 h 4505760"/>
                <a:gd name="connsiteX4" fmla="*/ 4928968 w 5163429"/>
                <a:gd name="connsiteY4" fmla="*/ 2845775 h 4505760"/>
                <a:gd name="connsiteX5" fmla="*/ 4928968 w 5163429"/>
                <a:gd name="connsiteY5" fmla="*/ 0 h 4505760"/>
                <a:gd name="connsiteX6" fmla="*/ 5163429 w 5163429"/>
                <a:gd name="connsiteY6" fmla="*/ 0 h 4505760"/>
                <a:gd name="connsiteX7" fmla="*/ 5163429 w 5163429"/>
                <a:gd name="connsiteY7" fmla="*/ 2981176 h 4505760"/>
                <a:gd name="connsiteX8" fmla="*/ 2523392 w 5163429"/>
                <a:gd name="connsiteY8" fmla="*/ 4505761 h 450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3429" h="4505760">
                  <a:moveTo>
                    <a:pt x="2523392" y="4505761"/>
                  </a:moveTo>
                  <a:lnTo>
                    <a:pt x="0" y="3049170"/>
                  </a:lnTo>
                  <a:lnTo>
                    <a:pt x="1758" y="2778953"/>
                  </a:lnTo>
                  <a:lnTo>
                    <a:pt x="2523392" y="4234958"/>
                  </a:lnTo>
                  <a:lnTo>
                    <a:pt x="4928968" y="2845775"/>
                  </a:lnTo>
                  <a:lnTo>
                    <a:pt x="4928968" y="0"/>
                  </a:lnTo>
                  <a:lnTo>
                    <a:pt x="5163429" y="0"/>
                  </a:lnTo>
                  <a:lnTo>
                    <a:pt x="5163429" y="2981176"/>
                  </a:lnTo>
                  <a:lnTo>
                    <a:pt x="2523392" y="4505761"/>
                  </a:lnTo>
                  <a:close/>
                </a:path>
              </a:pathLst>
            </a:custGeom>
            <a:gradFill>
              <a:gsLst>
                <a:gs pos="0">
                  <a:srgbClr val="FFFFFF"/>
                </a:gs>
                <a:gs pos="50000">
                  <a:srgbClr val="E5E5E5"/>
                </a:gs>
                <a:gs pos="100000">
                  <a:srgbClr val="CCCCCC"/>
                </a:gs>
              </a:gsLst>
              <a:lin ang="8433597" scaled="1"/>
            </a:gradFill>
            <a:ln w="58615" cap="flat">
              <a:noFill/>
              <a:prstDash val="solid"/>
              <a:miter/>
            </a:ln>
          </p:spPr>
          <p:txBody>
            <a:bodyPr rtlCol="0" anchor="ctr"/>
            <a:lstStyle/>
            <a:p>
              <a:endParaRPr lang="en-IN"/>
            </a:p>
          </p:txBody>
        </p:sp>
        <p:sp>
          <p:nvSpPr>
            <p:cNvPr id="32" name="Freeform: Shape 31"/>
            <p:cNvSpPr/>
            <p:nvPr/>
          </p:nvSpPr>
          <p:spPr>
            <a:xfrm>
              <a:off x="9720775" y="3"/>
              <a:ext cx="2482361" cy="2112496"/>
            </a:xfrm>
            <a:custGeom>
              <a:avLst/>
              <a:gdLst>
                <a:gd name="connsiteX0" fmla="*/ 2482362 w 2482361"/>
                <a:gd name="connsiteY0" fmla="*/ 7620 h 2112496"/>
                <a:gd name="connsiteX1" fmla="*/ 0 w 2482361"/>
                <a:gd name="connsiteY1" fmla="*/ 0 h 2112496"/>
                <a:gd name="connsiteX2" fmla="*/ 0 w 2482361"/>
                <a:gd name="connsiteY2" fmla="*/ 1269608 h 2112496"/>
                <a:gd name="connsiteX3" fmla="*/ 1459524 w 2482361"/>
                <a:gd name="connsiteY3" fmla="*/ 2112497 h 2112496"/>
                <a:gd name="connsiteX4" fmla="*/ 2482362 w 2482361"/>
                <a:gd name="connsiteY4" fmla="*/ 1521654 h 2112496"/>
                <a:gd name="connsiteX5" fmla="*/ 2482362 w 2482361"/>
                <a:gd name="connsiteY5" fmla="*/ 7620 h 211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2361" h="2112496">
                  <a:moveTo>
                    <a:pt x="2482362" y="7620"/>
                  </a:moveTo>
                  <a:lnTo>
                    <a:pt x="0" y="0"/>
                  </a:lnTo>
                  <a:lnTo>
                    <a:pt x="0" y="1269608"/>
                  </a:lnTo>
                  <a:lnTo>
                    <a:pt x="1459524" y="2112497"/>
                  </a:lnTo>
                  <a:lnTo>
                    <a:pt x="2482362" y="1521654"/>
                  </a:lnTo>
                  <a:lnTo>
                    <a:pt x="2482362" y="7620"/>
                  </a:lnTo>
                  <a:close/>
                </a:path>
              </a:pathLst>
            </a:custGeom>
            <a:solidFill>
              <a:srgbClr val="F7F7F7"/>
            </a:solidFill>
            <a:ln w="58615" cap="flat">
              <a:noFill/>
              <a:prstDash val="solid"/>
              <a:miter/>
            </a:ln>
          </p:spPr>
          <p:txBody>
            <a:bodyPr rtlCol="0" anchor="ctr"/>
            <a:lstStyle/>
            <a:p>
              <a:endParaRPr lang="en-IN"/>
            </a:p>
          </p:txBody>
        </p:sp>
        <p:sp>
          <p:nvSpPr>
            <p:cNvPr id="33" name="Freeform: Shape 32"/>
            <p:cNvSpPr/>
            <p:nvPr/>
          </p:nvSpPr>
          <p:spPr>
            <a:xfrm>
              <a:off x="2225039" y="5109501"/>
              <a:ext cx="3276600" cy="1725049"/>
            </a:xfrm>
            <a:custGeom>
              <a:avLst/>
              <a:gdLst>
                <a:gd name="connsiteX0" fmla="*/ 3276600 w 3276600"/>
                <a:gd name="connsiteY0" fmla="*/ 1725049 h 1725049"/>
                <a:gd name="connsiteX1" fmla="*/ 3276600 w 3276600"/>
                <a:gd name="connsiteY1" fmla="*/ 946051 h 1725049"/>
                <a:gd name="connsiteX2" fmla="*/ 1638300 w 3276600"/>
                <a:gd name="connsiteY2" fmla="*/ 0 h 1725049"/>
                <a:gd name="connsiteX3" fmla="*/ 0 w 3276600"/>
                <a:gd name="connsiteY3" fmla="*/ 946051 h 1725049"/>
                <a:gd name="connsiteX4" fmla="*/ 0 w 3276600"/>
                <a:gd name="connsiteY4" fmla="*/ 1725049 h 1725049"/>
                <a:gd name="connsiteX5" fmla="*/ 3276600 w 3276600"/>
                <a:gd name="connsiteY5" fmla="*/ 1725049 h 172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1725049">
                  <a:moveTo>
                    <a:pt x="3276600" y="1725049"/>
                  </a:moveTo>
                  <a:lnTo>
                    <a:pt x="3276600" y="946051"/>
                  </a:lnTo>
                  <a:lnTo>
                    <a:pt x="1638300" y="0"/>
                  </a:lnTo>
                  <a:lnTo>
                    <a:pt x="0" y="946051"/>
                  </a:lnTo>
                  <a:lnTo>
                    <a:pt x="0" y="1725049"/>
                  </a:lnTo>
                  <a:lnTo>
                    <a:pt x="3276600" y="1725049"/>
                  </a:lnTo>
                  <a:close/>
                </a:path>
              </a:pathLst>
            </a:custGeom>
            <a:solidFill>
              <a:srgbClr val="F7F7F7"/>
            </a:solidFill>
            <a:ln w="58615" cap="flat">
              <a:noFill/>
              <a:prstDash val="solid"/>
              <a:miter/>
            </a:ln>
          </p:spPr>
          <p:txBody>
            <a:bodyPr rtlCol="0" anchor="ctr"/>
            <a:lstStyle/>
            <a:p>
              <a:endParaRPr lang="en-IN"/>
            </a:p>
          </p:txBody>
        </p:sp>
      </p:grpSp>
      <p:pic>
        <p:nvPicPr>
          <p:cNvPr id="7" name="Picture 6" descr="A tall building with many window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0" y="-8553"/>
            <a:ext cx="4951222" cy="4293109"/>
          </a:xfrm>
          <a:prstGeom prst="rect">
            <a:avLst/>
          </a:prstGeom>
        </p:spPr>
      </p:pic>
      <p:grpSp>
        <p:nvGrpSpPr>
          <p:cNvPr id="11" name="Group 10"/>
          <p:cNvGrpSpPr/>
          <p:nvPr/>
        </p:nvGrpSpPr>
        <p:grpSpPr>
          <a:xfrm>
            <a:off x="5707469" y="766089"/>
            <a:ext cx="5566550" cy="5520411"/>
            <a:chOff x="5707469" y="836798"/>
            <a:chExt cx="5566550" cy="5163511"/>
          </a:xfrm>
        </p:grpSpPr>
        <p:sp>
          <p:nvSpPr>
            <p:cNvPr id="8" name="TextBox 12"/>
            <p:cNvSpPr txBox="1"/>
            <p:nvPr/>
          </p:nvSpPr>
          <p:spPr>
            <a:xfrm>
              <a:off x="5707469" y="836798"/>
              <a:ext cx="5566550" cy="505331"/>
            </a:xfrm>
            <a:prstGeom prst="rect">
              <a:avLst/>
            </a:prstGeom>
          </p:spPr>
          <p:txBody>
            <a:bodyPr wrap="square" lIns="0" tIns="0" rIns="0" bIns="0" rtlCol="0" anchor="t">
              <a:spAutoFit/>
            </a:bodyPr>
            <a:lstStyle/>
            <a:p>
              <a:pPr>
                <a:lnSpc>
                  <a:spcPts val="4200"/>
                </a:lnSpc>
              </a:pPr>
              <a:r>
                <a:rPr lang="en-US" sz="3200" b="1" dirty="0">
                  <a:solidFill>
                    <a:schemeClr val="tx1">
                      <a:lumMod val="75000"/>
                      <a:lumOff val="25000"/>
                    </a:schemeClr>
                  </a:solidFill>
                  <a:latin typeface="Montserrat" panose="00000500000000000000" pitchFamily="2" charset="0"/>
                </a:rPr>
                <a:t>Welcome To </a:t>
              </a:r>
            </a:p>
          </p:txBody>
        </p:sp>
        <p:sp>
          <p:nvSpPr>
            <p:cNvPr id="10" name="TextBox 14"/>
            <p:cNvSpPr txBox="1"/>
            <p:nvPr/>
          </p:nvSpPr>
          <p:spPr>
            <a:xfrm>
              <a:off x="5906224" y="3428778"/>
              <a:ext cx="5367655" cy="2571531"/>
            </a:xfrm>
            <a:prstGeom prst="rect">
              <a:avLst/>
            </a:prstGeom>
          </p:spPr>
          <p:txBody>
            <a:bodyPr wrap="square" lIns="0" tIns="0" rIns="0" bIns="0" rtlCol="0" anchor="t">
              <a:spAutoFit/>
            </a:bodyPr>
            <a:lstStyle/>
            <a:p>
              <a:pPr marL="0" marR="0" lvl="0" indent="0" defTabSz="914400" rtl="0" eaLnBrk="0" fontAlgn="base" latinLnBrk="0" hangingPunct="0">
                <a:lnSpc>
                  <a:spcPct val="150000"/>
                </a:lnSpc>
                <a:spcBef>
                  <a:spcPct val="0"/>
                </a:spcBef>
                <a:spcAft>
                  <a:spcPct val="0"/>
                </a:spcAft>
                <a:buClrTx/>
                <a:buSzTx/>
                <a:buFontTx/>
                <a:buNone/>
              </a:pPr>
              <a:r>
                <a:rPr sz="1600" b="0" i="0" dirty="0">
                  <a:solidFill>
                    <a:schemeClr val="tx1">
                      <a:lumMod val="85000"/>
                      <a:lumOff val="15000"/>
                    </a:schemeClr>
                  </a:solidFill>
                  <a:effectLst/>
                  <a:latin typeface="Montserrat" panose="00000500000000000000" pitchFamily="2" charset="0"/>
                </a:rPr>
                <a:t>"Dedicated to Excellence, We Deliver Superlative Services to Our Esteemed Clients. With Unwavering Commitment, Our Team Ensures the Delivery of Top-notch Design, Detailed Drawings, Comprehensive Architectural, Project Management, and Audit Services that Surpass Your Expectations. We Gratefully Acknowledge Your Choice in Choosing Us."</a:t>
              </a:r>
            </a:p>
          </p:txBody>
        </p:sp>
      </p:grpSp>
      <p:pic>
        <p:nvPicPr>
          <p:cNvPr id="2" name="image1.jpeg"/>
          <p:cNvPicPr>
            <a:picLocks noChangeAspect="1"/>
          </p:cNvPicPr>
          <p:nvPr/>
        </p:nvPicPr>
        <p:blipFill>
          <a:blip r:embed="rId3" cstate="print"/>
          <a:stretch>
            <a:fillRect/>
          </a:stretch>
        </p:blipFill>
        <p:spPr>
          <a:xfrm>
            <a:off x="5707469" y="1676998"/>
            <a:ext cx="4274820" cy="1275715"/>
          </a:xfrm>
          <a:prstGeom prst="rect">
            <a:avLst/>
          </a:prstGeom>
        </p:spPr>
      </p:pic>
      <p:sp>
        <p:nvSpPr>
          <p:cNvPr id="3" name="TextBox 2"/>
          <p:cNvSpPr txBox="1"/>
          <p:nvPr/>
        </p:nvSpPr>
        <p:spPr>
          <a:xfrm>
            <a:off x="5501639" y="3016190"/>
            <a:ext cx="4383223" cy="338554"/>
          </a:xfrm>
          <a:prstGeom prst="rect">
            <a:avLst/>
          </a:prstGeom>
          <a:noFill/>
        </p:spPr>
        <p:txBody>
          <a:bodyPr wrap="square" rtlCol="0">
            <a:spAutoFit/>
          </a:bodyPr>
          <a:lstStyle/>
          <a:p>
            <a:pPr algn="ctr"/>
            <a:r>
              <a:rPr lang="en-IN" sz="1600" b="1" dirty="0">
                <a:solidFill>
                  <a:schemeClr val="tx2"/>
                </a:solidFill>
                <a:latin typeface="Montserrat" panose="00000500000000000000" pitchFamily="2" charset="0"/>
              </a:rPr>
              <a:t>AN </a:t>
            </a:r>
            <a:r>
              <a:rPr lang="en-IN" sz="1600" b="1">
                <a:solidFill>
                  <a:schemeClr val="tx2"/>
                </a:solidFill>
                <a:latin typeface="Montserrat" panose="00000500000000000000" pitchFamily="2" charset="0"/>
              </a:rPr>
              <a:t>ISO 9001-2015 CERTIFIED </a:t>
            </a:r>
            <a:r>
              <a:rPr lang="en-IN" sz="1600" b="1" dirty="0">
                <a:solidFill>
                  <a:schemeClr val="tx2"/>
                </a:solidFill>
                <a:latin typeface="Montserrat" panose="00000500000000000000" pitchFamily="2" charset="0"/>
              </a:rPr>
              <a:t>COMPANY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688731"/>
            <a:ext cx="12208411" cy="6164578"/>
            <a:chOff x="0" y="688731"/>
            <a:chExt cx="12208411" cy="6164578"/>
          </a:xfrm>
        </p:grpSpPr>
        <p:grpSp>
          <p:nvGrpSpPr>
            <p:cNvPr id="4" name="Graphic 2"/>
            <p:cNvGrpSpPr/>
            <p:nvPr/>
          </p:nvGrpSpPr>
          <p:grpSpPr>
            <a:xfrm>
              <a:off x="0" y="688731"/>
              <a:ext cx="12208411" cy="6164578"/>
              <a:chOff x="0" y="688731"/>
              <a:chExt cx="12208411" cy="6164578"/>
            </a:xfrm>
          </p:grpSpPr>
          <p:sp>
            <p:nvSpPr>
              <p:cNvPr id="6" name="Freeform: Shape 5"/>
              <p:cNvSpPr/>
              <p:nvPr/>
            </p:nvSpPr>
            <p:spPr>
              <a:xfrm>
                <a:off x="0" y="688731"/>
                <a:ext cx="2562664" cy="5918981"/>
              </a:xfrm>
              <a:custGeom>
                <a:avLst/>
                <a:gdLst>
                  <a:gd name="connsiteX0" fmla="*/ 0 w 2562664"/>
                  <a:gd name="connsiteY0" fmla="*/ 0 h 5918981"/>
                  <a:gd name="connsiteX1" fmla="*/ 0 w 2562664"/>
                  <a:gd name="connsiteY1" fmla="*/ 5918981 h 5918981"/>
                  <a:gd name="connsiteX2" fmla="*/ 2562665 w 2562664"/>
                  <a:gd name="connsiteY2" fmla="*/ 4438943 h 5918981"/>
                  <a:gd name="connsiteX3" fmla="*/ 2562665 w 2562664"/>
                  <a:gd name="connsiteY3" fmla="*/ 1479452 h 5918981"/>
                  <a:gd name="connsiteX4" fmla="*/ 0 w 2562664"/>
                  <a:gd name="connsiteY4" fmla="*/ 0 h 591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64" h="5918981">
                    <a:moveTo>
                      <a:pt x="0" y="0"/>
                    </a:moveTo>
                    <a:lnTo>
                      <a:pt x="0" y="5918981"/>
                    </a:lnTo>
                    <a:lnTo>
                      <a:pt x="2562665" y="4438943"/>
                    </a:lnTo>
                    <a:lnTo>
                      <a:pt x="2562665" y="1479452"/>
                    </a:lnTo>
                    <a:lnTo>
                      <a:pt x="0"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7" name="Freeform: Shape 6"/>
              <p:cNvSpPr/>
              <p:nvPr/>
            </p:nvSpPr>
            <p:spPr>
              <a:xfrm>
                <a:off x="0" y="1010529"/>
                <a:ext cx="2284241" cy="5275384"/>
              </a:xfrm>
              <a:custGeom>
                <a:avLst/>
                <a:gdLst>
                  <a:gd name="connsiteX0" fmla="*/ 0 w 2284241"/>
                  <a:gd name="connsiteY0" fmla="*/ 0 h 5275384"/>
                  <a:gd name="connsiteX1" fmla="*/ 0 w 2284241"/>
                  <a:gd name="connsiteY1" fmla="*/ 5275384 h 5275384"/>
                  <a:gd name="connsiteX2" fmla="*/ 2284242 w 2284241"/>
                  <a:gd name="connsiteY2" fmla="*/ 3956538 h 5275384"/>
                  <a:gd name="connsiteX3" fmla="*/ 2284242 w 2284241"/>
                  <a:gd name="connsiteY3" fmla="*/ 1318846 h 5275384"/>
                  <a:gd name="connsiteX4" fmla="*/ 0 w 2284241"/>
                  <a:gd name="connsiteY4" fmla="*/ 0 h 527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241" h="5275384">
                    <a:moveTo>
                      <a:pt x="0" y="0"/>
                    </a:moveTo>
                    <a:lnTo>
                      <a:pt x="0" y="5275384"/>
                    </a:lnTo>
                    <a:lnTo>
                      <a:pt x="2284242" y="3956538"/>
                    </a:lnTo>
                    <a:lnTo>
                      <a:pt x="2284242" y="1318846"/>
                    </a:lnTo>
                    <a:lnTo>
                      <a:pt x="0"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9" name="Freeform: Shape 8"/>
              <p:cNvSpPr/>
              <p:nvPr/>
            </p:nvSpPr>
            <p:spPr>
              <a:xfrm>
                <a:off x="9645747" y="688731"/>
                <a:ext cx="2562664" cy="5918981"/>
              </a:xfrm>
              <a:custGeom>
                <a:avLst/>
                <a:gdLst>
                  <a:gd name="connsiteX0" fmla="*/ 2562665 w 2562664"/>
                  <a:gd name="connsiteY0" fmla="*/ 0 h 5918981"/>
                  <a:gd name="connsiteX1" fmla="*/ 2562665 w 2562664"/>
                  <a:gd name="connsiteY1" fmla="*/ 5918981 h 5918981"/>
                  <a:gd name="connsiteX2" fmla="*/ 0 w 2562664"/>
                  <a:gd name="connsiteY2" fmla="*/ 4438943 h 5918981"/>
                  <a:gd name="connsiteX3" fmla="*/ 0 w 2562664"/>
                  <a:gd name="connsiteY3" fmla="*/ 1479452 h 5918981"/>
                  <a:gd name="connsiteX4" fmla="*/ 2562665 w 2562664"/>
                  <a:gd name="connsiteY4" fmla="*/ 0 h 591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664" h="5918981">
                    <a:moveTo>
                      <a:pt x="2562665" y="0"/>
                    </a:moveTo>
                    <a:lnTo>
                      <a:pt x="2562665" y="5918981"/>
                    </a:lnTo>
                    <a:lnTo>
                      <a:pt x="0" y="4438943"/>
                    </a:lnTo>
                    <a:lnTo>
                      <a:pt x="0" y="1479452"/>
                    </a:lnTo>
                    <a:lnTo>
                      <a:pt x="2562665"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10" name="Freeform: Shape 9"/>
              <p:cNvSpPr/>
              <p:nvPr/>
            </p:nvSpPr>
            <p:spPr>
              <a:xfrm>
                <a:off x="9924170" y="1010529"/>
                <a:ext cx="2284241" cy="5275384"/>
              </a:xfrm>
              <a:custGeom>
                <a:avLst/>
                <a:gdLst>
                  <a:gd name="connsiteX0" fmla="*/ 2284242 w 2284241"/>
                  <a:gd name="connsiteY0" fmla="*/ 0 h 5275384"/>
                  <a:gd name="connsiteX1" fmla="*/ 2284242 w 2284241"/>
                  <a:gd name="connsiteY1" fmla="*/ 5275384 h 5275384"/>
                  <a:gd name="connsiteX2" fmla="*/ 0 w 2284241"/>
                  <a:gd name="connsiteY2" fmla="*/ 3956538 h 5275384"/>
                  <a:gd name="connsiteX3" fmla="*/ 0 w 2284241"/>
                  <a:gd name="connsiteY3" fmla="*/ 1318846 h 5275384"/>
                  <a:gd name="connsiteX4" fmla="*/ 2284242 w 2284241"/>
                  <a:gd name="connsiteY4" fmla="*/ 0 h 527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241" h="5275384">
                    <a:moveTo>
                      <a:pt x="2284242" y="0"/>
                    </a:moveTo>
                    <a:lnTo>
                      <a:pt x="2284242" y="5275384"/>
                    </a:lnTo>
                    <a:lnTo>
                      <a:pt x="0" y="3956538"/>
                    </a:lnTo>
                    <a:lnTo>
                      <a:pt x="0" y="1318846"/>
                    </a:lnTo>
                    <a:lnTo>
                      <a:pt x="2284242"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endParaRPr lang="en-IN"/>
              </a:p>
            </p:txBody>
          </p:sp>
          <p:sp>
            <p:nvSpPr>
              <p:cNvPr id="12" name="Freeform: Shape 11"/>
              <p:cNvSpPr/>
              <p:nvPr/>
            </p:nvSpPr>
            <p:spPr>
              <a:xfrm>
                <a:off x="4055598" y="5656970"/>
                <a:ext cx="4091939" cy="1196339"/>
              </a:xfrm>
              <a:custGeom>
                <a:avLst/>
                <a:gdLst>
                  <a:gd name="connsiteX0" fmla="*/ 4091940 w 4091939"/>
                  <a:gd name="connsiteY0" fmla="*/ 1196340 h 1196339"/>
                  <a:gd name="connsiteX1" fmla="*/ 4091940 w 4091939"/>
                  <a:gd name="connsiteY1" fmla="*/ 1181100 h 1196339"/>
                  <a:gd name="connsiteX2" fmla="*/ 2045677 w 4091939"/>
                  <a:gd name="connsiteY2" fmla="*/ 0 h 1196339"/>
                  <a:gd name="connsiteX3" fmla="*/ 0 w 4091939"/>
                  <a:gd name="connsiteY3" fmla="*/ 1181100 h 1196339"/>
                  <a:gd name="connsiteX4" fmla="*/ 0 w 4091939"/>
                  <a:gd name="connsiteY4" fmla="*/ 1196340 h 1196339"/>
                  <a:gd name="connsiteX5" fmla="*/ 4091940 w 4091939"/>
                  <a:gd name="connsiteY5" fmla="*/ 1196340 h 11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1939" h="1196339">
                    <a:moveTo>
                      <a:pt x="4091940" y="1196340"/>
                    </a:moveTo>
                    <a:lnTo>
                      <a:pt x="4091940" y="1181100"/>
                    </a:lnTo>
                    <a:lnTo>
                      <a:pt x="2045677" y="0"/>
                    </a:lnTo>
                    <a:lnTo>
                      <a:pt x="0" y="1181100"/>
                    </a:lnTo>
                    <a:lnTo>
                      <a:pt x="0" y="1196340"/>
                    </a:lnTo>
                    <a:lnTo>
                      <a:pt x="4091940" y="1196340"/>
                    </a:lnTo>
                    <a:close/>
                  </a:path>
                </a:pathLst>
              </a:custGeom>
              <a:solidFill>
                <a:srgbClr val="F7F7F7"/>
              </a:solidFill>
              <a:ln w="58615" cap="flat">
                <a:noFill/>
                <a:prstDash val="solid"/>
                <a:miter/>
              </a:ln>
            </p:spPr>
            <p:txBody>
              <a:bodyPr rtlCol="0" anchor="ctr"/>
              <a:lstStyle/>
              <a:p>
                <a:endParaRPr lang="en-IN"/>
              </a:p>
            </p:txBody>
          </p:sp>
        </p:grpSp>
        <p:sp>
          <p:nvSpPr>
            <p:cNvPr id="3" name="TextBox 2"/>
            <p:cNvSpPr txBox="1"/>
            <p:nvPr/>
          </p:nvSpPr>
          <p:spPr>
            <a:xfrm>
              <a:off x="2834663" y="2566036"/>
              <a:ext cx="6045686" cy="1446550"/>
            </a:xfrm>
            <a:prstGeom prst="rect">
              <a:avLst/>
            </a:prstGeom>
            <a:noFill/>
          </p:spPr>
          <p:txBody>
            <a:bodyPr wrap="square">
              <a:spAutoFit/>
            </a:bodyPr>
            <a:lstStyle/>
            <a:p>
              <a:pPr marL="0" marR="0" lvl="0" indent="0" algn="ctr" defTabSz="914400" rtl="0" eaLnBrk="0" fontAlgn="base" latinLnBrk="0" hangingPunct="0">
                <a:spcBef>
                  <a:spcPct val="0"/>
                </a:spcBef>
                <a:spcAft>
                  <a:spcPct val="0"/>
                </a:spcAft>
                <a:buClrTx/>
                <a:buSzTx/>
                <a:buFontTx/>
                <a:buNone/>
              </a:pPr>
              <a:r>
                <a:rPr kumimoji="0" lang="en-US" altLang="en-US" sz="4400" b="1" u="none" strike="noStrike" cap="none" normalizeH="0" baseline="0" dirty="0">
                  <a:ln>
                    <a:noFill/>
                  </a:ln>
                  <a:solidFill>
                    <a:schemeClr val="tx1">
                      <a:lumMod val="75000"/>
                      <a:lumOff val="25000"/>
                    </a:schemeClr>
                  </a:solidFill>
                  <a:latin typeface="Montserrat" panose="00000500000000000000" pitchFamily="2" charset="0"/>
                </a:rPr>
                <a:t>REGISTERED </a:t>
              </a:r>
              <a:r>
                <a:rPr kumimoji="0" lang="en-US" altLang="en-US" sz="4400" b="1" u="none" strike="noStrike" cap="none" normalizeH="0" baseline="0" dirty="0">
                  <a:ln>
                    <a:noFill/>
                  </a:ln>
                  <a:solidFill>
                    <a:schemeClr val="bg2"/>
                  </a:solidFill>
                  <a:latin typeface="Montserrat" panose="00000500000000000000" pitchFamily="2" charset="0"/>
                </a:rPr>
                <a:t>ORGANIZATION</a:t>
              </a:r>
              <a:endParaRPr kumimoji="0" lang="en-US" altLang="en-US" sz="4400" b="1" i="0" u="none" strike="noStrike" cap="none" normalizeH="0" baseline="0" dirty="0">
                <a:ln>
                  <a:noFill/>
                </a:ln>
                <a:solidFill>
                  <a:schemeClr val="bg2"/>
                </a:solidFill>
                <a:effectLst/>
                <a:latin typeface="Montserrat" panose="00000500000000000000" pitchFamily="2" charset="0"/>
              </a:endParaRPr>
            </a:p>
          </p:txBody>
        </p:sp>
        <p:pic>
          <p:nvPicPr>
            <p:cNvPr id="15" name="Picture 14" descr="A red person on a map&#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10529"/>
              <a:ext cx="2266926" cy="5275384"/>
            </a:xfrm>
            <a:prstGeom prst="rect">
              <a:avLst/>
            </a:prstGeom>
          </p:spPr>
        </p:pic>
        <p:pic>
          <p:nvPicPr>
            <p:cNvPr id="18" name="Picture 17" descr="A hand holding a glow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746" y="993682"/>
              <a:ext cx="2274254" cy="5371214"/>
            </a:xfrm>
            <a:prstGeom prst="rect">
              <a:avLst/>
            </a:prstGeom>
          </p:spPr>
        </p:pic>
      </p:grpSp>
      <p:pic>
        <p:nvPicPr>
          <p:cNvPr id="8" name="Picture 7">
            <a:extLst>
              <a:ext uri="{FF2B5EF4-FFF2-40B4-BE49-F238E27FC236}">
                <a16:creationId xmlns:a16="http://schemas.microsoft.com/office/drawing/2014/main" id="{ACB9F536-7584-C0B0-2F01-0569CD71D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459" y="4121166"/>
            <a:ext cx="3831081" cy="153580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3E398C2-CFA4-E4F1-F1E2-7BB49E4E8B7B}"/>
              </a:ext>
            </a:extLst>
          </p:cNvPr>
          <p:cNvGraphicFramePr>
            <a:graphicFrameLocks noGrp="1"/>
          </p:cNvGraphicFramePr>
          <p:nvPr>
            <p:extLst>
              <p:ext uri="{D42A27DB-BD31-4B8C-83A1-F6EECF244321}">
                <p14:modId xmlns:p14="http://schemas.microsoft.com/office/powerpoint/2010/main" val="4171016197"/>
              </p:ext>
            </p:extLst>
          </p:nvPr>
        </p:nvGraphicFramePr>
        <p:xfrm>
          <a:off x="0" y="14517"/>
          <a:ext cx="12192000" cy="6706324"/>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4520626">
                  <a:extLst>
                    <a:ext uri="{9D8B030D-6E8A-4147-A177-3AD203B41FA5}">
                      <a16:colId xmlns:a16="http://schemas.microsoft.com/office/drawing/2014/main" val="20001"/>
                    </a:ext>
                  </a:extLst>
                </a:gridCol>
                <a:gridCol w="6515100">
                  <a:extLst>
                    <a:ext uri="{9D8B030D-6E8A-4147-A177-3AD203B41FA5}">
                      <a16:colId xmlns:a16="http://schemas.microsoft.com/office/drawing/2014/main" val="20002"/>
                    </a:ext>
                  </a:extLst>
                </a:gridCol>
              </a:tblGrid>
              <a:tr h="854466">
                <a:tc gridSpan="3">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438281">
                <a:tc>
                  <a:txBody>
                    <a:bodyPr/>
                    <a:lstStyle/>
                    <a:p>
                      <a:pPr algn="ctr"/>
                      <a:r>
                        <a:rPr lang="en-US" sz="1800" b="1" dirty="0">
                          <a:latin typeface="Montserrat" panose="00000500000000000000" pitchFamily="2" charset="0"/>
                        </a:rPr>
                        <a:t>SR.</a:t>
                      </a:r>
                      <a:r>
                        <a:rPr lang="en-US" sz="1800" b="1" baseline="0" dirty="0">
                          <a:latin typeface="Montserrat" panose="00000500000000000000" pitchFamily="2" charset="0"/>
                        </a:rPr>
                        <a:t> NO.</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r>
                        <a:rPr lang="en-US" sz="1800" b="1" dirty="0">
                          <a:latin typeface="Montserrat" panose="00000500000000000000" pitchFamily="2" charset="0"/>
                        </a:rPr>
                        <a:t>ORGANISATION</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r>
                        <a:rPr lang="en-US" sz="1800" b="1" dirty="0">
                          <a:latin typeface="Montserrat" panose="00000500000000000000" pitchFamily="2" charset="0"/>
                        </a:rPr>
                        <a:t>REGISTRATION/VENDOR NO.</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0770">
                <a:tc>
                  <a:txBody>
                    <a:bodyPr/>
                    <a:lstStyle/>
                    <a:p>
                      <a:pPr algn="ctr"/>
                      <a:r>
                        <a:rPr lang="en-US" sz="1600" dirty="0">
                          <a:latin typeface="Montserrat" panose="00000500000000000000" pitchFamily="2" charset="0"/>
                          <a:cs typeface="Times New Roman" panose="02020603050405020304" pitchFamily="18" charset="0"/>
                        </a:rPr>
                        <a:t>1</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MUNICIPAL CORPORATION OF GREATER MUMBAI </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STR/J/840008322</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695763">
                <a:tc>
                  <a:txBody>
                    <a:bodyPr/>
                    <a:lstStyle/>
                    <a:p>
                      <a:pPr algn="ctr"/>
                      <a:r>
                        <a:rPr lang="en-US" sz="1600" dirty="0">
                          <a:latin typeface="Montserrat" panose="00000500000000000000" pitchFamily="2" charset="0"/>
                          <a:cs typeface="Times New Roman" panose="02020603050405020304" pitchFamily="18" charset="0"/>
                        </a:rPr>
                        <a:t>2</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THANE MUNICIPAL CORPORATION</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TMCB/R/2023/APL/00277</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669507">
                <a:tc>
                  <a:txBody>
                    <a:bodyPr/>
                    <a:lstStyle/>
                    <a:p>
                      <a:pPr algn="ctr"/>
                      <a:r>
                        <a:rPr lang="en-US" sz="1600" dirty="0">
                          <a:latin typeface="Montserrat" panose="00000500000000000000" pitchFamily="2" charset="0"/>
                          <a:cs typeface="Times New Roman" panose="02020603050405020304" pitchFamily="18" charset="0"/>
                        </a:rPr>
                        <a:t>3</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NAVI</a:t>
                      </a:r>
                      <a:r>
                        <a:rPr lang="en-US" sz="1600" kern="1200" baseline="0" dirty="0">
                          <a:solidFill>
                            <a:schemeClr val="dk1"/>
                          </a:solidFill>
                          <a:latin typeface="Montserrat" panose="00000500000000000000" pitchFamily="2" charset="0"/>
                          <a:ea typeface="+mn-ea"/>
                          <a:cs typeface="Times New Roman" panose="02020603050405020304" pitchFamily="18" charset="0"/>
                        </a:rPr>
                        <a:t> MUMBAI MUNICIPAL CORPORATION</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NMMCC/R/2024/APL/00199</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669507">
                <a:tc>
                  <a:txBody>
                    <a:bodyPr/>
                    <a:lstStyle/>
                    <a:p>
                      <a:pPr algn="ctr"/>
                      <a:r>
                        <a:rPr lang="en-US" sz="1600" dirty="0">
                          <a:latin typeface="Montserrat" panose="00000500000000000000" pitchFamily="2" charset="0"/>
                          <a:cs typeface="Times New Roman" panose="02020603050405020304" pitchFamily="18" charset="0"/>
                        </a:rPr>
                        <a:t>4</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PANVEL MUNICIPAL CORPORATION</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CARPC/R/2024/APL/00719</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630125">
                <a:tc>
                  <a:txBody>
                    <a:bodyPr/>
                    <a:lstStyle/>
                    <a:p>
                      <a:pPr algn="ctr"/>
                      <a:r>
                        <a:rPr lang="en-US" sz="1600" dirty="0">
                          <a:latin typeface="Montserrat" panose="00000500000000000000" pitchFamily="2" charset="0"/>
                          <a:cs typeface="Times New Roman" panose="02020603050405020304" pitchFamily="18" charset="0"/>
                        </a:rPr>
                        <a:t>5</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NASHIK MUNICIPAL CORPORATION</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445866 DT.01/02/2020</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82635">
                <a:tc>
                  <a:txBody>
                    <a:bodyPr/>
                    <a:lstStyle/>
                    <a:p>
                      <a:pPr algn="ctr"/>
                      <a:r>
                        <a:rPr lang="en-US" sz="1600" dirty="0">
                          <a:latin typeface="Montserrat" panose="00000500000000000000" pitchFamily="2" charset="0"/>
                          <a:cs typeface="Times New Roman" panose="02020603050405020304" pitchFamily="18" charset="0"/>
                        </a:rPr>
                        <a:t>6</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MAHARASHTRA STATE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STATE/R/2023/APL/07192</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82635">
                <a:tc>
                  <a:txBody>
                    <a:bodyPr/>
                    <a:lstStyle/>
                    <a:p>
                      <a:pPr algn="ctr"/>
                      <a:r>
                        <a:rPr lang="en-US" sz="1600" dirty="0">
                          <a:latin typeface="Montserrat" panose="00000500000000000000" pitchFamily="2" charset="0"/>
                          <a:cs typeface="Times New Roman" panose="02020603050405020304" pitchFamily="18" charset="0"/>
                        </a:rPr>
                        <a:t>7</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AI ENGINEERING SERVICES LTD.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682635">
                <a:tc>
                  <a:txBody>
                    <a:bodyPr/>
                    <a:lstStyle/>
                    <a:p>
                      <a:pPr algn="ctr"/>
                      <a:r>
                        <a:rPr lang="en-US" sz="1600" dirty="0">
                          <a:latin typeface="Montserrat" panose="00000500000000000000" pitchFamily="2" charset="0"/>
                          <a:cs typeface="Times New Roman" panose="02020603050405020304" pitchFamily="18" charset="0"/>
                        </a:rPr>
                        <a:t>8</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CENTRAL PUBLIC WORK DEPARTMENT </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9"/>
                  </a:ext>
                </a:extLst>
              </a:tr>
            </a:tbl>
          </a:graphicData>
        </a:graphic>
      </p:graphicFrame>
      <p:sp>
        <p:nvSpPr>
          <p:cNvPr id="7" name="TextBox 6">
            <a:extLst>
              <a:ext uri="{FF2B5EF4-FFF2-40B4-BE49-F238E27FC236}">
                <a16:creationId xmlns:a16="http://schemas.microsoft.com/office/drawing/2014/main" id="{B10045DD-EDFD-5576-F54D-3251DDBDFBF6}"/>
              </a:ext>
            </a:extLst>
          </p:cNvPr>
          <p:cNvSpPr txBox="1"/>
          <p:nvPr/>
        </p:nvSpPr>
        <p:spPr>
          <a:xfrm>
            <a:off x="972457" y="174172"/>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REGISTERED ORGANISATIONS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3648600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3E398C2-CFA4-E4F1-F1E2-7BB49E4E8B7B}"/>
              </a:ext>
            </a:extLst>
          </p:cNvPr>
          <p:cNvGraphicFramePr>
            <a:graphicFrameLocks noGrp="1"/>
          </p:cNvGraphicFramePr>
          <p:nvPr>
            <p:extLst>
              <p:ext uri="{D42A27DB-BD31-4B8C-83A1-F6EECF244321}">
                <p14:modId xmlns:p14="http://schemas.microsoft.com/office/powerpoint/2010/main" val="2250916677"/>
              </p:ext>
            </p:extLst>
          </p:nvPr>
        </p:nvGraphicFramePr>
        <p:xfrm>
          <a:off x="0" y="14517"/>
          <a:ext cx="12192000" cy="6820838"/>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4520626">
                  <a:extLst>
                    <a:ext uri="{9D8B030D-6E8A-4147-A177-3AD203B41FA5}">
                      <a16:colId xmlns:a16="http://schemas.microsoft.com/office/drawing/2014/main" val="20001"/>
                    </a:ext>
                  </a:extLst>
                </a:gridCol>
                <a:gridCol w="6515100">
                  <a:extLst>
                    <a:ext uri="{9D8B030D-6E8A-4147-A177-3AD203B41FA5}">
                      <a16:colId xmlns:a16="http://schemas.microsoft.com/office/drawing/2014/main" val="20002"/>
                    </a:ext>
                  </a:extLst>
                </a:gridCol>
              </a:tblGrid>
              <a:tr h="826634">
                <a:tc gridSpan="3">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424005">
                <a:tc>
                  <a:txBody>
                    <a:bodyPr/>
                    <a:lstStyle/>
                    <a:p>
                      <a:pPr algn="ctr"/>
                      <a:r>
                        <a:rPr lang="en-US" sz="1800" b="1" dirty="0">
                          <a:latin typeface="Montserrat" panose="00000500000000000000" pitchFamily="2" charset="0"/>
                        </a:rPr>
                        <a:t>SR.</a:t>
                      </a:r>
                      <a:r>
                        <a:rPr lang="en-US" sz="1800" b="1" baseline="0" dirty="0">
                          <a:latin typeface="Montserrat" panose="00000500000000000000" pitchFamily="2" charset="0"/>
                        </a:rPr>
                        <a:t> NO.</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r>
                        <a:rPr lang="en-US" sz="1800" b="1" dirty="0">
                          <a:latin typeface="Montserrat" panose="00000500000000000000" pitchFamily="2" charset="0"/>
                        </a:rPr>
                        <a:t>ORGANISATION</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algn="ctr"/>
                      <a:r>
                        <a:rPr lang="en-US" sz="1800" b="1" dirty="0">
                          <a:latin typeface="Montserrat" panose="00000500000000000000" pitchFamily="2" charset="0"/>
                        </a:rPr>
                        <a:t>REGISTRATION/VENDOR NO.</a:t>
                      </a:r>
                      <a:endParaRPr lang="en-IN" sz="1800" b="1" dirty="0">
                        <a:latin typeface="Montserrat" panose="00000500000000000000" pitchFamily="2"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632460">
                <a:tc>
                  <a:txBody>
                    <a:bodyPr/>
                    <a:lstStyle/>
                    <a:p>
                      <a:pPr algn="ctr"/>
                      <a:r>
                        <a:rPr lang="en-US" sz="1600" dirty="0">
                          <a:latin typeface="Montserrat" panose="00000500000000000000" pitchFamily="2" charset="0"/>
                          <a:cs typeface="Times New Roman" panose="02020603050405020304" pitchFamily="18" charset="0"/>
                        </a:rPr>
                        <a:t>9</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DAMAN PLANNING DEVELOPMENT AUTHORITY-DIU-DAMAN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DMN/PDA/SEOR1[C-01]/2024/80</a:t>
                      </a:r>
                      <a:endParaRPr lang="en-US"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632460">
                <a:tc>
                  <a:txBody>
                    <a:bodyPr/>
                    <a:lstStyle/>
                    <a:p>
                      <a:pPr algn="ctr"/>
                      <a:r>
                        <a:rPr lang="en-US" sz="1600" dirty="0">
                          <a:latin typeface="Montserrat" panose="00000500000000000000" pitchFamily="2" charset="0"/>
                          <a:cs typeface="Times New Roman" panose="02020603050405020304" pitchFamily="18" charset="0"/>
                        </a:rPr>
                        <a:t>10</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THE INSTITUTION OF ENGINEERS</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 AM163164-3</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632460">
                <a:tc>
                  <a:txBody>
                    <a:bodyPr/>
                    <a:lstStyle/>
                    <a:p>
                      <a:pPr algn="ctr"/>
                      <a:r>
                        <a:rPr lang="en-US" sz="1600" dirty="0">
                          <a:latin typeface="Montserrat" panose="00000500000000000000" pitchFamily="2" charset="0"/>
                          <a:cs typeface="Times New Roman" panose="02020603050405020304" pitchFamily="18" charset="0"/>
                        </a:rPr>
                        <a:t>11</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VEERMATA JIJABAI TECHNOLOGICAL INSTITUTE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632460">
                <a:tc>
                  <a:txBody>
                    <a:bodyPr/>
                    <a:lstStyle/>
                    <a:p>
                      <a:pPr algn="ctr"/>
                      <a:r>
                        <a:rPr lang="en-US" sz="1600" dirty="0">
                          <a:latin typeface="Montserrat" panose="00000500000000000000" pitchFamily="2" charset="0"/>
                          <a:cs typeface="Times New Roman" panose="02020603050405020304" pitchFamily="18" charset="0"/>
                        </a:rPr>
                        <a:t>12</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MAHANAGAR TELEPHONE NIGAM LTD.</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SP16347</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9"/>
                  </a:ext>
                </a:extLst>
              </a:tr>
              <a:tr h="609364">
                <a:tc>
                  <a:txBody>
                    <a:bodyPr/>
                    <a:lstStyle/>
                    <a:p>
                      <a:pPr algn="ctr"/>
                      <a:r>
                        <a:rPr lang="en-US" sz="1600" dirty="0">
                          <a:latin typeface="Montserrat" panose="00000500000000000000" pitchFamily="2" charset="0"/>
                          <a:cs typeface="Times New Roman" panose="02020603050405020304" pitchFamily="18" charset="0"/>
                        </a:rPr>
                        <a:t>13</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ENGINEERING PROJECTS (INDIA) LTD.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607053">
                <a:tc>
                  <a:txBody>
                    <a:bodyPr/>
                    <a:lstStyle/>
                    <a:p>
                      <a:pPr algn="ctr"/>
                      <a:r>
                        <a:rPr lang="en-US" sz="1600" dirty="0">
                          <a:latin typeface="Montserrat" panose="00000500000000000000" pitchFamily="2" charset="0"/>
                          <a:cs typeface="Times New Roman" panose="02020603050405020304" pitchFamily="18" charset="0"/>
                        </a:rPr>
                        <a:t>14</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RELIANCE INDUSTRIES LTD.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3764139</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10"/>
                  </a:ext>
                </a:extLst>
              </a:tr>
              <a:tr h="585573">
                <a:tc>
                  <a:txBody>
                    <a:bodyPr/>
                    <a:lstStyle/>
                    <a:p>
                      <a:pPr algn="ctr"/>
                      <a:r>
                        <a:rPr lang="en-US" sz="1600" dirty="0">
                          <a:latin typeface="Montserrat" panose="00000500000000000000" pitchFamily="2" charset="0"/>
                          <a:cs typeface="Times New Roman" panose="02020603050405020304" pitchFamily="18" charset="0"/>
                        </a:rPr>
                        <a:t>15</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UPL</a:t>
                      </a:r>
                      <a:r>
                        <a:rPr lang="en-US" sz="1600" kern="1200" baseline="0" dirty="0">
                          <a:solidFill>
                            <a:schemeClr val="dk1"/>
                          </a:solidFill>
                          <a:latin typeface="Montserrat" panose="00000500000000000000" pitchFamily="2" charset="0"/>
                          <a:ea typeface="+mn-ea"/>
                          <a:cs typeface="Times New Roman" panose="02020603050405020304" pitchFamily="18" charset="0"/>
                        </a:rPr>
                        <a:t> LIMITED</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US" sz="1600" kern="1200" dirty="0">
                          <a:solidFill>
                            <a:schemeClr val="dk1"/>
                          </a:solidFill>
                          <a:latin typeface="Montserrat" panose="00000500000000000000" pitchFamily="2" charset="0"/>
                          <a:ea typeface="+mn-ea"/>
                          <a:cs typeface="Times New Roman" panose="02020603050405020304" pitchFamily="18" charset="0"/>
                        </a:rPr>
                        <a:t>NA</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659249">
                <a:tc>
                  <a:txBody>
                    <a:bodyPr/>
                    <a:lstStyle/>
                    <a:p>
                      <a:pPr algn="ctr"/>
                      <a:r>
                        <a:rPr lang="en-US" sz="1600" dirty="0">
                          <a:latin typeface="Montserrat" panose="00000500000000000000" pitchFamily="2" charset="0"/>
                          <a:cs typeface="Times New Roman" panose="02020603050405020304" pitchFamily="18" charset="0"/>
                        </a:rPr>
                        <a:t>16</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algn="ctr" defTabSz="914400" rtl="0" eaLnBrk="1" latinLnBrk="0" hangingPunct="1"/>
                      <a:r>
                        <a:rPr lang="en-IN" sz="1600" kern="1200" dirty="0">
                          <a:solidFill>
                            <a:schemeClr val="dk1"/>
                          </a:solidFill>
                          <a:latin typeface="Montserrat" panose="00000500000000000000" pitchFamily="2" charset="0"/>
                          <a:ea typeface="+mn-ea"/>
                          <a:cs typeface="Times New Roman" panose="02020603050405020304" pitchFamily="18" charset="0"/>
                        </a:rPr>
                        <a:t>70 EVENT MEDIA GROUP</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11"/>
                  </a:ext>
                </a:extLst>
              </a:tr>
              <a:tr h="436239">
                <a:tc>
                  <a:txBody>
                    <a:bodyPr/>
                    <a:lstStyle/>
                    <a:p>
                      <a:pPr algn="ctr"/>
                      <a:r>
                        <a:rPr lang="en-US" sz="1600" dirty="0">
                          <a:latin typeface="Montserrat" panose="00000500000000000000" pitchFamily="2" charset="0"/>
                          <a:cs typeface="Times New Roman" panose="02020603050405020304" pitchFamily="18" charset="0"/>
                        </a:rPr>
                        <a:t>17</a:t>
                      </a:r>
                      <a:endParaRPr lang="en-IN" sz="1600" dirty="0">
                        <a:latin typeface="Montserrat" panose="00000500000000000000" pitchFamily="2" charset="0"/>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kern="1200" dirty="0">
                          <a:solidFill>
                            <a:schemeClr val="dk1"/>
                          </a:solidFill>
                          <a:latin typeface="Montserrat" panose="00000500000000000000" pitchFamily="2" charset="0"/>
                          <a:ea typeface="+mn-ea"/>
                          <a:cs typeface="Times New Roman" panose="02020603050405020304" pitchFamily="18" charset="0"/>
                        </a:rPr>
                        <a:t>ACG PAM PHARMA TECHNOLOGIES PVT. LTD.</a:t>
                      </a: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ontserrat" panose="00000500000000000000" pitchFamily="2" charset="0"/>
                          <a:ea typeface="+mn-ea"/>
                          <a:cs typeface="Times New Roman" panose="02020603050405020304" pitchFamily="18" charset="0"/>
                        </a:rPr>
                        <a:t>GAM008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12"/>
                  </a:ext>
                </a:extLst>
              </a:tr>
            </a:tbl>
          </a:graphicData>
        </a:graphic>
      </p:graphicFrame>
      <p:sp>
        <p:nvSpPr>
          <p:cNvPr id="7" name="TextBox 6">
            <a:extLst>
              <a:ext uri="{FF2B5EF4-FFF2-40B4-BE49-F238E27FC236}">
                <a16:creationId xmlns:a16="http://schemas.microsoft.com/office/drawing/2014/main" id="{B10045DD-EDFD-5576-F54D-3251DDBDFBF6}"/>
              </a:ext>
            </a:extLst>
          </p:cNvPr>
          <p:cNvSpPr txBox="1"/>
          <p:nvPr/>
        </p:nvSpPr>
        <p:spPr>
          <a:xfrm>
            <a:off x="972457" y="174172"/>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REGISTERED ORGANISATIONS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571717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2866"/>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705071" y="2084784"/>
            <a:ext cx="7819632"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ARCHITECTURAL</a:t>
            </a:r>
          </a:p>
          <a:p>
            <a:pPr algn="ctr"/>
            <a:r>
              <a:rPr lang="en-US" sz="3600" b="1" dirty="0">
                <a:solidFill>
                  <a:srgbClr val="C00000"/>
                </a:solidFill>
                <a:latin typeface="Montserrat" panose="00000500000000000000" pitchFamily="2" charset="0"/>
              </a:rPr>
              <a:t>PROJECTS</a:t>
            </a: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392" y="3429000"/>
            <a:ext cx="4015227" cy="1658942"/>
          </a:xfrm>
          <a:prstGeom prst="rect">
            <a:avLst/>
          </a:prstGeom>
        </p:spPr>
      </p:pic>
    </p:spTree>
    <p:extLst>
      <p:ext uri="{BB962C8B-B14F-4D97-AF65-F5344CB8AC3E}">
        <p14:creationId xmlns:p14="http://schemas.microsoft.com/office/powerpoint/2010/main" val="1697102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D8E542-8A07-1279-FEF9-7FB8AA0EC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700"/>
            <a:ext cx="6268197" cy="5956300"/>
          </a:xfrm>
          <a:prstGeom prst="rect">
            <a:avLst/>
          </a:prstGeom>
        </p:spPr>
      </p:pic>
      <p:sp>
        <p:nvSpPr>
          <p:cNvPr id="9" name="TextBox 8">
            <a:extLst>
              <a:ext uri="{FF2B5EF4-FFF2-40B4-BE49-F238E27FC236}">
                <a16:creationId xmlns:a16="http://schemas.microsoft.com/office/drawing/2014/main" id="{D2642E5B-C903-B711-F685-3E72968A9684}"/>
              </a:ext>
            </a:extLst>
          </p:cNvPr>
          <p:cNvSpPr txBox="1"/>
          <p:nvPr/>
        </p:nvSpPr>
        <p:spPr>
          <a:xfrm>
            <a:off x="1701800" y="101600"/>
            <a:ext cx="8572500" cy="707886"/>
          </a:xfrm>
          <a:prstGeom prst="rect">
            <a:avLst/>
          </a:prstGeom>
          <a:noFill/>
        </p:spPr>
        <p:txBody>
          <a:bodyPr wrap="square" rtlCol="0">
            <a:spAutoFit/>
          </a:bodyPr>
          <a:lstStyle/>
          <a:p>
            <a:pPr algn="ctr"/>
            <a:r>
              <a:rPr lang="en-IN" sz="2000" b="1" dirty="0">
                <a:solidFill>
                  <a:srgbClr val="000000"/>
                </a:solidFill>
                <a:effectLst/>
                <a:latin typeface="Montserrat" panose="00000500000000000000" pitchFamily="2" charset="0"/>
                <a:ea typeface="Times New Roman" panose="02020603050405020304" pitchFamily="18" charset="0"/>
              </a:rPr>
              <a:t>Botanical Garden for Forest Department, New Chanda, Chandrapur</a:t>
            </a:r>
            <a:endParaRPr lang="en-IN" sz="2000" b="1" dirty="0">
              <a:latin typeface="Montserrat" panose="00000500000000000000" pitchFamily="2" charset="0"/>
            </a:endParaRPr>
          </a:p>
        </p:txBody>
      </p:sp>
      <p:graphicFrame>
        <p:nvGraphicFramePr>
          <p:cNvPr id="10" name="Table 9">
            <a:extLst>
              <a:ext uri="{FF2B5EF4-FFF2-40B4-BE49-F238E27FC236}">
                <a16:creationId xmlns:a16="http://schemas.microsoft.com/office/drawing/2014/main" id="{B6C9D83F-AE09-BEE7-0EA8-1E9CE11E8817}"/>
              </a:ext>
            </a:extLst>
          </p:cNvPr>
          <p:cNvGraphicFramePr>
            <a:graphicFrameLocks noGrp="1"/>
          </p:cNvGraphicFramePr>
          <p:nvPr/>
        </p:nvGraphicFramePr>
        <p:xfrm>
          <a:off x="6268197" y="901701"/>
          <a:ext cx="5923803" cy="583662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33508">
                  <a:extLst>
                    <a:ext uri="{9D8B030D-6E8A-4147-A177-3AD203B41FA5}">
                      <a16:colId xmlns:a16="http://schemas.microsoft.com/office/drawing/2014/main" val="20000"/>
                    </a:ext>
                  </a:extLst>
                </a:gridCol>
                <a:gridCol w="1953370">
                  <a:extLst>
                    <a:ext uri="{9D8B030D-6E8A-4147-A177-3AD203B41FA5}">
                      <a16:colId xmlns:a16="http://schemas.microsoft.com/office/drawing/2014/main" val="20001"/>
                    </a:ext>
                  </a:extLst>
                </a:gridCol>
                <a:gridCol w="3536925">
                  <a:extLst>
                    <a:ext uri="{9D8B030D-6E8A-4147-A177-3AD203B41FA5}">
                      <a16:colId xmlns:a16="http://schemas.microsoft.com/office/drawing/2014/main" val="20002"/>
                    </a:ext>
                  </a:extLst>
                </a:gridCol>
              </a:tblGrid>
              <a:tr h="961823">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BOTANICAL GARDEN FOR FOREST DEPARTMENT, NEW CHANDA, CHANDRAPUR</a:t>
                      </a: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867296">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M/S 360 DESIGN CONCEPT PVT LTD. AND FOREST DEPARTMENT, CHANDRAPUR</a:t>
                      </a: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471828">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NEW CHANDA, CHANDRAPUR</a:t>
                      </a: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213747">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DESIGN OF UNIQUE SHAPE BUILDINGS FOR OFFICE, EXHINITIONS, MUSEUM, AQUARIUM, BUTTERFLY GARDEN, TICKET COUNTER AND LANDSCAPE ANCILLARY STRUCTURES</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548083">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548083">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548083">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155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2857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642E5B-C903-B711-F685-3E72968A9684}"/>
              </a:ext>
            </a:extLst>
          </p:cNvPr>
          <p:cNvSpPr txBox="1"/>
          <p:nvPr/>
        </p:nvSpPr>
        <p:spPr>
          <a:xfrm>
            <a:off x="1701800" y="101600"/>
            <a:ext cx="8572500" cy="707886"/>
          </a:xfrm>
          <a:prstGeom prst="rect">
            <a:avLst/>
          </a:prstGeom>
          <a:noFill/>
        </p:spPr>
        <p:txBody>
          <a:bodyPr wrap="square" rtlCol="0">
            <a:spAutoFit/>
          </a:bodyPr>
          <a:lstStyle/>
          <a:p>
            <a:pPr algn="ctr"/>
            <a:r>
              <a:rPr lang="en-IN" sz="2000" b="1" dirty="0">
                <a:solidFill>
                  <a:srgbClr val="000000"/>
                </a:solidFill>
                <a:effectLst/>
                <a:latin typeface="Montserrat" panose="00000500000000000000" pitchFamily="2" charset="0"/>
                <a:ea typeface="Times New Roman" panose="02020603050405020304" pitchFamily="18" charset="0"/>
              </a:rPr>
              <a:t>Botanical Garden for Forest Department, New Chanda, Chandrapur</a:t>
            </a:r>
            <a:endParaRPr lang="en-IN" sz="2000" b="1" dirty="0">
              <a:latin typeface="Montserrat" panose="00000500000000000000" pitchFamily="2" charset="0"/>
            </a:endParaRPr>
          </a:p>
        </p:txBody>
      </p:sp>
      <p:pic>
        <p:nvPicPr>
          <p:cNvPr id="5" name="Picture 4">
            <a:extLst>
              <a:ext uri="{FF2B5EF4-FFF2-40B4-BE49-F238E27FC236}">
                <a16:creationId xmlns:a16="http://schemas.microsoft.com/office/drawing/2014/main" id="{22D1BC30-82B2-549E-9B1F-CFC26BBBA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1658600" cy="6858000"/>
          </a:xfrm>
          <a:prstGeom prst="rect">
            <a:avLst/>
          </a:prstGeom>
        </p:spPr>
      </p:pic>
    </p:spTree>
    <p:extLst>
      <p:ext uri="{BB962C8B-B14F-4D97-AF65-F5344CB8AC3E}">
        <p14:creationId xmlns:p14="http://schemas.microsoft.com/office/powerpoint/2010/main" val="1034414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987831" y="50800"/>
          <a:ext cx="6108504" cy="643361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OFFICE AND NBRI BUILDING, BOTANICAL GARDEN,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ADMINISTRATIVE BUILDING COMPRISING OF BASEMENT + GRD + 1 FLOOR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6.42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EF7E8041-D1E4-660C-521A-76B389E447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04900"/>
            <a:ext cx="5987831" cy="4699000"/>
          </a:xfrm>
          <a:prstGeom prst="rect">
            <a:avLst/>
          </a:prstGeom>
        </p:spPr>
      </p:pic>
    </p:spTree>
    <p:extLst>
      <p:ext uri="{BB962C8B-B14F-4D97-AF65-F5344CB8AC3E}">
        <p14:creationId xmlns:p14="http://schemas.microsoft.com/office/powerpoint/2010/main" val="346631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987831" y="50800"/>
          <a:ext cx="6108504" cy="643361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CAFETERIA BUILDING, BOTANICAL GARDEN,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BOAT SHAPE ASSEMBLY BUILDING COMPRISING OF BASEMENT + GRD + 1 FLOOR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9.56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2" name="Picture 3" descr="C:\Users\Prashant\Downloads\WhatsApp Image 2023-08-01 at 12.38.49 AM.jpeg">
            <a:extLst>
              <a:ext uri="{FF2B5EF4-FFF2-40B4-BE49-F238E27FC236}">
                <a16:creationId xmlns:a16="http://schemas.microsoft.com/office/drawing/2014/main" id="{5B4A384B-73E0-C76D-9FC2-E1D888E8F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5300"/>
            <a:ext cx="5987831"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52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EXHIBITION BUILDING,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ASSEMBLY BUILDING COMPRISING OF  GRD + 1 FLOOR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3.05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127BB408-FAC4-42DE-B66A-08D61CE79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5987831" cy="38163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Downloads\WhatsApp Image 2024-09-14 at 12.02.35.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91" y="3219000"/>
            <a:ext cx="48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UNDERGROUND MUSEUM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UNDERGROUND MUSEUM COMPRISING OF BASEMENT + GROUND FLOOR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3.45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16" name="Picture 2" descr="C:\Users\Prashant\Downloads\WhatsApp Image 2023-08-01 at 12.38.52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801"/>
            <a:ext cx="575310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263EEB-1B8A-2F4D-BBF5-C7F24757DC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64" y="3632201"/>
            <a:ext cx="5753101" cy="3174998"/>
          </a:xfrm>
          <a:prstGeom prst="rect">
            <a:avLst/>
          </a:prstGeom>
        </p:spPr>
      </p:pic>
    </p:spTree>
    <p:extLst>
      <p:ext uri="{BB962C8B-B14F-4D97-AF65-F5344CB8AC3E}">
        <p14:creationId xmlns:p14="http://schemas.microsoft.com/office/powerpoint/2010/main" val="1101968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26898"/>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grpSp>
        <p:nvGrpSpPr>
          <p:cNvPr id="20" name="Group 19"/>
          <p:cNvGrpSpPr/>
          <p:nvPr/>
        </p:nvGrpSpPr>
        <p:grpSpPr>
          <a:xfrm>
            <a:off x="453253" y="919554"/>
            <a:ext cx="7397425" cy="2730763"/>
            <a:chOff x="5088642" y="1510799"/>
            <a:chExt cx="5427482" cy="2936742"/>
          </a:xfrm>
        </p:grpSpPr>
        <p:sp>
          <p:nvSpPr>
            <p:cNvPr id="22" name="TextBox 16"/>
            <p:cNvSpPr txBox="1"/>
            <p:nvPr/>
          </p:nvSpPr>
          <p:spPr>
            <a:xfrm>
              <a:off x="5088642" y="1510799"/>
              <a:ext cx="4690296" cy="595786"/>
            </a:xfrm>
            <a:prstGeom prst="rect">
              <a:avLst/>
            </a:prstGeom>
          </p:spPr>
          <p:txBody>
            <a:bodyPr wrap="square" lIns="0" tIns="0" rIns="0" bIns="0" rtlCol="0" anchor="t">
              <a:spAutoFit/>
            </a:bodyPr>
            <a:lstStyle/>
            <a:p>
              <a:r>
                <a:rPr lang="en-US" sz="3600" b="1" dirty="0">
                  <a:solidFill>
                    <a:schemeClr val="tx1">
                      <a:lumMod val="75000"/>
                      <a:lumOff val="25000"/>
                    </a:schemeClr>
                  </a:solidFill>
                  <a:latin typeface="Montserrat" panose="00000500000000000000" pitchFamily="2" charset="0"/>
                </a:rPr>
                <a:t>About </a:t>
              </a:r>
              <a:r>
                <a:rPr lang="en-US" sz="3600" b="1" dirty="0">
                  <a:solidFill>
                    <a:schemeClr val="bg2"/>
                  </a:solidFill>
                  <a:latin typeface="Montserrat" panose="00000500000000000000" pitchFamily="2" charset="0"/>
                </a:rPr>
                <a:t>Us</a:t>
              </a:r>
              <a:r>
                <a:rPr lang="en-US" sz="3600" b="1" dirty="0">
                  <a:solidFill>
                    <a:schemeClr val="tx1">
                      <a:lumMod val="75000"/>
                      <a:lumOff val="25000"/>
                    </a:schemeClr>
                  </a:solidFill>
                  <a:latin typeface="Montserrat" panose="00000500000000000000" pitchFamily="2" charset="0"/>
                </a:rPr>
                <a:t> </a:t>
              </a:r>
            </a:p>
          </p:txBody>
        </p:sp>
        <p:sp>
          <p:nvSpPr>
            <p:cNvPr id="23" name="TextBox 18"/>
            <p:cNvSpPr txBox="1"/>
            <p:nvPr/>
          </p:nvSpPr>
          <p:spPr>
            <a:xfrm>
              <a:off x="5128903" y="2213345"/>
              <a:ext cx="5387221" cy="2234196"/>
            </a:xfrm>
            <a:prstGeom prst="rect">
              <a:avLst/>
            </a:prstGeom>
          </p:spPr>
          <p:txBody>
            <a:bodyPr lIns="0" tIns="0" rIns="0" bIns="0" rtlCol="0" anchor="t">
              <a:spAutoFit/>
            </a:bodyPr>
            <a:lstStyle/>
            <a:p>
              <a:pPr algn="just" eaLnBrk="0" fontAlgn="base" hangingPunct="0">
                <a:lnSpc>
                  <a:spcPct val="150000"/>
                </a:lnSpc>
                <a:spcBef>
                  <a:spcPct val="0"/>
                </a:spcBef>
                <a:spcAft>
                  <a:spcPct val="0"/>
                </a:spcAft>
              </a:pPr>
              <a:r>
                <a:rPr lang="en-GB" sz="1800" i="0" u="none" strike="noStrike" baseline="0" dirty="0">
                  <a:solidFill>
                    <a:srgbClr val="000000"/>
                  </a:solidFill>
                  <a:latin typeface="Montserrat" panose="00000500000000000000" pitchFamily="2" charset="0"/>
                </a:rPr>
                <a:t>Since April 2014, Prasanna S. Joshi started his practice as a professional structural consultant. Later in 2022, he established and started his practice by name of M/s 1.5 Gamma Consultants </a:t>
              </a:r>
              <a:r>
                <a:rPr lang="en-GB" sz="1800" i="0" u="none" strike="noStrike" baseline="0" dirty="0" err="1">
                  <a:solidFill>
                    <a:srgbClr val="000000"/>
                  </a:solidFill>
                  <a:latin typeface="Montserrat" panose="00000500000000000000" pitchFamily="2" charset="0"/>
                </a:rPr>
                <a:t>Pvt.</a:t>
              </a:r>
              <a:r>
                <a:rPr lang="en-GB" sz="1800" i="0" u="none" strike="noStrike" baseline="0" dirty="0">
                  <a:solidFill>
                    <a:srgbClr val="000000"/>
                  </a:solidFill>
                  <a:latin typeface="Montserrat" panose="00000500000000000000" pitchFamily="2" charset="0"/>
                </a:rPr>
                <a:t> Ltd. </a:t>
              </a:r>
              <a:endParaRPr lang="en-US" sz="1600" dirty="0">
                <a:solidFill>
                  <a:schemeClr val="tx1">
                    <a:lumMod val="85000"/>
                    <a:lumOff val="15000"/>
                  </a:schemeClr>
                </a:solidFill>
                <a:latin typeface="Montserrat" panose="00000500000000000000" pitchFamily="2" charset="0"/>
              </a:endParaRPr>
            </a:p>
          </p:txBody>
        </p:sp>
      </p:grpSp>
      <p:pic>
        <p:nvPicPr>
          <p:cNvPr id="5" name="Picture 4">
            <a:extLst>
              <a:ext uri="{FF2B5EF4-FFF2-40B4-BE49-F238E27FC236}">
                <a16:creationId xmlns:a16="http://schemas.microsoft.com/office/drawing/2014/main" id="{93A569C3-A7FD-D505-DDEE-7CCD7A183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88" y="3960137"/>
            <a:ext cx="4015227" cy="1658942"/>
          </a:xfrm>
          <a:prstGeom prst="rect">
            <a:avLst/>
          </a:prstGeom>
        </p:spPr>
      </p:pic>
    </p:spTree>
    <p:extLst>
      <p:ext uri="{BB962C8B-B14F-4D97-AF65-F5344CB8AC3E}">
        <p14:creationId xmlns:p14="http://schemas.microsoft.com/office/powerpoint/2010/main" val="1076642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987831" y="50800"/>
          <a:ext cx="6108504" cy="643361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AUDITIORIUM &amp; SCIENCE CENTRE BUILDING,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ASSEMBLY BUILDING (2 NO.S) COMPRISING OF  GRD + 2 FLOORS</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8.92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2" name="Picture 2" descr="C:\Users\Prashant\Downloads\WhatsApp Image 2023-08-01 at 12.38.49 AM (1).jpeg">
            <a:extLst>
              <a:ext uri="{FF2B5EF4-FFF2-40B4-BE49-F238E27FC236}">
                <a16:creationId xmlns:a16="http://schemas.microsoft.com/office/drawing/2014/main" id="{312EFAE9-6CF3-803A-5C23-5536F34325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62" t="-235" r="15587"/>
          <a:stretch/>
        </p:blipFill>
        <p:spPr bwMode="auto">
          <a:xfrm>
            <a:off x="279400" y="266702"/>
            <a:ext cx="5588000" cy="3403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Prashant\Downloads\WhatsApp Image 2023-08-01 at 12.38.50 AM.jpeg">
            <a:extLst>
              <a:ext uri="{FF2B5EF4-FFF2-40B4-BE49-F238E27FC236}">
                <a16:creationId xmlns:a16="http://schemas.microsoft.com/office/drawing/2014/main" id="{634F4291-49DB-A485-3137-1C7777CC6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44" r="15286"/>
          <a:stretch/>
        </p:blipFill>
        <p:spPr bwMode="auto">
          <a:xfrm>
            <a:off x="279400" y="3759202"/>
            <a:ext cx="5587999" cy="273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00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2014275">
                  <a:extLst>
                    <a:ext uri="{9D8B030D-6E8A-4147-A177-3AD203B41FA5}">
                      <a16:colId xmlns:a16="http://schemas.microsoft.com/office/drawing/2014/main" val="20001"/>
                    </a:ext>
                  </a:extLst>
                </a:gridCol>
                <a:gridCol w="3647204">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BUTTERFLY GARDEN,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STEEL STRUCTURE, BUTTERFLY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5.50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C693AB84-C50F-EEA0-C9C0-7037DD96D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1" y="176988"/>
            <a:ext cx="5226461" cy="3645712"/>
          </a:xfrm>
          <a:prstGeom prst="rect">
            <a:avLst/>
          </a:prstGeom>
        </p:spPr>
      </p:pic>
      <p:pic>
        <p:nvPicPr>
          <p:cNvPr id="5" name="Picture 4">
            <a:extLst>
              <a:ext uri="{FF2B5EF4-FFF2-40B4-BE49-F238E27FC236}">
                <a16:creationId xmlns:a16="http://schemas.microsoft.com/office/drawing/2014/main" id="{F9396F7A-DDCF-E984-2D94-87B46893B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65" y="3836212"/>
            <a:ext cx="5333998" cy="2844800"/>
          </a:xfrm>
          <a:prstGeom prst="rect">
            <a:avLst/>
          </a:prstGeom>
        </p:spPr>
      </p:pic>
    </p:spTree>
    <p:extLst>
      <p:ext uri="{BB962C8B-B14F-4D97-AF65-F5344CB8AC3E}">
        <p14:creationId xmlns:p14="http://schemas.microsoft.com/office/powerpoint/2010/main" val="1194757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987831" y="50800"/>
          <a:ext cx="6108504" cy="639032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1985244">
                  <a:extLst>
                    <a:ext uri="{9D8B030D-6E8A-4147-A177-3AD203B41FA5}">
                      <a16:colId xmlns:a16="http://schemas.microsoft.com/office/drawing/2014/main" val="20001"/>
                    </a:ext>
                  </a:extLst>
                </a:gridCol>
                <a:gridCol w="3676235">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AQUARIUM,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GRD +1 AQUARIUM STRUCTURE</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6.50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2E078560-5B82-C184-B172-7B48F91384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600" y="215900"/>
            <a:ext cx="5219700" cy="3766234"/>
          </a:xfrm>
          <a:prstGeom prst="rect">
            <a:avLst/>
          </a:prstGeom>
        </p:spPr>
      </p:pic>
      <p:pic>
        <p:nvPicPr>
          <p:cNvPr id="6" name="Picture 5">
            <a:extLst>
              <a:ext uri="{FF2B5EF4-FFF2-40B4-BE49-F238E27FC236}">
                <a16:creationId xmlns:a16="http://schemas.microsoft.com/office/drawing/2014/main" id="{F62E5816-761F-CF0D-B314-C8EB9E600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0" y="3982134"/>
            <a:ext cx="5219700" cy="2875866"/>
          </a:xfrm>
          <a:prstGeom prst="rect">
            <a:avLst/>
          </a:prstGeom>
        </p:spPr>
      </p:pic>
    </p:spTree>
    <p:extLst>
      <p:ext uri="{BB962C8B-B14F-4D97-AF65-F5344CB8AC3E}">
        <p14:creationId xmlns:p14="http://schemas.microsoft.com/office/powerpoint/2010/main" val="639341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987831" y="50800"/>
          <a:ext cx="6108504" cy="6552561"/>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447025">
                  <a:extLst>
                    <a:ext uri="{9D8B030D-6E8A-4147-A177-3AD203B41FA5}">
                      <a16:colId xmlns:a16="http://schemas.microsoft.com/office/drawing/2014/main" val="20000"/>
                    </a:ext>
                  </a:extLst>
                </a:gridCol>
                <a:gridCol w="1921744">
                  <a:extLst>
                    <a:ext uri="{9D8B030D-6E8A-4147-A177-3AD203B41FA5}">
                      <a16:colId xmlns:a16="http://schemas.microsoft.com/office/drawing/2014/main" val="20001"/>
                    </a:ext>
                  </a:extLst>
                </a:gridCol>
                <a:gridCol w="3739735">
                  <a:extLst>
                    <a:ext uri="{9D8B030D-6E8A-4147-A177-3AD203B41FA5}">
                      <a16:colId xmlns:a16="http://schemas.microsoft.com/office/drawing/2014/main" val="20002"/>
                    </a:ext>
                  </a:extLst>
                </a:gridCol>
              </a:tblGrid>
              <a:tr h="1023510">
                <a:tc>
                  <a:txBody>
                    <a:bodyPr/>
                    <a:lstStyle/>
                    <a:p>
                      <a:pPr marL="0" indent="0" algn="ctr">
                        <a:buFont typeface="+mj-lt"/>
                        <a:buNone/>
                      </a:pPr>
                      <a:r>
                        <a:rPr lang="en-US" altLang="en-US" sz="1600" b="0" dirty="0">
                          <a:latin typeface="Montserrat" panose="00000500000000000000" pitchFamily="2" charset="0"/>
                          <a:cs typeface="Times New Roman" panose="02020603050405020304" pitchFamily="18" charset="0"/>
                        </a:rPr>
                        <a:t>1</a:t>
                      </a:r>
                      <a:endParaRPr lang="en-IN" altLang="en-US" sz="1600" b="0" dirty="0">
                        <a:latin typeface="Montserrat" panose="00000500000000000000" pitchFamily="2" charset="0"/>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TICKET COUNTER, BOTANICAL GARDEN</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r h="1330563">
                <a:tc>
                  <a:txBody>
                    <a:bodyPr/>
                    <a:lstStyle/>
                    <a:p>
                      <a:pPr algn="ctr"/>
                      <a:r>
                        <a:rPr lang="en-US" sz="1600" b="0" dirty="0">
                          <a:latin typeface="Montserrat" panose="00000500000000000000" pitchFamily="2" charset="0"/>
                          <a:cs typeface="Times New Roman" panose="02020603050405020304" pitchFamily="18" charset="0"/>
                        </a:rPr>
                        <a:t>2</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CLIENT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M/S 360 DESIGN CONCEPT PVT LTD AND FOREST DEPARTMENT, 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1"/>
                  </a:ext>
                </a:extLst>
              </a:tr>
              <a:tr h="720066">
                <a:tc>
                  <a:txBody>
                    <a:bodyPr/>
                    <a:lstStyle/>
                    <a:p>
                      <a:pPr algn="ctr"/>
                      <a:r>
                        <a:rPr lang="en-US" sz="1600" b="0" dirty="0">
                          <a:latin typeface="Montserrat" panose="00000500000000000000" pitchFamily="2" charset="0"/>
                          <a:cs typeface="Times New Roman" panose="02020603050405020304" pitchFamily="18" charset="0"/>
                        </a:rPr>
                        <a:t>3</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LOCATION: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ontserrat" panose="00000500000000000000" pitchFamily="2" charset="0"/>
                          <a:ea typeface="+mn-ea"/>
                          <a:cs typeface="+mn-cs"/>
                        </a:rPr>
                        <a:t>NEW CHANDA, CHANDRAPUR</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2"/>
                  </a:ext>
                </a:extLst>
              </a:tr>
              <a:tr h="1459170">
                <a:tc>
                  <a:txBody>
                    <a:bodyPr/>
                    <a:lstStyle/>
                    <a:p>
                      <a:pPr algn="ctr"/>
                      <a:r>
                        <a:rPr lang="en-US" sz="1600" b="0" dirty="0">
                          <a:latin typeface="Montserrat" panose="00000500000000000000" pitchFamily="2" charset="0"/>
                          <a:cs typeface="Times New Roman" panose="02020603050405020304" pitchFamily="18" charset="0"/>
                        </a:rPr>
                        <a:t>4</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BRIEF DESCRIPTION: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r>
                        <a:rPr lang="en-US" sz="1600" b="0" dirty="0">
                          <a:latin typeface="Montserrat" panose="00000500000000000000" pitchFamily="2" charset="0"/>
                          <a:cs typeface="Times New Roman" panose="02020603050405020304" pitchFamily="18" charset="0"/>
                        </a:rPr>
                        <a:t>UNIQUE SHAPE GRD STRUCTURE</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3"/>
                  </a:ext>
                </a:extLst>
              </a:tr>
              <a:tr h="720066">
                <a:tc>
                  <a:txBody>
                    <a:bodyPr/>
                    <a:lstStyle/>
                    <a:p>
                      <a:pPr algn="ctr"/>
                      <a:r>
                        <a:rPr lang="en-US" sz="1600" b="0" dirty="0">
                          <a:latin typeface="Montserrat" panose="00000500000000000000" pitchFamily="2" charset="0"/>
                          <a:cs typeface="Times New Roman" panose="02020603050405020304" pitchFamily="18" charset="0"/>
                        </a:rPr>
                        <a:t>5</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YEAR OF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2019-2023</a:t>
                      </a:r>
                    </a:p>
                    <a:p>
                      <a:pPr marL="0" marR="0" indent="0" algn="l" defTabSz="914400" rtl="0" eaLnBrk="1" fontAlgn="auto" latinLnBrk="0" hangingPunct="1">
                        <a:lnSpc>
                          <a:spcPct val="100000"/>
                        </a:lnSpc>
                        <a:spcBef>
                          <a:spcPts val="0"/>
                        </a:spcBef>
                        <a:spcAft>
                          <a:spcPts val="0"/>
                        </a:spcAft>
                        <a:buClrTx/>
                        <a:buSzTx/>
                        <a:buFontTx/>
                        <a:buNone/>
                        <a:defRPr/>
                      </a:pPr>
                      <a:endParaRPr lang="en-US" sz="1600" b="0" i="0" u="none" strike="noStrike" kern="1200" baseline="0" dirty="0">
                        <a:solidFill>
                          <a:schemeClr val="dk1"/>
                        </a:solidFill>
                        <a:latin typeface="Montserrat" panose="00000500000000000000" pitchFamily="2" charset="0"/>
                        <a:ea typeface="+mn-ea"/>
                        <a:cs typeface="+mn-cs"/>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4"/>
                  </a:ext>
                </a:extLst>
              </a:tr>
              <a:tr h="720066">
                <a:tc>
                  <a:txBody>
                    <a:bodyPr/>
                    <a:lstStyle/>
                    <a:p>
                      <a:pPr algn="ctr"/>
                      <a:r>
                        <a:rPr lang="en-US" sz="1600" b="0" dirty="0">
                          <a:latin typeface="Montserrat" panose="00000500000000000000" pitchFamily="2" charset="0"/>
                          <a:cs typeface="Times New Roman" panose="02020603050405020304" pitchFamily="18" charset="0"/>
                        </a:rPr>
                        <a:t>6</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SCOPE OS SERVICE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ontserrat" panose="00000500000000000000" pitchFamily="2" charset="0"/>
                          <a:ea typeface="+mn-ea"/>
                          <a:cs typeface="+mn-cs"/>
                        </a:rPr>
                        <a:t>STRUCTURAL DESIGN AND TENDER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5"/>
                  </a:ext>
                </a:extLst>
              </a:tr>
              <a:tr h="416880">
                <a:tc>
                  <a:txBody>
                    <a:bodyPr/>
                    <a:lstStyle/>
                    <a:p>
                      <a:pPr algn="ctr"/>
                      <a:r>
                        <a:rPr lang="en-US" sz="1600" b="0" dirty="0">
                          <a:latin typeface="Montserrat" panose="00000500000000000000" pitchFamily="2" charset="0"/>
                          <a:cs typeface="Times New Roman" panose="02020603050405020304" pitchFamily="18" charset="0"/>
                        </a:rPr>
                        <a:t>7</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VALUE OF WORK</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600" b="0" i="0" u="none" strike="noStrike" kern="1200" baseline="0" dirty="0">
                          <a:solidFill>
                            <a:schemeClr val="dk1"/>
                          </a:solidFill>
                          <a:latin typeface="Montserrat" panose="00000500000000000000" pitchFamily="2" charset="0"/>
                          <a:ea typeface="+mn-ea"/>
                          <a:cs typeface="+mn-cs"/>
                        </a:rPr>
                        <a:t>3.50 CR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6"/>
                  </a:ext>
                </a:extLst>
              </a:tr>
            </a:tbl>
          </a:graphicData>
        </a:graphic>
      </p:graphicFrame>
      <p:pic>
        <p:nvPicPr>
          <p:cNvPr id="4" name="Picture 3">
            <a:extLst>
              <a:ext uri="{FF2B5EF4-FFF2-40B4-BE49-F238E27FC236}">
                <a16:creationId xmlns:a16="http://schemas.microsoft.com/office/drawing/2014/main" id="{170B5E1E-FD21-A77E-E72C-05D6B60D6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65" y="421188"/>
            <a:ext cx="5816601" cy="5516623"/>
          </a:xfrm>
          <a:prstGeom prst="rect">
            <a:avLst/>
          </a:prstGeom>
        </p:spPr>
      </p:pic>
    </p:spTree>
    <p:extLst>
      <p:ext uri="{BB962C8B-B14F-4D97-AF65-F5344CB8AC3E}">
        <p14:creationId xmlns:p14="http://schemas.microsoft.com/office/powerpoint/2010/main" val="3964134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E16C03-71B3-70CF-BBF3-ED6374398F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867890" cy="3746500"/>
          </a:xfrm>
          <a:prstGeom prst="rect">
            <a:avLst/>
          </a:prstGeom>
        </p:spPr>
      </p:pic>
      <p:pic>
        <p:nvPicPr>
          <p:cNvPr id="6" name="Picture 5">
            <a:extLst>
              <a:ext uri="{FF2B5EF4-FFF2-40B4-BE49-F238E27FC236}">
                <a16:creationId xmlns:a16="http://schemas.microsoft.com/office/drawing/2014/main" id="{D048EEC5-AFAE-C88B-7A94-373ECCABA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000" y="0"/>
            <a:ext cx="6457950" cy="3746500"/>
          </a:xfrm>
          <a:prstGeom prst="rect">
            <a:avLst/>
          </a:prstGeom>
        </p:spPr>
      </p:pic>
      <p:pic>
        <p:nvPicPr>
          <p:cNvPr id="9" name="Picture 8">
            <a:extLst>
              <a:ext uri="{FF2B5EF4-FFF2-40B4-BE49-F238E27FC236}">
                <a16:creationId xmlns:a16="http://schemas.microsoft.com/office/drawing/2014/main" id="{8D9E4602-AE22-DDBD-48F2-6257A4609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945" y="3746501"/>
            <a:ext cx="5607540" cy="3111500"/>
          </a:xfrm>
          <a:prstGeom prst="rect">
            <a:avLst/>
          </a:prstGeom>
        </p:spPr>
      </p:pic>
    </p:spTree>
    <p:extLst>
      <p:ext uri="{BB962C8B-B14F-4D97-AF65-F5344CB8AC3E}">
        <p14:creationId xmlns:p14="http://schemas.microsoft.com/office/powerpoint/2010/main" val="2655842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ECO PARK, POMBHURNA, CHANDRAPUR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6B34C8E8-70BF-C9EE-DE7C-03CC20457E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293" y="20319"/>
            <a:ext cx="10968450" cy="6267359"/>
          </a:xfrm>
          <a:prstGeom prst="rect">
            <a:avLst/>
          </a:prstGeom>
          <a:noFill/>
          <a:ln w="12700">
            <a:solidFill>
              <a:schemeClr val="tx1"/>
            </a:solidFill>
          </a:ln>
        </p:spPr>
      </p:pic>
    </p:spTree>
    <p:extLst>
      <p:ext uri="{BB962C8B-B14F-4D97-AF65-F5344CB8AC3E}">
        <p14:creationId xmlns:p14="http://schemas.microsoft.com/office/powerpoint/2010/main" val="3216015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ECO PARK, POMBHURNA, CHANDRAPUR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6430FC23-761D-B2E9-38E5-97B971FE4C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7" y="29301"/>
            <a:ext cx="10924772" cy="6258378"/>
          </a:xfrm>
          <a:prstGeom prst="rect">
            <a:avLst/>
          </a:prstGeom>
          <a:noFill/>
          <a:ln w="12700">
            <a:solidFill>
              <a:schemeClr val="tx1"/>
            </a:solidFill>
          </a:ln>
        </p:spPr>
      </p:pic>
    </p:spTree>
    <p:extLst>
      <p:ext uri="{BB962C8B-B14F-4D97-AF65-F5344CB8AC3E}">
        <p14:creationId xmlns:p14="http://schemas.microsoft.com/office/powerpoint/2010/main" val="387945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Energy Park, </a:t>
                      </a:r>
                      <a:r>
                        <a:rPr lang="en-IN" sz="1800" b="0" kern="1200" dirty="0" err="1">
                          <a:solidFill>
                            <a:schemeClr val="dk1"/>
                          </a:solidFill>
                          <a:latin typeface="Montserrat" panose="00000500000000000000" pitchFamily="2" charset="0"/>
                          <a:ea typeface="+mn-ea"/>
                          <a:cs typeface="Times New Roman" panose="02020603050405020304" pitchFamily="18" charset="0"/>
                        </a:rPr>
                        <a:t>Vadgaon</a:t>
                      </a:r>
                      <a:r>
                        <a:rPr lang="en-IN" sz="1800" b="0" kern="1200" dirty="0">
                          <a:solidFill>
                            <a:schemeClr val="dk1"/>
                          </a:solidFill>
                          <a:latin typeface="Montserrat" panose="00000500000000000000" pitchFamily="2" charset="0"/>
                          <a:ea typeface="+mn-ea"/>
                          <a:cs typeface="Times New Roman" panose="02020603050405020304" pitchFamily="18" charset="0"/>
                        </a:rPr>
                        <a:t>, </a:t>
                      </a:r>
                      <a:r>
                        <a:rPr lang="en-IN" sz="1800" b="0" kern="1200" dirty="0" err="1">
                          <a:solidFill>
                            <a:schemeClr val="dk1"/>
                          </a:solidFill>
                          <a:latin typeface="Montserrat" panose="00000500000000000000" pitchFamily="2" charset="0"/>
                          <a:ea typeface="+mn-ea"/>
                          <a:cs typeface="Times New Roman" panose="02020603050405020304" pitchFamily="18" charset="0"/>
                        </a:rPr>
                        <a:t>Yavatmal</a:t>
                      </a:r>
                      <a:r>
                        <a:rPr lang="en-IN" sz="1800" b="0" kern="1200" dirty="0">
                          <a:solidFill>
                            <a:schemeClr val="dk1"/>
                          </a:solidFill>
                          <a:latin typeface="Montserrat" panose="00000500000000000000" pitchFamily="2" charset="0"/>
                          <a:ea typeface="+mn-ea"/>
                          <a:cs typeface="Times New Roman" panose="02020603050405020304" pitchFamily="18" charset="0"/>
                        </a:rPr>
                        <a:t>, Maharashtra</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A7BCF8F8-0AA2-6107-B4FF-05D093D379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097" y="-1"/>
            <a:ext cx="5825102" cy="6306813"/>
          </a:xfrm>
          <a:prstGeom prst="rect">
            <a:avLst/>
          </a:prstGeom>
          <a:noFill/>
          <a:ln w="12700">
            <a:solidFill>
              <a:schemeClr val="tx1"/>
            </a:solidFill>
          </a:ln>
        </p:spPr>
      </p:pic>
      <p:pic>
        <p:nvPicPr>
          <p:cNvPr id="7" name="Picture 6">
            <a:extLst>
              <a:ext uri="{FF2B5EF4-FFF2-40B4-BE49-F238E27FC236}">
                <a16:creationId xmlns:a16="http://schemas.microsoft.com/office/drawing/2014/main" id="{77115342-1FC2-175A-E1CE-2138478B44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124" y="10165"/>
            <a:ext cx="5254989" cy="6296059"/>
          </a:xfrm>
          <a:prstGeom prst="rect">
            <a:avLst/>
          </a:prstGeom>
          <a:noFill/>
          <a:ln w="12700">
            <a:solidFill>
              <a:schemeClr val="tx1"/>
            </a:solidFill>
          </a:ln>
        </p:spPr>
      </p:pic>
    </p:spTree>
    <p:extLst>
      <p:ext uri="{BB962C8B-B14F-4D97-AF65-F5344CB8AC3E}">
        <p14:creationId xmlns:p14="http://schemas.microsoft.com/office/powerpoint/2010/main" val="2312505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119922" y="0"/>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71451" y="2226138"/>
            <a:ext cx="6488478" cy="553998"/>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BUNGALOW </a:t>
            </a:r>
            <a:r>
              <a:rPr lang="en-US" sz="3600" b="1" dirty="0">
                <a:solidFill>
                  <a:srgbClr val="C00000"/>
                </a:solidFill>
                <a:latin typeface="Montserrat" panose="00000500000000000000" pitchFamily="2" charset="0"/>
              </a:rPr>
              <a:t>PROJECTS</a:t>
            </a: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076" y="3746194"/>
            <a:ext cx="4015227" cy="1658942"/>
          </a:xfrm>
          <a:prstGeom prst="rect">
            <a:avLst/>
          </a:prstGeom>
        </p:spPr>
      </p:pic>
    </p:spTree>
    <p:extLst>
      <p:ext uri="{BB962C8B-B14F-4D97-AF65-F5344CB8AC3E}">
        <p14:creationId xmlns:p14="http://schemas.microsoft.com/office/powerpoint/2010/main" val="61758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4516"/>
          <a:ext cx="12192000" cy="6843483"/>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28646">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8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ROLE</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8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KHAIRNAR AND SONAWANE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MALEGAON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7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2</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NITIN MAHALE AND MR. VIKAS PATIL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SOYGAON, MALEGAON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954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3</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GUEST HOUSE AT POMBHURNA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POMBHURNA, CHANDRAPUR</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85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4</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JAYESH THAKUR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VIRAR, VASAI</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8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5</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ROW HOUSE AT MALEGAON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MALEGAON</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335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6</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BHILLORE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150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7</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AVINASH HOUSE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PUNE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8324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KHOCHARE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MURBAD,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467305132"/>
                  </a:ext>
                </a:extLst>
              </a:tr>
            </a:tbl>
          </a:graphicData>
        </a:graphic>
      </p:graphicFrame>
      <p:sp>
        <p:nvSpPr>
          <p:cNvPr id="7" name="TextBox 6"/>
          <p:cNvSpPr txBox="1"/>
          <p:nvPr/>
        </p:nvSpPr>
        <p:spPr>
          <a:xfrm>
            <a:off x="1203316" y="208679"/>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BUNGALOW PROJECTS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176604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3"/>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grpSp>
        <p:nvGrpSpPr>
          <p:cNvPr id="20" name="Group 19"/>
          <p:cNvGrpSpPr/>
          <p:nvPr/>
        </p:nvGrpSpPr>
        <p:grpSpPr>
          <a:xfrm>
            <a:off x="453253" y="919554"/>
            <a:ext cx="7397425" cy="4761446"/>
            <a:chOff x="5088642" y="1510799"/>
            <a:chExt cx="5427482" cy="5120600"/>
          </a:xfrm>
        </p:grpSpPr>
        <p:sp>
          <p:nvSpPr>
            <p:cNvPr id="22" name="TextBox 16"/>
            <p:cNvSpPr txBox="1"/>
            <p:nvPr/>
          </p:nvSpPr>
          <p:spPr>
            <a:xfrm>
              <a:off x="5088642" y="1510799"/>
              <a:ext cx="4690296" cy="595786"/>
            </a:xfrm>
            <a:prstGeom prst="rect">
              <a:avLst/>
            </a:prstGeom>
          </p:spPr>
          <p:txBody>
            <a:bodyPr wrap="square" lIns="0" tIns="0" rIns="0" bIns="0" rtlCol="0" anchor="t">
              <a:spAutoFit/>
            </a:bodyPr>
            <a:lstStyle/>
            <a:p>
              <a:r>
                <a:rPr lang="en-US" sz="3600" b="1" dirty="0">
                  <a:solidFill>
                    <a:schemeClr val="tx1">
                      <a:lumMod val="75000"/>
                      <a:lumOff val="25000"/>
                    </a:schemeClr>
                  </a:solidFill>
                  <a:latin typeface="Montserrat" panose="00000500000000000000" pitchFamily="2" charset="0"/>
                </a:rPr>
                <a:t>About </a:t>
              </a:r>
              <a:r>
                <a:rPr lang="en-US" sz="3600" b="1" dirty="0">
                  <a:solidFill>
                    <a:schemeClr val="bg2"/>
                  </a:solidFill>
                  <a:latin typeface="Montserrat" panose="00000500000000000000" pitchFamily="2" charset="0"/>
                </a:rPr>
                <a:t>Us</a:t>
              </a:r>
              <a:r>
                <a:rPr lang="en-US" sz="3600" b="1" dirty="0">
                  <a:solidFill>
                    <a:schemeClr val="tx1">
                      <a:lumMod val="75000"/>
                      <a:lumOff val="25000"/>
                    </a:schemeClr>
                  </a:solidFill>
                  <a:latin typeface="Montserrat" panose="00000500000000000000" pitchFamily="2" charset="0"/>
                </a:rPr>
                <a:t> </a:t>
              </a:r>
            </a:p>
          </p:txBody>
        </p:sp>
        <p:sp>
          <p:nvSpPr>
            <p:cNvPr id="23" name="TextBox 18"/>
            <p:cNvSpPr txBox="1"/>
            <p:nvPr/>
          </p:nvSpPr>
          <p:spPr>
            <a:xfrm>
              <a:off x="5128903" y="2213345"/>
              <a:ext cx="5387221" cy="4418054"/>
            </a:xfrm>
            <a:prstGeom prst="rect">
              <a:avLst/>
            </a:prstGeom>
          </p:spPr>
          <p:txBody>
            <a:bodyPr lIns="0" tIns="0" rIns="0" bIns="0" rtlCol="0" anchor="t">
              <a:spAutoFit/>
            </a:bodyPr>
            <a:lstStyle/>
            <a:p>
              <a:pPr marL="285750" indent="-285750" algn="just" eaLnBrk="0" fontAlgn="base" hangingPunct="0">
                <a:lnSpc>
                  <a:spcPct val="150000"/>
                </a:lnSpc>
                <a:spcBef>
                  <a:spcPct val="0"/>
                </a:spcBef>
                <a:spcAft>
                  <a:spcPct val="0"/>
                </a:spcAft>
                <a:buFont typeface="Wingdings" panose="05000000000000000000" pitchFamily="2" charset="2"/>
                <a:buChar char="Ø"/>
              </a:pPr>
              <a:r>
                <a:rPr lang="en-GB" dirty="0">
                  <a:solidFill>
                    <a:srgbClr val="000000"/>
                  </a:solidFill>
                  <a:latin typeface="Montserrat" panose="00000500000000000000" pitchFamily="2" charset="0"/>
                </a:rPr>
                <a:t>M/s 1.5 Gamma Consultants </a:t>
              </a:r>
              <a:r>
                <a:rPr lang="en-GB" dirty="0" err="1">
                  <a:solidFill>
                    <a:srgbClr val="000000"/>
                  </a:solidFill>
                  <a:latin typeface="Montserrat" panose="00000500000000000000" pitchFamily="2" charset="0"/>
                </a:rPr>
                <a:t>Pvt.</a:t>
              </a:r>
              <a:r>
                <a:rPr lang="en-GB" dirty="0">
                  <a:solidFill>
                    <a:srgbClr val="000000"/>
                  </a:solidFill>
                  <a:latin typeface="Montserrat" panose="00000500000000000000" pitchFamily="2" charset="0"/>
                </a:rPr>
                <a:t> Ltd. has continued to strive towards becoming a complete multi-disciplinary practise offering our Clients the specialist individual attention and solutions required by an ever-changing project environment.</a:t>
              </a:r>
            </a:p>
            <a:p>
              <a:pPr algn="just" eaLnBrk="0" fontAlgn="base" hangingPunct="0">
                <a:lnSpc>
                  <a:spcPct val="150000"/>
                </a:lnSpc>
                <a:spcBef>
                  <a:spcPct val="0"/>
                </a:spcBef>
                <a:spcAft>
                  <a:spcPct val="0"/>
                </a:spcAft>
              </a:pPr>
              <a:r>
                <a:rPr lang="en-GB" dirty="0">
                  <a:solidFill>
                    <a:srgbClr val="000000"/>
                  </a:solidFill>
                  <a:latin typeface="Montserrat" panose="00000500000000000000" pitchFamily="2" charset="0"/>
                </a:rPr>
                <a:t> </a:t>
              </a:r>
            </a:p>
            <a:p>
              <a:pPr marL="285750" indent="-285750" algn="just" eaLnBrk="0" fontAlgn="base" hangingPunct="0">
                <a:lnSpc>
                  <a:spcPct val="150000"/>
                </a:lnSpc>
                <a:spcBef>
                  <a:spcPct val="0"/>
                </a:spcBef>
                <a:spcAft>
                  <a:spcPct val="0"/>
                </a:spcAft>
                <a:buFont typeface="Wingdings" panose="05000000000000000000" pitchFamily="2" charset="2"/>
                <a:buChar char="Ø"/>
              </a:pPr>
              <a:r>
                <a:rPr lang="en-GB" dirty="0">
                  <a:solidFill>
                    <a:srgbClr val="000000"/>
                  </a:solidFill>
                  <a:latin typeface="Montserrat" panose="00000500000000000000" pitchFamily="2" charset="0"/>
                </a:rPr>
                <a:t>M/s 1.5 Gamma Consultants </a:t>
              </a:r>
              <a:r>
                <a:rPr lang="en-GB" dirty="0" err="1">
                  <a:solidFill>
                    <a:srgbClr val="000000"/>
                  </a:solidFill>
                  <a:latin typeface="Montserrat" panose="00000500000000000000" pitchFamily="2" charset="0"/>
                </a:rPr>
                <a:t>Pvt.</a:t>
              </a:r>
              <a:r>
                <a:rPr lang="en-GB" dirty="0">
                  <a:solidFill>
                    <a:srgbClr val="000000"/>
                  </a:solidFill>
                  <a:latin typeface="Montserrat" panose="00000500000000000000" pitchFamily="2" charset="0"/>
                </a:rPr>
                <a:t> Ltd. sees teamwork on every project as the key success element and is responsible for creating this environment. The over-all project manager is duty- bound in ensuring efficient and regular communication to all stakeholders and at all levels. </a:t>
              </a:r>
            </a:p>
          </p:txBody>
        </p:sp>
      </p:grpSp>
    </p:spTree>
    <p:extLst>
      <p:ext uri="{BB962C8B-B14F-4D97-AF65-F5344CB8AC3E}">
        <p14:creationId xmlns:p14="http://schemas.microsoft.com/office/powerpoint/2010/main" val="58347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4516"/>
          <a:ext cx="12192000" cy="6843483"/>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28646">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8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ROLE</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8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9</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SWAPNIL PRADHAN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MURBAD,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7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10</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GAJENDRA AHIRE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NANDURBAR</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954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11</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JUNGARE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MHOPADA, RAIGAD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85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12</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NITIN MAHALE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8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13</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RAJIV HATHMODE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RAIGAD</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r h="7335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14</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RAUT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7"/>
                  </a:ext>
                </a:extLst>
              </a:tr>
              <a:tr h="6150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15</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SHELKE FARM HOUSE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PANVEL</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8"/>
                  </a:ext>
                </a:extLst>
              </a:tr>
              <a:tr h="8324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16</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WAGHMARE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467305132"/>
                  </a:ext>
                </a:extLst>
              </a:tr>
            </a:tbl>
          </a:graphicData>
        </a:graphic>
      </p:graphicFrame>
      <p:sp>
        <p:nvSpPr>
          <p:cNvPr id="7" name="TextBox 6"/>
          <p:cNvSpPr txBox="1"/>
          <p:nvPr/>
        </p:nvSpPr>
        <p:spPr>
          <a:xfrm>
            <a:off x="1203316" y="208679"/>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BUNGALOW PROJECTS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1242988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4516"/>
          <a:ext cx="12192000" cy="4662385"/>
        </p:xfrm>
        <a:graphic>
          <a:graphicData uri="http://schemas.openxmlformats.org/drawingml/2006/table">
            <a:tbl>
              <a:tblPr firstRow="1" bandRow="1">
                <a:tableStyleId>{5C22544A-7EE6-4342-B048-85BDC9FD1C3A}</a:tableStyleId>
              </a:tblPr>
              <a:tblGrid>
                <a:gridCol w="1156274">
                  <a:extLst>
                    <a:ext uri="{9D8B030D-6E8A-4147-A177-3AD203B41FA5}">
                      <a16:colId xmlns:a16="http://schemas.microsoft.com/office/drawing/2014/main" val="20000"/>
                    </a:ext>
                  </a:extLst>
                </a:gridCol>
                <a:gridCol w="3822782">
                  <a:extLst>
                    <a:ext uri="{9D8B030D-6E8A-4147-A177-3AD203B41FA5}">
                      <a16:colId xmlns:a16="http://schemas.microsoft.com/office/drawing/2014/main" val="20001"/>
                    </a:ext>
                  </a:extLst>
                </a:gridCol>
                <a:gridCol w="3445222">
                  <a:extLst>
                    <a:ext uri="{9D8B030D-6E8A-4147-A177-3AD203B41FA5}">
                      <a16:colId xmlns:a16="http://schemas.microsoft.com/office/drawing/2014/main" val="20002"/>
                    </a:ext>
                  </a:extLst>
                </a:gridCol>
                <a:gridCol w="3767722">
                  <a:extLst>
                    <a:ext uri="{9D8B030D-6E8A-4147-A177-3AD203B41FA5}">
                      <a16:colId xmlns:a16="http://schemas.microsoft.com/office/drawing/2014/main" val="20003"/>
                    </a:ext>
                  </a:extLst>
                </a:gridCol>
              </a:tblGrid>
              <a:tr h="1128646">
                <a:tc gridSpan="4">
                  <a:txBody>
                    <a:bodyPr/>
                    <a:lstStyle/>
                    <a:p>
                      <a:pPr algn="ctr"/>
                      <a:endParaRPr lang="en-IN" sz="1600" dirty="0">
                        <a:latin typeface="Montserrat" panose="00000500000000000000" pitchFamily="2" charset="0"/>
                      </a:endParaRPr>
                    </a:p>
                  </a:txBody>
                  <a:tcPr>
                    <a:gradFill>
                      <a:gsLst>
                        <a:gs pos="0">
                          <a:schemeClr val="accent5"/>
                        </a:gs>
                        <a:gs pos="8000">
                          <a:schemeClr val="accent5">
                            <a:lumMod val="75000"/>
                          </a:schemeClr>
                        </a:gs>
                        <a:gs pos="100000">
                          <a:schemeClr val="accent5">
                            <a:lumMod val="50000"/>
                          </a:schemeClr>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8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SR. NO.</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PROJECT NAME </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ADDRESS</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ontserrat" panose="00000500000000000000" pitchFamily="2" charset="0"/>
                          <a:ea typeface="+mn-ea"/>
                          <a:cs typeface="Times New Roman" panose="02020603050405020304" pitchFamily="18" charset="0"/>
                        </a:rPr>
                        <a:t>ROLE</a:t>
                      </a:r>
                      <a:endParaRPr lang="en-IN" sz="1800" b="1"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1"/>
                  </a:ext>
                </a:extLst>
              </a:tr>
              <a:tr h="708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17</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SUKINKAR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2"/>
                  </a:ext>
                </a:extLst>
              </a:tr>
              <a:tr h="5971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18</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KHADSE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WASHIM</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3"/>
                  </a:ext>
                </a:extLst>
              </a:tr>
              <a:tr h="5954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19</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JOSEPH SEQUERIA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MANGLORE, KARNATAKA</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4"/>
                  </a:ext>
                </a:extLst>
              </a:tr>
              <a:tr h="585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20</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RAHUL SURYAWANSHI BUNAGLOW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NASHIK</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5"/>
                  </a:ext>
                </a:extLst>
              </a:tr>
              <a:tr h="6182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21</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MR. DESHMUKH BUNGALOW</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MURBAD, THANE</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latin typeface="Montserrat" panose="00000500000000000000" pitchFamily="2" charset="0"/>
                          <a:ea typeface="+mn-ea"/>
                          <a:cs typeface="Times New Roman" panose="02020603050405020304" pitchFamily="18" charset="0"/>
                        </a:rPr>
                        <a:t>ARCHITECTUAL + STRUCTURAL DESIGN</a:t>
                      </a:r>
                    </a:p>
                  </a:txBody>
                  <a:tc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tcPr>
                </a:tc>
                <a:extLst>
                  <a:ext uri="{0D108BD9-81ED-4DB2-BD59-A6C34878D82A}">
                    <a16:rowId xmlns:a16="http://schemas.microsoft.com/office/drawing/2014/main" val="10006"/>
                  </a:ext>
                </a:extLst>
              </a:tr>
            </a:tbl>
          </a:graphicData>
        </a:graphic>
      </p:graphicFrame>
      <p:sp>
        <p:nvSpPr>
          <p:cNvPr id="7" name="TextBox 6"/>
          <p:cNvSpPr txBox="1"/>
          <p:nvPr/>
        </p:nvSpPr>
        <p:spPr>
          <a:xfrm>
            <a:off x="1203316" y="208679"/>
            <a:ext cx="10247086" cy="800219"/>
          </a:xfrm>
          <a:prstGeom prst="rect">
            <a:avLst/>
          </a:prstGeom>
          <a:noFill/>
        </p:spPr>
        <p:txBody>
          <a:bodyPr wrap="square" rtlCol="0">
            <a:spAutoFit/>
          </a:bodyPr>
          <a:lstStyle/>
          <a:p>
            <a:pPr algn="ctr"/>
            <a:r>
              <a:rPr lang="en-US" sz="2800" b="1" dirty="0">
                <a:solidFill>
                  <a:schemeClr val="bg1">
                    <a:lumMod val="95000"/>
                  </a:schemeClr>
                </a:solidFill>
                <a:latin typeface="Montserrat" panose="00000500000000000000" pitchFamily="2" charset="0"/>
                <a:ea typeface="Cambria" panose="02040503050406030204" pitchFamily="18" charset="0"/>
              </a:rPr>
              <a:t>LIST OF BUNGALOW PROJECTS</a:t>
            </a:r>
            <a:endParaRPr lang="en-IN" sz="2800" b="1" dirty="0">
              <a:solidFill>
                <a:schemeClr val="bg1">
                  <a:lumMod val="95000"/>
                </a:schemeClr>
              </a:solidFill>
              <a:latin typeface="Montserrat" panose="00000500000000000000" pitchFamily="2" charset="0"/>
              <a:ea typeface="Cambria" panose="02040503050406030204" pitchFamily="18" charset="0"/>
            </a:endParaRPr>
          </a:p>
          <a:p>
            <a:endParaRPr lang="en-IN" dirty="0"/>
          </a:p>
        </p:txBody>
      </p:sp>
    </p:spTree>
    <p:extLst>
      <p:ext uri="{BB962C8B-B14F-4D97-AF65-F5344CB8AC3E}">
        <p14:creationId xmlns:p14="http://schemas.microsoft.com/office/powerpoint/2010/main" val="2531887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FB25E9-E41A-286B-6C04-3A19C4C921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455789"/>
            <a:ext cx="6123327" cy="485102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482362620"/>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958047">
                  <a:extLst>
                    <a:ext uri="{9D8B030D-6E8A-4147-A177-3AD203B41FA5}">
                      <a16:colId xmlns:a16="http://schemas.microsoft.com/office/drawing/2014/main" val="20001"/>
                    </a:ext>
                  </a:extLst>
                </a:gridCol>
                <a:gridCol w="734132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GHUMATKAR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9" name="Picture 8">
            <a:extLst>
              <a:ext uri="{FF2B5EF4-FFF2-40B4-BE49-F238E27FC236}">
                <a16:creationId xmlns:a16="http://schemas.microsoft.com/office/drawing/2014/main" id="{B1AA2B31-2627-3643-D8CC-92A6E3441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73" y="-186892"/>
            <a:ext cx="7803889" cy="4851024"/>
          </a:xfrm>
          <a:prstGeom prst="rect">
            <a:avLst/>
          </a:prstGeom>
        </p:spPr>
      </p:pic>
    </p:spTree>
    <p:extLst>
      <p:ext uri="{BB962C8B-B14F-4D97-AF65-F5344CB8AC3E}">
        <p14:creationId xmlns:p14="http://schemas.microsoft.com/office/powerpoint/2010/main" val="2495008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BHILLORE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FD3A3487-2744-28DD-5AAB-03550D7DE4C7}"/>
              </a:ext>
            </a:extLst>
          </p:cNvPr>
          <p:cNvPicPr>
            <a:picLocks noChangeAspect="1"/>
          </p:cNvPicPr>
          <p:nvPr/>
        </p:nvPicPr>
        <p:blipFill>
          <a:blip r:embed="rId2"/>
          <a:srcRect/>
          <a:stretch>
            <a:fillRect/>
          </a:stretch>
        </p:blipFill>
        <p:spPr bwMode="auto">
          <a:xfrm>
            <a:off x="853125" y="29300"/>
            <a:ext cx="9806939" cy="6276925"/>
          </a:xfrm>
          <a:prstGeom prst="rect">
            <a:avLst/>
          </a:prstGeom>
          <a:noFill/>
          <a:ln w="9525">
            <a:noFill/>
            <a:miter lim="800000"/>
            <a:headEnd/>
            <a:tailEnd/>
          </a:ln>
        </p:spPr>
      </p:pic>
    </p:spTree>
    <p:extLst>
      <p:ext uri="{BB962C8B-B14F-4D97-AF65-F5344CB8AC3E}">
        <p14:creationId xmlns:p14="http://schemas.microsoft.com/office/powerpoint/2010/main" val="3703241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JAYESH THAKUR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1E51A345-E7FE-142F-9565-2752A49177C5}"/>
              </a:ext>
            </a:extLst>
          </p:cNvPr>
          <p:cNvPicPr>
            <a:picLocks noChangeAspect="1"/>
          </p:cNvPicPr>
          <p:nvPr/>
        </p:nvPicPr>
        <p:blipFill>
          <a:blip r:embed="rId2"/>
          <a:srcRect/>
          <a:stretch>
            <a:fillRect/>
          </a:stretch>
        </p:blipFill>
        <p:spPr bwMode="auto">
          <a:xfrm>
            <a:off x="896111" y="38443"/>
            <a:ext cx="10093957" cy="6249235"/>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380497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AVINASH HOUSE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D0F82829-9FE5-C3D1-D6B4-8EC4CAEAC8EF}"/>
              </a:ext>
            </a:extLst>
          </p:cNvPr>
          <p:cNvPicPr>
            <a:picLocks noChangeAspect="1"/>
          </p:cNvPicPr>
          <p:nvPr/>
        </p:nvPicPr>
        <p:blipFill>
          <a:blip r:embed="rId2" cstate="print"/>
          <a:srcRect/>
          <a:stretch>
            <a:fillRect/>
          </a:stretch>
        </p:blipFill>
        <p:spPr bwMode="auto">
          <a:xfrm>
            <a:off x="-1" y="19731"/>
            <a:ext cx="12192002" cy="6267948"/>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2509800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KHAIRNAR AND SONAWANE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CB76B55D-6955-C31C-AD73-348BA9F188EE}"/>
              </a:ext>
            </a:extLst>
          </p:cNvPr>
          <p:cNvPicPr>
            <a:picLocks noChangeAspect="1"/>
          </p:cNvPicPr>
          <p:nvPr/>
        </p:nvPicPr>
        <p:blipFill>
          <a:blip r:embed="rId2"/>
          <a:srcRect/>
          <a:stretch>
            <a:fillRect/>
          </a:stretch>
        </p:blipFill>
        <p:spPr bwMode="auto">
          <a:xfrm>
            <a:off x="0" y="0"/>
            <a:ext cx="12191999" cy="628767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866773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KHOCHARE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60A9728F-B7F1-553E-858B-BB67F3B57B6F}"/>
              </a:ext>
            </a:extLst>
          </p:cNvPr>
          <p:cNvPicPr>
            <a:picLocks noChangeAspect="1"/>
          </p:cNvPicPr>
          <p:nvPr/>
        </p:nvPicPr>
        <p:blipFill>
          <a:blip r:embed="rId2" cstate="print"/>
          <a:srcRect/>
          <a:stretch>
            <a:fillRect/>
          </a:stretch>
        </p:blipFill>
        <p:spPr bwMode="auto">
          <a:xfrm>
            <a:off x="0" y="0"/>
            <a:ext cx="12326112" cy="628767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2226122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SWAPNIL PRADHAN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8C4B56B2-F4F6-49A1-ACB5-D87B03FB9EA5}"/>
              </a:ext>
            </a:extLst>
          </p:cNvPr>
          <p:cNvPicPr>
            <a:picLocks noChangeAspect="1"/>
          </p:cNvPicPr>
          <p:nvPr/>
        </p:nvPicPr>
        <p:blipFill>
          <a:blip r:embed="rId2" cstate="print"/>
          <a:srcRect/>
          <a:stretch>
            <a:fillRect/>
          </a:stretch>
        </p:blipFill>
        <p:spPr bwMode="auto">
          <a:xfrm>
            <a:off x="-1" y="19731"/>
            <a:ext cx="12192001" cy="6267948"/>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686174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NITIN MAHALE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712539CA-492B-B6E2-4942-0D0957DBC7AA}"/>
              </a:ext>
            </a:extLst>
          </p:cNvPr>
          <p:cNvPicPr>
            <a:picLocks noChangeAspect="1"/>
          </p:cNvPicPr>
          <p:nvPr/>
        </p:nvPicPr>
        <p:blipFill>
          <a:blip r:embed="rId2"/>
          <a:srcRect/>
          <a:stretch>
            <a:fillRect/>
          </a:stretch>
        </p:blipFill>
        <p:spPr bwMode="auto">
          <a:xfrm>
            <a:off x="-1" y="29299"/>
            <a:ext cx="12126703" cy="6258379"/>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796867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0" y="3"/>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grpSp>
        <p:nvGrpSpPr>
          <p:cNvPr id="20" name="Group 19"/>
          <p:cNvGrpSpPr/>
          <p:nvPr/>
        </p:nvGrpSpPr>
        <p:grpSpPr>
          <a:xfrm>
            <a:off x="453253" y="919554"/>
            <a:ext cx="7397425" cy="3099452"/>
            <a:chOff x="5088642" y="1510799"/>
            <a:chExt cx="5427482" cy="3333242"/>
          </a:xfrm>
        </p:grpSpPr>
        <p:sp>
          <p:nvSpPr>
            <p:cNvPr id="22" name="TextBox 16"/>
            <p:cNvSpPr txBox="1"/>
            <p:nvPr/>
          </p:nvSpPr>
          <p:spPr>
            <a:xfrm>
              <a:off x="5088642" y="1510799"/>
              <a:ext cx="4690296" cy="595786"/>
            </a:xfrm>
            <a:prstGeom prst="rect">
              <a:avLst/>
            </a:prstGeom>
          </p:spPr>
          <p:txBody>
            <a:bodyPr wrap="square" lIns="0" tIns="0" rIns="0" bIns="0" rtlCol="0" anchor="t">
              <a:spAutoFit/>
            </a:bodyPr>
            <a:lstStyle/>
            <a:p>
              <a:r>
                <a:rPr lang="en-US" sz="3600" b="1" dirty="0">
                  <a:solidFill>
                    <a:schemeClr val="tx1">
                      <a:lumMod val="75000"/>
                      <a:lumOff val="25000"/>
                    </a:schemeClr>
                  </a:solidFill>
                  <a:latin typeface="Montserrat" panose="00000500000000000000" pitchFamily="2" charset="0"/>
                </a:rPr>
                <a:t>Our </a:t>
              </a:r>
              <a:r>
                <a:rPr lang="en-US" sz="3600" b="1" dirty="0">
                  <a:solidFill>
                    <a:schemeClr val="bg2"/>
                  </a:solidFill>
                  <a:latin typeface="Montserrat" panose="00000500000000000000" pitchFamily="2" charset="0"/>
                </a:rPr>
                <a:t>Mission</a:t>
              </a:r>
              <a:r>
                <a:rPr lang="en-US" sz="3600" b="1" dirty="0">
                  <a:solidFill>
                    <a:schemeClr val="tx1">
                      <a:lumMod val="75000"/>
                      <a:lumOff val="25000"/>
                    </a:schemeClr>
                  </a:solidFill>
                  <a:latin typeface="Montserrat" panose="00000500000000000000" pitchFamily="2" charset="0"/>
                </a:rPr>
                <a:t> </a:t>
              </a:r>
            </a:p>
          </p:txBody>
        </p:sp>
        <p:sp>
          <p:nvSpPr>
            <p:cNvPr id="23" name="TextBox 18"/>
            <p:cNvSpPr txBox="1"/>
            <p:nvPr/>
          </p:nvSpPr>
          <p:spPr>
            <a:xfrm>
              <a:off x="5128903" y="2213345"/>
              <a:ext cx="5387221" cy="2630696"/>
            </a:xfrm>
            <a:prstGeom prst="rect">
              <a:avLst/>
            </a:prstGeom>
          </p:spPr>
          <p:txBody>
            <a:bodyPr lIns="0" tIns="0" rIns="0" bIns="0" rtlCol="0" anchor="t">
              <a:spAutoFit/>
            </a:bodyPr>
            <a:lstStyle/>
            <a:p>
              <a:pPr algn="just" eaLnBrk="0" fontAlgn="base" hangingPunct="0">
                <a:lnSpc>
                  <a:spcPct val="150000"/>
                </a:lnSpc>
                <a:spcBef>
                  <a:spcPct val="0"/>
                </a:spcBef>
                <a:spcAft>
                  <a:spcPct val="0"/>
                </a:spcAft>
              </a:pPr>
              <a:r>
                <a:rPr lang="en-GB" dirty="0">
                  <a:solidFill>
                    <a:srgbClr val="000000"/>
                  </a:solidFill>
                  <a:latin typeface="Montserrat" panose="00000500000000000000" pitchFamily="2" charset="0"/>
                </a:rPr>
                <a:t>Our Mission is to Provide Outstanding Services Across Our Professional Disciplines, Upholding Statutory Practices, Codes of Conduct, and Integrity. By Nurturing Our Team and Establishing a Premier Platform, We Aim to Serve the Built Environment, Especially Our Esteemed Clients, with Excellence and Dedication. </a:t>
              </a:r>
            </a:p>
          </p:txBody>
        </p:sp>
      </p:grpSp>
      <p:pic>
        <p:nvPicPr>
          <p:cNvPr id="5" name="Picture 4">
            <a:extLst>
              <a:ext uri="{FF2B5EF4-FFF2-40B4-BE49-F238E27FC236}">
                <a16:creationId xmlns:a16="http://schemas.microsoft.com/office/drawing/2014/main" id="{93A569C3-A7FD-D505-DDEE-7CCD7A183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66" y="4513841"/>
            <a:ext cx="4015227" cy="1658942"/>
          </a:xfrm>
          <a:prstGeom prst="rect">
            <a:avLst/>
          </a:prstGeom>
        </p:spPr>
      </p:pic>
    </p:spTree>
    <p:extLst>
      <p:ext uri="{BB962C8B-B14F-4D97-AF65-F5344CB8AC3E}">
        <p14:creationId xmlns:p14="http://schemas.microsoft.com/office/powerpoint/2010/main" val="895679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RAHUL SURYAVANSHI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FC7FA2DA-D3BD-F786-DD34-2F1A88C33C94}"/>
              </a:ext>
            </a:extLst>
          </p:cNvPr>
          <p:cNvPicPr>
            <a:picLocks noChangeAspect="1"/>
          </p:cNvPicPr>
          <p:nvPr/>
        </p:nvPicPr>
        <p:blipFill>
          <a:blip r:embed="rId2"/>
          <a:srcRect/>
          <a:stretch>
            <a:fillRect/>
          </a:stretch>
        </p:blipFill>
        <p:spPr bwMode="auto">
          <a:xfrm>
            <a:off x="548640" y="-1"/>
            <a:ext cx="10881360" cy="6287679"/>
          </a:xfrm>
          <a:prstGeom prst="rect">
            <a:avLst/>
          </a:prstGeom>
          <a:noFill/>
          <a:ln w="9525">
            <a:noFill/>
            <a:miter lim="800000"/>
            <a:headEnd/>
            <a:tailEnd/>
          </a:ln>
        </p:spPr>
      </p:pic>
    </p:spTree>
    <p:extLst>
      <p:ext uri="{BB962C8B-B14F-4D97-AF65-F5344CB8AC3E}">
        <p14:creationId xmlns:p14="http://schemas.microsoft.com/office/powerpoint/2010/main" val="3609871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RAJIV HATHMODE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BD3B80CD-FC6B-10A4-89AB-8D06B1E00309}"/>
              </a:ext>
            </a:extLst>
          </p:cNvPr>
          <p:cNvPicPr>
            <a:picLocks noChangeAspect="1"/>
          </p:cNvPicPr>
          <p:nvPr/>
        </p:nvPicPr>
        <p:blipFill>
          <a:blip r:embed="rId2"/>
          <a:srcRect/>
          <a:stretch>
            <a:fillRect/>
          </a:stretch>
        </p:blipFill>
        <p:spPr bwMode="auto">
          <a:xfrm>
            <a:off x="0" y="-1"/>
            <a:ext cx="12192000" cy="6306225"/>
          </a:xfrm>
          <a:prstGeom prst="rect">
            <a:avLst/>
          </a:prstGeom>
          <a:noFill/>
          <a:ln w="9525">
            <a:noFill/>
            <a:miter lim="800000"/>
            <a:headEnd/>
            <a:tailEnd/>
          </a:ln>
        </p:spPr>
      </p:pic>
    </p:spTree>
    <p:extLst>
      <p:ext uri="{BB962C8B-B14F-4D97-AF65-F5344CB8AC3E}">
        <p14:creationId xmlns:p14="http://schemas.microsoft.com/office/powerpoint/2010/main" val="2997872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RAUT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E4EA01A7-C5FB-910A-351E-FE129C5A591F}"/>
              </a:ext>
            </a:extLst>
          </p:cNvPr>
          <p:cNvPicPr>
            <a:picLocks noChangeAspect="1"/>
          </p:cNvPicPr>
          <p:nvPr/>
        </p:nvPicPr>
        <p:blipFill>
          <a:blip r:embed="rId2"/>
          <a:srcRect/>
          <a:stretch>
            <a:fillRect/>
          </a:stretch>
        </p:blipFill>
        <p:spPr bwMode="auto">
          <a:xfrm>
            <a:off x="877824" y="19731"/>
            <a:ext cx="9953824" cy="6267948"/>
          </a:xfrm>
          <a:prstGeom prst="rect">
            <a:avLst/>
          </a:prstGeom>
          <a:noFill/>
          <a:ln w="9525">
            <a:noFill/>
            <a:miter lim="800000"/>
            <a:headEnd/>
            <a:tailEnd/>
          </a:ln>
        </p:spPr>
      </p:pic>
    </p:spTree>
    <p:extLst>
      <p:ext uri="{BB962C8B-B14F-4D97-AF65-F5344CB8AC3E}">
        <p14:creationId xmlns:p14="http://schemas.microsoft.com/office/powerpoint/2010/main" val="3169334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WAGHMARE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C4CFFC7A-9184-B366-C9D7-EA99F8153816}"/>
              </a:ext>
            </a:extLst>
          </p:cNvPr>
          <p:cNvPicPr>
            <a:picLocks noChangeAspect="1"/>
          </p:cNvPicPr>
          <p:nvPr/>
        </p:nvPicPr>
        <p:blipFill>
          <a:blip r:embed="rId2" cstate="print"/>
          <a:srcRect/>
          <a:stretch>
            <a:fillRect/>
          </a:stretch>
        </p:blipFill>
        <p:spPr bwMode="auto">
          <a:xfrm>
            <a:off x="0" y="-1"/>
            <a:ext cx="12126703" cy="6287679"/>
          </a:xfrm>
          <a:prstGeom prst="rect">
            <a:avLst/>
          </a:prstGeom>
          <a:noFill/>
          <a:ln w="9525">
            <a:noFill/>
            <a:miter lim="800000"/>
            <a:headEnd/>
            <a:tailEnd/>
          </a:ln>
        </p:spPr>
      </p:pic>
    </p:spTree>
    <p:extLst>
      <p:ext uri="{BB962C8B-B14F-4D97-AF65-F5344CB8AC3E}">
        <p14:creationId xmlns:p14="http://schemas.microsoft.com/office/powerpoint/2010/main" val="3494110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DESHMUKH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B84125CF-2F6E-1282-F9DB-EDFED6F1B9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9299"/>
            <a:ext cx="12126702" cy="6276925"/>
          </a:xfrm>
          <a:prstGeom prst="rect">
            <a:avLst/>
          </a:prstGeom>
          <a:noFill/>
          <a:ln>
            <a:noFill/>
          </a:ln>
        </p:spPr>
      </p:pic>
    </p:spTree>
    <p:extLst>
      <p:ext uri="{BB962C8B-B14F-4D97-AF65-F5344CB8AC3E}">
        <p14:creationId xmlns:p14="http://schemas.microsoft.com/office/powerpoint/2010/main" val="2756415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SUKINKAR BUNGALOW</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745BEE8C-48C8-9367-92A6-44BD74542C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2192000" cy="6306225"/>
          </a:xfrm>
          <a:prstGeom prst="rect">
            <a:avLst/>
          </a:prstGeom>
          <a:noFill/>
          <a:ln w="12700">
            <a:solidFill>
              <a:schemeClr val="tx1"/>
            </a:solidFill>
          </a:ln>
        </p:spPr>
      </p:pic>
    </p:spTree>
    <p:extLst>
      <p:ext uri="{BB962C8B-B14F-4D97-AF65-F5344CB8AC3E}">
        <p14:creationId xmlns:p14="http://schemas.microsoft.com/office/powerpoint/2010/main" val="697615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p:cNvGrpSpPr/>
          <p:nvPr/>
        </p:nvGrpSpPr>
        <p:grpSpPr>
          <a:xfrm flipH="1">
            <a:off x="4896543" y="12700"/>
            <a:ext cx="7230160" cy="6835134"/>
            <a:chOff x="0" y="3"/>
            <a:chExt cx="9336258" cy="6835134"/>
          </a:xfrm>
        </p:grpSpPr>
        <p:sp>
          <p:nvSpPr>
            <p:cNvPr id="3" name="Freeform: Shape 2"/>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71000">
                  <a:schemeClr val="accent5"/>
                </a:gs>
                <a:gs pos="89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dirty="0">
                <a:latin typeface="Montserrat" panose="00000500000000000000" pitchFamily="2" charset="0"/>
              </a:endParaRPr>
            </a:p>
          </p:txBody>
        </p:sp>
        <p:sp>
          <p:nvSpPr>
            <p:cNvPr id="5" name="Freeform: Shape 4"/>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latin typeface="Montserrat" panose="00000500000000000000" pitchFamily="2" charset="0"/>
              </a:endParaRPr>
            </a:p>
          </p:txBody>
        </p:sp>
        <p:sp>
          <p:nvSpPr>
            <p:cNvPr id="11" name="Freeform: Shape 10"/>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2" name="Freeform: Shape 11"/>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3" name="Freeform: Shape 12"/>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latin typeface="Montserrat" panose="00000500000000000000" pitchFamily="2" charset="0"/>
              </a:endParaRPr>
            </a:p>
          </p:txBody>
        </p:sp>
        <p:sp>
          <p:nvSpPr>
            <p:cNvPr id="14" name="Freeform: Shape 13"/>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latin typeface="Montserrat" panose="00000500000000000000" pitchFamily="2" charset="0"/>
              </a:endParaRPr>
            </a:p>
          </p:txBody>
        </p:sp>
        <p:sp>
          <p:nvSpPr>
            <p:cNvPr id="15" name="Freeform: Shape 14"/>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latin typeface="Montserrat" panose="00000500000000000000" pitchFamily="2" charset="0"/>
              </a:endParaRPr>
            </a:p>
          </p:txBody>
        </p:sp>
      </p:grpSp>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FOREST DEPARTMENT REST HOUSE POMBHURNA</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D7EE2D10-9A00-D267-599B-B8ABCC202C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2126702" cy="6287679"/>
          </a:xfrm>
          <a:prstGeom prst="rect">
            <a:avLst/>
          </a:prstGeom>
          <a:noFill/>
          <a:ln w="12700">
            <a:solidFill>
              <a:schemeClr val="tx1"/>
            </a:solidFill>
          </a:ln>
        </p:spPr>
      </p:pic>
    </p:spTree>
    <p:extLst>
      <p:ext uri="{BB962C8B-B14F-4D97-AF65-F5344CB8AC3E}">
        <p14:creationId xmlns:p14="http://schemas.microsoft.com/office/powerpoint/2010/main" val="2267171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drawing a graph on a glass board&#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50"/>
          <a:stretch>
            <a:fillRect/>
          </a:stretch>
        </p:blipFill>
        <p:spPr>
          <a:xfrm>
            <a:off x="3530600" y="0"/>
            <a:ext cx="8661400" cy="6858000"/>
          </a:xfrm>
          <a:prstGeom prst="rect">
            <a:avLst/>
          </a:prstGeom>
        </p:spPr>
      </p:pic>
      <p:grpSp>
        <p:nvGrpSpPr>
          <p:cNvPr id="4" name="Graphic 2"/>
          <p:cNvGrpSpPr/>
          <p:nvPr/>
        </p:nvGrpSpPr>
        <p:grpSpPr>
          <a:xfrm>
            <a:off x="-119922" y="0"/>
            <a:ext cx="9336258" cy="6835134"/>
            <a:chOff x="0" y="3"/>
            <a:chExt cx="9336258" cy="6835134"/>
          </a:xfrm>
        </p:grpSpPr>
        <p:sp>
          <p:nvSpPr>
            <p:cNvPr id="6" name="Freeform: Shape 5"/>
            <p:cNvSpPr/>
            <p:nvPr/>
          </p:nvSpPr>
          <p:spPr>
            <a:xfrm>
              <a:off x="0" y="7622"/>
              <a:ext cx="9336258" cy="6826927"/>
            </a:xfrm>
            <a:custGeom>
              <a:avLst/>
              <a:gdLst>
                <a:gd name="connsiteX0" fmla="*/ 6722013 w 9336258"/>
                <a:gd name="connsiteY0" fmla="*/ 0 h 6826927"/>
                <a:gd name="connsiteX1" fmla="*/ 0 w 9336258"/>
                <a:gd name="connsiteY1" fmla="*/ 0 h 6826927"/>
                <a:gd name="connsiteX2" fmla="*/ 0 w 9336258"/>
                <a:gd name="connsiteY2" fmla="*/ 6824583 h 6826927"/>
                <a:gd name="connsiteX3" fmla="*/ 6709703 w 9336258"/>
                <a:gd name="connsiteY3" fmla="*/ 6826928 h 6826927"/>
                <a:gd name="connsiteX4" fmla="*/ 9336258 w 9336258"/>
                <a:gd name="connsiteY4" fmla="*/ 5310550 h 6826927"/>
                <a:gd name="connsiteX5" fmla="*/ 9336258 w 9336258"/>
                <a:gd name="connsiteY5" fmla="*/ 1509345 h 6826927"/>
                <a:gd name="connsiteX6" fmla="*/ 6722013 w 9336258"/>
                <a:gd name="connsiteY6" fmla="*/ 0 h 682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258" h="6826927">
                  <a:moveTo>
                    <a:pt x="6722013" y="0"/>
                  </a:moveTo>
                  <a:lnTo>
                    <a:pt x="0" y="0"/>
                  </a:lnTo>
                  <a:lnTo>
                    <a:pt x="0" y="6824583"/>
                  </a:lnTo>
                  <a:lnTo>
                    <a:pt x="6709703" y="6826928"/>
                  </a:lnTo>
                  <a:lnTo>
                    <a:pt x="9336258" y="5310550"/>
                  </a:lnTo>
                  <a:lnTo>
                    <a:pt x="9336258" y="1509345"/>
                  </a:lnTo>
                  <a:lnTo>
                    <a:pt x="6722013"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7" name="Freeform: Shape 6"/>
            <p:cNvSpPr/>
            <p:nvPr/>
          </p:nvSpPr>
          <p:spPr>
            <a:xfrm>
              <a:off x="0" y="3"/>
              <a:ext cx="8893126" cy="6835134"/>
            </a:xfrm>
            <a:custGeom>
              <a:avLst/>
              <a:gdLst>
                <a:gd name="connsiteX0" fmla="*/ 5933050 w 8893126"/>
                <a:gd name="connsiteY0" fmla="*/ 0 h 6835134"/>
                <a:gd name="connsiteX1" fmla="*/ 0 w 8893126"/>
                <a:gd name="connsiteY1" fmla="*/ 7620 h 6835134"/>
                <a:gd name="connsiteX2" fmla="*/ 0 w 8893126"/>
                <a:gd name="connsiteY2" fmla="*/ 6832203 h 6835134"/>
                <a:gd name="connsiteX3" fmla="*/ 5933050 w 8893126"/>
                <a:gd name="connsiteY3" fmla="*/ 6835134 h 6835134"/>
                <a:gd name="connsiteX4" fmla="*/ 8893126 w 8893126"/>
                <a:gd name="connsiteY4" fmla="*/ 5126497 h 6835134"/>
                <a:gd name="connsiteX5" fmla="*/ 8893126 w 8893126"/>
                <a:gd name="connsiteY5" fmla="*/ 1708637 h 6835134"/>
                <a:gd name="connsiteX6" fmla="*/ 5933050 w 8893126"/>
                <a:gd name="connsiteY6" fmla="*/ 0 h 68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3126" h="6835134">
                  <a:moveTo>
                    <a:pt x="5933050" y="0"/>
                  </a:moveTo>
                  <a:lnTo>
                    <a:pt x="0" y="7620"/>
                  </a:lnTo>
                  <a:lnTo>
                    <a:pt x="0" y="6832203"/>
                  </a:lnTo>
                  <a:lnTo>
                    <a:pt x="5933050" y="6835134"/>
                  </a:lnTo>
                  <a:lnTo>
                    <a:pt x="8893126" y="5126497"/>
                  </a:lnTo>
                  <a:lnTo>
                    <a:pt x="8893126" y="1708637"/>
                  </a:lnTo>
                  <a:lnTo>
                    <a:pt x="5933050" y="0"/>
                  </a:lnTo>
                  <a:close/>
                </a:path>
              </a:pathLst>
            </a:custGeom>
            <a:solidFill>
              <a:srgbClr val="FFFFFF"/>
            </a:solidFill>
            <a:ln w="58615" cap="flat">
              <a:noFill/>
              <a:prstDash val="solid"/>
              <a:miter/>
            </a:ln>
          </p:spPr>
          <p:txBody>
            <a:bodyPr rtlCol="0" anchor="ctr"/>
            <a:lstStyle/>
            <a:p>
              <a:endParaRPr lang="en-IN"/>
            </a:p>
          </p:txBody>
        </p:sp>
        <p:sp>
          <p:nvSpPr>
            <p:cNvPr id="8" name="Freeform: Shape 7"/>
            <p:cNvSpPr/>
            <p:nvPr/>
          </p:nvSpPr>
          <p:spPr>
            <a:xfrm>
              <a:off x="1263160" y="5935392"/>
              <a:ext cx="409134" cy="237391"/>
            </a:xfrm>
            <a:custGeom>
              <a:avLst/>
              <a:gdLst>
                <a:gd name="connsiteX0" fmla="*/ 203779 w 409134"/>
                <a:gd name="connsiteY0" fmla="*/ 237343 h 237391"/>
                <a:gd name="connsiteX1" fmla="*/ 203779 w 409134"/>
                <a:gd name="connsiteY1" fmla="*/ 237343 h 237391"/>
                <a:gd name="connsiteX2" fmla="*/ -788 w 409134"/>
                <a:gd name="connsiteY2" fmla="*/ 120112 h 237391"/>
                <a:gd name="connsiteX3" fmla="*/ -788 w 409134"/>
                <a:gd name="connsiteY3" fmla="*/ 120112 h 237391"/>
                <a:gd name="connsiteX4" fmla="*/ 203779 w 409134"/>
                <a:gd name="connsiteY4" fmla="*/ 2882 h 237391"/>
                <a:gd name="connsiteX5" fmla="*/ 203779 w 409134"/>
                <a:gd name="connsiteY5" fmla="*/ 2882 h 237391"/>
                <a:gd name="connsiteX6" fmla="*/ 408346 w 409134"/>
                <a:gd name="connsiteY6" fmla="*/ 120112 h 237391"/>
                <a:gd name="connsiteX7" fmla="*/ 408346 w 409134"/>
                <a:gd name="connsiteY7" fmla="*/ 120112 h 237391"/>
                <a:gd name="connsiteX8" fmla="*/ 203779 w 409134"/>
                <a:gd name="connsiteY8" fmla="*/ 237343 h 237391"/>
                <a:gd name="connsiteX9" fmla="*/ 4489 w 409134"/>
                <a:gd name="connsiteY9" fmla="*/ 117182 h 237391"/>
                <a:gd name="connsiteX10" fmla="*/ 203779 w 409134"/>
                <a:gd name="connsiteY10" fmla="*/ 234413 h 237391"/>
                <a:gd name="connsiteX11" fmla="*/ 403659 w 409134"/>
                <a:gd name="connsiteY11" fmla="*/ 117182 h 237391"/>
                <a:gd name="connsiteX12" fmla="*/ 203779 w 409134"/>
                <a:gd name="connsiteY12" fmla="*/ -48 h 23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9134" h="237391">
                  <a:moveTo>
                    <a:pt x="203779" y="237343"/>
                  </a:moveTo>
                  <a:lnTo>
                    <a:pt x="203779" y="237343"/>
                  </a:lnTo>
                  <a:lnTo>
                    <a:pt x="-788" y="120112"/>
                  </a:lnTo>
                  <a:lnTo>
                    <a:pt x="-788" y="120112"/>
                  </a:lnTo>
                  <a:lnTo>
                    <a:pt x="203779" y="2882"/>
                  </a:lnTo>
                  <a:cubicBezTo>
                    <a:pt x="203779" y="2882"/>
                    <a:pt x="203779" y="2882"/>
                    <a:pt x="203779" y="2882"/>
                  </a:cubicBezTo>
                  <a:lnTo>
                    <a:pt x="408346" y="120112"/>
                  </a:lnTo>
                  <a:lnTo>
                    <a:pt x="408346" y="120112"/>
                  </a:lnTo>
                  <a:lnTo>
                    <a:pt x="203779" y="237343"/>
                  </a:lnTo>
                  <a:close/>
                  <a:moveTo>
                    <a:pt x="4489" y="117182"/>
                  </a:moveTo>
                  <a:lnTo>
                    <a:pt x="203779" y="234413"/>
                  </a:lnTo>
                  <a:lnTo>
                    <a:pt x="403659" y="117182"/>
                  </a:lnTo>
                  <a:lnTo>
                    <a:pt x="203779" y="-48"/>
                  </a:lnTo>
                  <a:close/>
                </a:path>
              </a:pathLst>
            </a:custGeom>
            <a:solidFill>
              <a:srgbClr val="E5E5E5"/>
            </a:solidFill>
            <a:ln w="58615" cap="flat">
              <a:noFill/>
              <a:prstDash val="solid"/>
              <a:miter/>
            </a:ln>
          </p:spPr>
          <p:txBody>
            <a:bodyPr rtlCol="0" anchor="ctr"/>
            <a:lstStyle/>
            <a:p>
              <a:endParaRPr lang="en-IN"/>
            </a:p>
          </p:txBody>
        </p:sp>
        <p:sp>
          <p:nvSpPr>
            <p:cNvPr id="9" name="Freeform: Shape 8"/>
            <p:cNvSpPr/>
            <p:nvPr/>
          </p:nvSpPr>
          <p:spPr>
            <a:xfrm>
              <a:off x="1467728" y="6057311"/>
              <a:ext cx="204567" cy="351692"/>
            </a:xfrm>
            <a:custGeom>
              <a:avLst/>
              <a:gdLst>
                <a:gd name="connsiteX0" fmla="*/ -788 w 204567"/>
                <a:gd name="connsiteY0" fmla="*/ 351644 h 351692"/>
                <a:gd name="connsiteX1" fmla="*/ -788 w 204567"/>
                <a:gd name="connsiteY1" fmla="*/ 351644 h 351692"/>
                <a:gd name="connsiteX2" fmla="*/ -788 w 204567"/>
                <a:gd name="connsiteY2" fmla="*/ 117182 h 351692"/>
                <a:gd name="connsiteX3" fmla="*/ -788 w 204567"/>
                <a:gd name="connsiteY3" fmla="*/ 117182 h 351692"/>
                <a:gd name="connsiteX4" fmla="*/ 203779 w 204567"/>
                <a:gd name="connsiteY4" fmla="*/ -48 h 351692"/>
                <a:gd name="connsiteX5" fmla="*/ 203779 w 204567"/>
                <a:gd name="connsiteY5" fmla="*/ -48 h 351692"/>
                <a:gd name="connsiteX6" fmla="*/ 203779 w 204567"/>
                <a:gd name="connsiteY6" fmla="*/ -48 h 351692"/>
                <a:gd name="connsiteX7" fmla="*/ 203779 w 204567"/>
                <a:gd name="connsiteY7" fmla="*/ 234413 h 351692"/>
                <a:gd name="connsiteX8" fmla="*/ 203779 w 204567"/>
                <a:gd name="connsiteY8" fmla="*/ 234413 h 351692"/>
                <a:gd name="connsiteX9" fmla="*/ -788 w 204567"/>
                <a:gd name="connsiteY9" fmla="*/ 351644 h 351692"/>
                <a:gd name="connsiteX10" fmla="*/ -788 w 204567"/>
                <a:gd name="connsiteY10" fmla="*/ 117182 h 351692"/>
                <a:gd name="connsiteX11" fmla="*/ -788 w 204567"/>
                <a:gd name="connsiteY11" fmla="*/ 347541 h 351692"/>
                <a:gd name="connsiteX12" fmla="*/ 199092 w 204567"/>
                <a:gd name="connsiteY12" fmla="*/ 230310 h 351692"/>
                <a:gd name="connsiteX13" fmla="*/ 199092 w 204567"/>
                <a:gd name="connsiteY13" fmla="*/ -48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567" h="351692">
                  <a:moveTo>
                    <a:pt x="-788" y="351644"/>
                  </a:moveTo>
                  <a:lnTo>
                    <a:pt x="-788" y="351644"/>
                  </a:lnTo>
                  <a:lnTo>
                    <a:pt x="-788" y="117182"/>
                  </a:lnTo>
                  <a:cubicBezTo>
                    <a:pt x="-788" y="117182"/>
                    <a:pt x="-788" y="117182"/>
                    <a:pt x="-788" y="117182"/>
                  </a:cubicBezTo>
                  <a:lnTo>
                    <a:pt x="203779" y="-48"/>
                  </a:lnTo>
                  <a:lnTo>
                    <a:pt x="203779" y="-48"/>
                  </a:lnTo>
                  <a:lnTo>
                    <a:pt x="203779" y="-48"/>
                  </a:lnTo>
                  <a:lnTo>
                    <a:pt x="203779" y="234413"/>
                  </a:lnTo>
                  <a:cubicBezTo>
                    <a:pt x="203779" y="234413"/>
                    <a:pt x="203779" y="234413"/>
                    <a:pt x="203779" y="234413"/>
                  </a:cubicBezTo>
                  <a:lnTo>
                    <a:pt x="-788" y="351644"/>
                  </a:lnTo>
                  <a:close/>
                  <a:moveTo>
                    <a:pt x="-788" y="117182"/>
                  </a:moveTo>
                  <a:lnTo>
                    <a:pt x="-788" y="347541"/>
                  </a:lnTo>
                  <a:lnTo>
                    <a:pt x="199092" y="230310"/>
                  </a:lnTo>
                  <a:lnTo>
                    <a:pt x="199092" y="-48"/>
                  </a:lnTo>
                  <a:close/>
                </a:path>
              </a:pathLst>
            </a:custGeom>
            <a:solidFill>
              <a:srgbClr val="E5E5E5"/>
            </a:solidFill>
            <a:ln w="58615" cap="flat">
              <a:noFill/>
              <a:prstDash val="solid"/>
              <a:miter/>
            </a:ln>
          </p:spPr>
          <p:txBody>
            <a:bodyPr rtlCol="0" anchor="ctr"/>
            <a:lstStyle/>
            <a:p>
              <a:endParaRPr lang="en-IN"/>
            </a:p>
          </p:txBody>
        </p:sp>
        <p:sp>
          <p:nvSpPr>
            <p:cNvPr id="10" name="Freeform: Shape 9"/>
            <p:cNvSpPr/>
            <p:nvPr/>
          </p:nvSpPr>
          <p:spPr>
            <a:xfrm>
              <a:off x="1263160" y="6056725"/>
              <a:ext cx="204567" cy="352277"/>
            </a:xfrm>
            <a:custGeom>
              <a:avLst/>
              <a:gdLst>
                <a:gd name="connsiteX0" fmla="*/ 203779 w 204567"/>
                <a:gd name="connsiteY0" fmla="*/ 352230 h 352277"/>
                <a:gd name="connsiteX1" fmla="*/ 203779 w 204567"/>
                <a:gd name="connsiteY1" fmla="*/ 352230 h 352277"/>
                <a:gd name="connsiteX2" fmla="*/ -788 w 204567"/>
                <a:gd name="connsiteY2" fmla="*/ 234999 h 352277"/>
                <a:gd name="connsiteX3" fmla="*/ -788 w 204567"/>
                <a:gd name="connsiteY3" fmla="*/ 234999 h 352277"/>
                <a:gd name="connsiteX4" fmla="*/ -788 w 204567"/>
                <a:gd name="connsiteY4" fmla="*/ 537 h 352277"/>
                <a:gd name="connsiteX5" fmla="*/ -788 w 204567"/>
                <a:gd name="connsiteY5" fmla="*/ 537 h 352277"/>
                <a:gd name="connsiteX6" fmla="*/ -788 w 204567"/>
                <a:gd name="connsiteY6" fmla="*/ 537 h 352277"/>
                <a:gd name="connsiteX7" fmla="*/ 203192 w 204567"/>
                <a:gd name="connsiteY7" fmla="*/ 117768 h 352277"/>
                <a:gd name="connsiteX8" fmla="*/ 203192 w 204567"/>
                <a:gd name="connsiteY8" fmla="*/ 117768 h 352277"/>
                <a:gd name="connsiteX9" fmla="*/ 203192 w 204567"/>
                <a:gd name="connsiteY9" fmla="*/ 352230 h 352277"/>
                <a:gd name="connsiteX10" fmla="*/ 203192 w 204567"/>
                <a:gd name="connsiteY10" fmla="*/ 352230 h 352277"/>
                <a:gd name="connsiteX11" fmla="*/ -202 w 204567"/>
                <a:gd name="connsiteY11" fmla="*/ 230310 h 352277"/>
                <a:gd name="connsiteX12" fmla="*/ 199092 w 204567"/>
                <a:gd name="connsiteY12" fmla="*/ 347541 h 352277"/>
                <a:gd name="connsiteX13" fmla="*/ 199092 w 204567"/>
                <a:gd name="connsiteY13" fmla="*/ 117182 h 352277"/>
                <a:gd name="connsiteX14" fmla="*/ -202 w 204567"/>
                <a:gd name="connsiteY14" fmla="*/ -48 h 3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67" h="352277">
                  <a:moveTo>
                    <a:pt x="203779" y="352230"/>
                  </a:moveTo>
                  <a:lnTo>
                    <a:pt x="203779" y="352230"/>
                  </a:lnTo>
                  <a:lnTo>
                    <a:pt x="-788" y="234999"/>
                  </a:lnTo>
                  <a:cubicBezTo>
                    <a:pt x="-788" y="234999"/>
                    <a:pt x="-788" y="234999"/>
                    <a:pt x="-788" y="234999"/>
                  </a:cubicBezTo>
                  <a:lnTo>
                    <a:pt x="-788" y="537"/>
                  </a:lnTo>
                  <a:lnTo>
                    <a:pt x="-788" y="537"/>
                  </a:lnTo>
                  <a:lnTo>
                    <a:pt x="-788" y="537"/>
                  </a:lnTo>
                  <a:lnTo>
                    <a:pt x="203192" y="117768"/>
                  </a:lnTo>
                  <a:cubicBezTo>
                    <a:pt x="203192" y="117768"/>
                    <a:pt x="203192" y="117768"/>
                    <a:pt x="203192" y="117768"/>
                  </a:cubicBezTo>
                  <a:lnTo>
                    <a:pt x="203192" y="352230"/>
                  </a:lnTo>
                  <a:cubicBezTo>
                    <a:pt x="203192" y="352230"/>
                    <a:pt x="203192" y="352230"/>
                    <a:pt x="203192" y="352230"/>
                  </a:cubicBezTo>
                  <a:close/>
                  <a:moveTo>
                    <a:pt x="-202" y="230310"/>
                  </a:moveTo>
                  <a:lnTo>
                    <a:pt x="199092" y="347541"/>
                  </a:lnTo>
                  <a:lnTo>
                    <a:pt x="199092" y="117182"/>
                  </a:lnTo>
                  <a:lnTo>
                    <a:pt x="-202" y="-48"/>
                  </a:lnTo>
                  <a:close/>
                </a:path>
              </a:pathLst>
            </a:custGeom>
            <a:solidFill>
              <a:srgbClr val="E5E5E5"/>
            </a:solidFill>
            <a:ln w="58615" cap="flat">
              <a:noFill/>
              <a:prstDash val="solid"/>
              <a:miter/>
            </a:ln>
          </p:spPr>
          <p:txBody>
            <a:bodyPr rtlCol="0" anchor="ctr"/>
            <a:lstStyle/>
            <a:p>
              <a:endParaRPr lang="en-IN"/>
            </a:p>
          </p:txBody>
        </p:sp>
        <p:sp>
          <p:nvSpPr>
            <p:cNvPr id="11" name="Freeform: Shape 10"/>
            <p:cNvSpPr/>
            <p:nvPr/>
          </p:nvSpPr>
          <p:spPr>
            <a:xfrm>
              <a:off x="5699174" y="589"/>
              <a:ext cx="3311182" cy="6834547"/>
            </a:xfrm>
            <a:custGeom>
              <a:avLst/>
              <a:gdLst>
                <a:gd name="connsiteX0" fmla="*/ 470095 w 3311182"/>
                <a:gd name="connsiteY0" fmla="*/ 6833376 h 6834547"/>
                <a:gd name="connsiteX1" fmla="*/ 0 w 3311182"/>
                <a:gd name="connsiteY1" fmla="*/ 6834548 h 6834547"/>
                <a:gd name="connsiteX2" fmla="*/ 3076722 w 3311182"/>
                <a:gd name="connsiteY2" fmla="*/ 5057918 h 6834547"/>
                <a:gd name="connsiteX3" fmla="*/ 3076722 w 3311182"/>
                <a:gd name="connsiteY3" fmla="*/ 1776045 h 6834547"/>
                <a:gd name="connsiteX4" fmla="*/ 0 w 3311182"/>
                <a:gd name="connsiteY4" fmla="*/ 0 h 6834547"/>
                <a:gd name="connsiteX5" fmla="*/ 481818 w 3311182"/>
                <a:gd name="connsiteY5" fmla="*/ 7034 h 6834547"/>
                <a:gd name="connsiteX6" fmla="*/ 3311183 w 3311182"/>
                <a:gd name="connsiteY6" fmla="*/ 1640643 h 6834547"/>
                <a:gd name="connsiteX7" fmla="*/ 3311183 w 3311182"/>
                <a:gd name="connsiteY7" fmla="*/ 5193319 h 6834547"/>
                <a:gd name="connsiteX8" fmla="*/ 470095 w 3311182"/>
                <a:gd name="connsiteY8" fmla="*/ 6833376 h 683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1182" h="6834547">
                  <a:moveTo>
                    <a:pt x="470095" y="6833376"/>
                  </a:moveTo>
                  <a:lnTo>
                    <a:pt x="0" y="6834548"/>
                  </a:lnTo>
                  <a:lnTo>
                    <a:pt x="3076722" y="5057918"/>
                  </a:lnTo>
                  <a:lnTo>
                    <a:pt x="3076722" y="1776045"/>
                  </a:lnTo>
                  <a:lnTo>
                    <a:pt x="0" y="0"/>
                  </a:lnTo>
                  <a:lnTo>
                    <a:pt x="481818" y="7034"/>
                  </a:lnTo>
                  <a:lnTo>
                    <a:pt x="3311183" y="1640643"/>
                  </a:lnTo>
                  <a:lnTo>
                    <a:pt x="3311183" y="5193319"/>
                  </a:lnTo>
                  <a:lnTo>
                    <a:pt x="470095" y="6833376"/>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sp>
          <p:nvSpPr>
            <p:cNvPr id="12" name="Freeform: Shape 11"/>
            <p:cNvSpPr/>
            <p:nvPr/>
          </p:nvSpPr>
          <p:spPr>
            <a:xfrm>
              <a:off x="7887872" y="1771944"/>
              <a:ext cx="888022" cy="3297698"/>
            </a:xfrm>
            <a:custGeom>
              <a:avLst/>
              <a:gdLst>
                <a:gd name="connsiteX0" fmla="*/ 888023 w 888022"/>
                <a:gd name="connsiteY0" fmla="*/ 0 h 3297698"/>
                <a:gd name="connsiteX1" fmla="*/ 0 w 888022"/>
                <a:gd name="connsiteY1" fmla="*/ 512884 h 3297698"/>
                <a:gd name="connsiteX2" fmla="*/ 0 w 888022"/>
                <a:gd name="connsiteY2" fmla="*/ 2785401 h 3297698"/>
                <a:gd name="connsiteX3" fmla="*/ 888023 w 888022"/>
                <a:gd name="connsiteY3" fmla="*/ 3297699 h 3297698"/>
                <a:gd name="connsiteX4" fmla="*/ 888023 w 888022"/>
                <a:gd name="connsiteY4" fmla="*/ 0 h 329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2" h="3297698">
                  <a:moveTo>
                    <a:pt x="888023" y="0"/>
                  </a:moveTo>
                  <a:lnTo>
                    <a:pt x="0" y="512884"/>
                  </a:lnTo>
                  <a:lnTo>
                    <a:pt x="0" y="2785401"/>
                  </a:lnTo>
                  <a:lnTo>
                    <a:pt x="888023" y="3297699"/>
                  </a:lnTo>
                  <a:lnTo>
                    <a:pt x="888023" y="0"/>
                  </a:lnTo>
                  <a:close/>
                </a:path>
              </a:pathLst>
            </a:custGeom>
            <a:solidFill>
              <a:srgbClr val="F7F7F7"/>
            </a:solidFill>
            <a:ln w="58615" cap="flat">
              <a:noFill/>
              <a:prstDash val="solid"/>
              <a:miter/>
            </a:ln>
          </p:spPr>
          <p:txBody>
            <a:bodyPr rtlCol="0" anchor="ctr"/>
            <a:lstStyle/>
            <a:p>
              <a:endParaRPr lang="en-IN"/>
            </a:p>
          </p:txBody>
        </p:sp>
      </p:grpSp>
      <p:sp>
        <p:nvSpPr>
          <p:cNvPr id="22" name="TextBox 16"/>
          <p:cNvSpPr txBox="1"/>
          <p:nvPr/>
        </p:nvSpPr>
        <p:spPr>
          <a:xfrm>
            <a:off x="971451" y="2226138"/>
            <a:ext cx="6488478" cy="1107996"/>
          </a:xfrm>
          <a:prstGeom prst="rect">
            <a:avLst/>
          </a:prstGeom>
        </p:spPr>
        <p:txBody>
          <a:bodyPr wrap="square" lIns="0" tIns="0" rIns="0" bIns="0" rtlCol="0" anchor="t">
            <a:spAutoFit/>
          </a:bodyPr>
          <a:lstStyle/>
          <a:p>
            <a:pPr algn="ctr"/>
            <a:r>
              <a:rPr lang="en-US" sz="3600" b="1" dirty="0">
                <a:solidFill>
                  <a:schemeClr val="tx1">
                    <a:lumMod val="75000"/>
                    <a:lumOff val="25000"/>
                  </a:schemeClr>
                </a:solidFill>
                <a:latin typeface="Montserrat" panose="00000500000000000000" pitchFamily="2" charset="0"/>
              </a:rPr>
              <a:t>INTERIOR DESIGNING </a:t>
            </a:r>
            <a:r>
              <a:rPr lang="en-US" sz="3600" b="1" dirty="0">
                <a:solidFill>
                  <a:srgbClr val="C00000"/>
                </a:solidFill>
                <a:latin typeface="Montserrat" panose="00000500000000000000" pitchFamily="2" charset="0"/>
              </a:rPr>
              <a:t>PROJECTS</a:t>
            </a:r>
          </a:p>
        </p:txBody>
      </p:sp>
      <p:pic>
        <p:nvPicPr>
          <p:cNvPr id="2" name="Picture 1">
            <a:extLst>
              <a:ext uri="{FF2B5EF4-FFF2-40B4-BE49-F238E27FC236}">
                <a16:creationId xmlns:a16="http://schemas.microsoft.com/office/drawing/2014/main" id="{8C7BEA81-1DC9-6254-5812-46289E7D7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076" y="3746194"/>
            <a:ext cx="4015227" cy="1658942"/>
          </a:xfrm>
          <a:prstGeom prst="rect">
            <a:avLst/>
          </a:prstGeom>
        </p:spPr>
      </p:pic>
    </p:spTree>
    <p:extLst>
      <p:ext uri="{BB962C8B-B14F-4D97-AF65-F5344CB8AC3E}">
        <p14:creationId xmlns:p14="http://schemas.microsoft.com/office/powerpoint/2010/main" val="385645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KOTHAWADE OFFICE INTERIOR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825C4F08-68F9-B8A5-B9A5-579837166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00"/>
            <a:ext cx="7245927" cy="6336113"/>
          </a:xfrm>
          <a:prstGeom prst="rect">
            <a:avLst/>
          </a:prstGeom>
        </p:spPr>
      </p:pic>
      <p:pic>
        <p:nvPicPr>
          <p:cNvPr id="5" name="Picture 4">
            <a:extLst>
              <a:ext uri="{FF2B5EF4-FFF2-40B4-BE49-F238E27FC236}">
                <a16:creationId xmlns:a16="http://schemas.microsoft.com/office/drawing/2014/main" id="{24C423EF-E141-520B-2047-1FAA3328E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227" y="492587"/>
            <a:ext cx="5798773" cy="5304804"/>
          </a:xfrm>
          <a:prstGeom prst="rect">
            <a:avLst/>
          </a:prstGeom>
        </p:spPr>
      </p:pic>
    </p:spTree>
    <p:extLst>
      <p:ext uri="{BB962C8B-B14F-4D97-AF65-F5344CB8AC3E}">
        <p14:creationId xmlns:p14="http://schemas.microsoft.com/office/powerpoint/2010/main" val="2414216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010163546"/>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KOTHAWADE OFFICE INTERIOR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2B379049-48C1-7377-A764-C55D681E8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7592292" cy="6304675"/>
          </a:xfrm>
          <a:prstGeom prst="rect">
            <a:avLst/>
          </a:prstGeom>
        </p:spPr>
      </p:pic>
      <p:pic>
        <p:nvPicPr>
          <p:cNvPr id="15" name="Picture 14">
            <a:extLst>
              <a:ext uri="{FF2B5EF4-FFF2-40B4-BE49-F238E27FC236}">
                <a16:creationId xmlns:a16="http://schemas.microsoft.com/office/drawing/2014/main" id="{A6BCE614-6FBE-43B0-4371-9C5BFF111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21887"/>
            <a:ext cx="6080816" cy="4932218"/>
          </a:xfrm>
          <a:prstGeom prst="rect">
            <a:avLst/>
          </a:prstGeom>
        </p:spPr>
      </p:pic>
    </p:spTree>
    <p:extLst>
      <p:ext uri="{BB962C8B-B14F-4D97-AF65-F5344CB8AC3E}">
        <p14:creationId xmlns:p14="http://schemas.microsoft.com/office/powerpoint/2010/main" val="3401524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p:cNvSpPr/>
          <p:nvPr/>
        </p:nvSpPr>
        <p:spPr>
          <a:xfrm>
            <a:off x="2888567" y="5361700"/>
            <a:ext cx="3525129" cy="1494659"/>
          </a:xfrm>
          <a:custGeom>
            <a:avLst/>
            <a:gdLst>
              <a:gd name="connsiteX0" fmla="*/ 3525130 w 3525129"/>
              <a:gd name="connsiteY0" fmla="*/ 1494659 h 1494659"/>
              <a:gd name="connsiteX1" fmla="*/ 3525130 w 3525129"/>
              <a:gd name="connsiteY1" fmla="*/ 1021949 h 1494659"/>
              <a:gd name="connsiteX2" fmla="*/ 1762565 w 3525129"/>
              <a:gd name="connsiteY2" fmla="*/ 0 h 1494659"/>
              <a:gd name="connsiteX3" fmla="*/ 0 w 3525129"/>
              <a:gd name="connsiteY3" fmla="*/ 1021949 h 1494659"/>
              <a:gd name="connsiteX4" fmla="*/ 0 w 3525129"/>
              <a:gd name="connsiteY4" fmla="*/ 1494659 h 1494659"/>
              <a:gd name="connsiteX5" fmla="*/ 3525130 w 3525129"/>
              <a:gd name="connsiteY5" fmla="*/ 1494659 h 149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129" h="1494659">
                <a:moveTo>
                  <a:pt x="3525130" y="1494659"/>
                </a:moveTo>
                <a:lnTo>
                  <a:pt x="3525130" y="1021949"/>
                </a:lnTo>
                <a:lnTo>
                  <a:pt x="1762565" y="0"/>
                </a:lnTo>
                <a:lnTo>
                  <a:pt x="0" y="1021949"/>
                </a:lnTo>
                <a:lnTo>
                  <a:pt x="0" y="1494659"/>
                </a:lnTo>
                <a:lnTo>
                  <a:pt x="3525130" y="1494659"/>
                </a:lnTo>
                <a:close/>
              </a:path>
            </a:pathLst>
          </a:custGeom>
          <a:solidFill>
            <a:srgbClr val="F7F7F7"/>
          </a:solidFill>
          <a:ln w="58615" cap="flat">
            <a:noFill/>
            <a:prstDash val="solid"/>
            <a:miter/>
          </a:ln>
        </p:spPr>
        <p:txBody>
          <a:bodyPr rtlCol="0" anchor="ctr"/>
          <a:lstStyle/>
          <a:p>
            <a:endParaRPr lang="en-IN"/>
          </a:p>
        </p:txBody>
      </p:sp>
      <p:grpSp>
        <p:nvGrpSpPr>
          <p:cNvPr id="35" name="Group 34"/>
          <p:cNvGrpSpPr/>
          <p:nvPr/>
        </p:nvGrpSpPr>
        <p:grpSpPr>
          <a:xfrm>
            <a:off x="6552028" y="0"/>
            <a:ext cx="5658726" cy="6856360"/>
            <a:chOff x="6552028" y="0"/>
            <a:chExt cx="5658726" cy="6856360"/>
          </a:xfrm>
        </p:grpSpPr>
        <p:sp>
          <p:nvSpPr>
            <p:cNvPr id="6" name="Freeform: Shape 5"/>
            <p:cNvSpPr/>
            <p:nvPr/>
          </p:nvSpPr>
          <p:spPr>
            <a:xfrm>
              <a:off x="6552028" y="0"/>
              <a:ext cx="3525128" cy="1506433"/>
            </a:xfrm>
            <a:custGeom>
              <a:avLst/>
              <a:gdLst>
                <a:gd name="connsiteX0" fmla="*/ 0 w 3525128"/>
                <a:gd name="connsiteY0" fmla="*/ 0 h 1506433"/>
                <a:gd name="connsiteX1" fmla="*/ 0 w 3525128"/>
                <a:gd name="connsiteY1" fmla="*/ 483895 h 1506433"/>
                <a:gd name="connsiteX2" fmla="*/ 1762565 w 3525128"/>
                <a:gd name="connsiteY2" fmla="*/ 1506433 h 1506433"/>
                <a:gd name="connsiteX3" fmla="*/ 3525129 w 3525128"/>
                <a:gd name="connsiteY3" fmla="*/ 483895 h 1506433"/>
                <a:gd name="connsiteX4" fmla="*/ 3525129 w 3525128"/>
                <a:gd name="connsiteY4" fmla="*/ 0 h 1506433"/>
                <a:gd name="connsiteX5" fmla="*/ 0 w 3525128"/>
                <a:gd name="connsiteY5" fmla="*/ 0 h 150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128" h="1506433">
                  <a:moveTo>
                    <a:pt x="0" y="0"/>
                  </a:moveTo>
                  <a:lnTo>
                    <a:pt x="0" y="483895"/>
                  </a:lnTo>
                  <a:lnTo>
                    <a:pt x="1762565" y="1506433"/>
                  </a:lnTo>
                  <a:lnTo>
                    <a:pt x="3525129" y="483895"/>
                  </a:lnTo>
                  <a:lnTo>
                    <a:pt x="3525129"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10826848" y="0"/>
              <a:ext cx="1365152" cy="6856359"/>
            </a:xfrm>
            <a:custGeom>
              <a:avLst/>
              <a:gdLst>
                <a:gd name="connsiteX0" fmla="*/ 0 w 1365152"/>
                <a:gd name="connsiteY0" fmla="*/ 0 h 6856359"/>
                <a:gd name="connsiteX1" fmla="*/ 1365152 w 1365152"/>
                <a:gd name="connsiteY1" fmla="*/ 0 h 6856359"/>
                <a:gd name="connsiteX2" fmla="*/ 1365152 w 1365152"/>
                <a:gd name="connsiteY2" fmla="*/ 6856360 h 6856359"/>
                <a:gd name="connsiteX3" fmla="*/ 0 w 1365152"/>
                <a:gd name="connsiteY3" fmla="*/ 6856360 h 6856359"/>
              </a:gdLst>
              <a:ahLst/>
              <a:cxnLst>
                <a:cxn ang="0">
                  <a:pos x="connsiteX0" y="connsiteY0"/>
                </a:cxn>
                <a:cxn ang="0">
                  <a:pos x="connsiteX1" y="connsiteY1"/>
                </a:cxn>
                <a:cxn ang="0">
                  <a:pos x="connsiteX2" y="connsiteY2"/>
                </a:cxn>
                <a:cxn ang="0">
                  <a:pos x="connsiteX3" y="connsiteY3"/>
                </a:cxn>
              </a:cxnLst>
              <a:rect l="l" t="t" r="r" b="b"/>
              <a:pathLst>
                <a:path w="1365152" h="6856359">
                  <a:moveTo>
                    <a:pt x="0" y="0"/>
                  </a:moveTo>
                  <a:lnTo>
                    <a:pt x="1365152" y="0"/>
                  </a:lnTo>
                  <a:lnTo>
                    <a:pt x="1365152" y="6856360"/>
                  </a:lnTo>
                  <a:lnTo>
                    <a:pt x="0" y="685636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9" name="Freeform: Shape 8"/>
            <p:cNvSpPr/>
            <p:nvPr/>
          </p:nvSpPr>
          <p:spPr>
            <a:xfrm>
              <a:off x="8822203" y="953662"/>
              <a:ext cx="3369212" cy="4648808"/>
            </a:xfrm>
            <a:custGeom>
              <a:avLst/>
              <a:gdLst>
                <a:gd name="connsiteX0" fmla="*/ 2004646 w 3369212"/>
                <a:gd name="connsiteY0" fmla="*/ 0 h 4648808"/>
                <a:gd name="connsiteX1" fmla="*/ 0 w 3369212"/>
                <a:gd name="connsiteY1" fmla="*/ 1162644 h 4648808"/>
                <a:gd name="connsiteX2" fmla="*/ 0 w 3369212"/>
                <a:gd name="connsiteY2" fmla="*/ 3486754 h 4648808"/>
                <a:gd name="connsiteX3" fmla="*/ 2004646 w 3369212"/>
                <a:gd name="connsiteY3" fmla="*/ 4648809 h 4648808"/>
                <a:gd name="connsiteX4" fmla="*/ 3369212 w 3369212"/>
                <a:gd name="connsiteY4" fmla="*/ 3857623 h 4648808"/>
                <a:gd name="connsiteX5" fmla="*/ 3369212 w 3369212"/>
                <a:gd name="connsiteY5" fmla="*/ 791775 h 4648808"/>
                <a:gd name="connsiteX6" fmla="*/ 2004646 w 3369212"/>
                <a:gd name="connsiteY6" fmla="*/ 0 h 464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212" h="4648808">
                  <a:moveTo>
                    <a:pt x="2004646" y="0"/>
                  </a:moveTo>
                  <a:lnTo>
                    <a:pt x="0" y="1162644"/>
                  </a:lnTo>
                  <a:lnTo>
                    <a:pt x="0" y="3486754"/>
                  </a:lnTo>
                  <a:lnTo>
                    <a:pt x="2004646" y="4648809"/>
                  </a:lnTo>
                  <a:lnTo>
                    <a:pt x="3369212" y="3857623"/>
                  </a:lnTo>
                  <a:lnTo>
                    <a:pt x="3369212" y="791775"/>
                  </a:lnTo>
                  <a:lnTo>
                    <a:pt x="2004646" y="0"/>
                  </a:lnTo>
                  <a:close/>
                </a:path>
              </a:pathLst>
            </a:custGeom>
            <a:solidFill>
              <a:srgbClr val="A0A0A0"/>
            </a:solidFill>
            <a:ln w="58615" cap="flat">
              <a:noFill/>
              <a:prstDash val="solid"/>
              <a:miter/>
            </a:ln>
          </p:spPr>
          <p:txBody>
            <a:bodyPr rtlCol="0" anchor="ctr"/>
            <a:lstStyle/>
            <a:p>
              <a:endParaRPr lang="en-IN"/>
            </a:p>
          </p:txBody>
        </p:sp>
        <p:sp>
          <p:nvSpPr>
            <p:cNvPr id="19" name="Freeform: Shape 18"/>
            <p:cNvSpPr/>
            <p:nvPr/>
          </p:nvSpPr>
          <p:spPr>
            <a:xfrm>
              <a:off x="8704972" y="0"/>
              <a:ext cx="3487028" cy="6856360"/>
            </a:xfrm>
            <a:custGeom>
              <a:avLst/>
              <a:gdLst>
                <a:gd name="connsiteX0" fmla="*/ 234462 w 3487028"/>
                <a:gd name="connsiteY0" fmla="*/ 2184004 h 6856360"/>
                <a:gd name="connsiteX1" fmla="*/ 234462 w 3487028"/>
                <a:gd name="connsiteY1" fmla="*/ 4372718 h 6856360"/>
                <a:gd name="connsiteX2" fmla="*/ 2140047 w 3487028"/>
                <a:gd name="connsiteY2" fmla="*/ 5477082 h 6856360"/>
                <a:gd name="connsiteX3" fmla="*/ 3487029 w 3487028"/>
                <a:gd name="connsiteY3" fmla="*/ 4696492 h 6856360"/>
                <a:gd name="connsiteX4" fmla="*/ 3487029 w 3487028"/>
                <a:gd name="connsiteY4" fmla="*/ 4968462 h 6856360"/>
                <a:gd name="connsiteX5" fmla="*/ 2239108 w 3487028"/>
                <a:gd name="connsiteY5" fmla="*/ 5691951 h 6856360"/>
                <a:gd name="connsiteX6" fmla="*/ 2239108 w 3487028"/>
                <a:gd name="connsiteY6" fmla="*/ 6856360 h 6856360"/>
                <a:gd name="connsiteX7" fmla="*/ 2004646 w 3487028"/>
                <a:gd name="connsiteY7" fmla="*/ 6856360 h 6856360"/>
                <a:gd name="connsiteX8" fmla="*/ 2004646 w 3487028"/>
                <a:gd name="connsiteY8" fmla="*/ 5670758 h 6856360"/>
                <a:gd name="connsiteX9" fmla="*/ 0 w 3487028"/>
                <a:gd name="connsiteY9" fmla="*/ 4508703 h 6856360"/>
                <a:gd name="connsiteX10" fmla="*/ 0 w 3487028"/>
                <a:gd name="connsiteY10" fmla="*/ 2048019 h 6856360"/>
                <a:gd name="connsiteX11" fmla="*/ 2004646 w 3487028"/>
                <a:gd name="connsiteY11" fmla="*/ 885964 h 6856360"/>
                <a:gd name="connsiteX12" fmla="*/ 2004646 w 3487028"/>
                <a:gd name="connsiteY12" fmla="*/ 0 h 6856360"/>
                <a:gd name="connsiteX13" fmla="*/ 2239108 w 3487028"/>
                <a:gd name="connsiteY13" fmla="*/ 0 h 6856360"/>
                <a:gd name="connsiteX14" fmla="*/ 2239108 w 3487028"/>
                <a:gd name="connsiteY14" fmla="*/ 885964 h 6856360"/>
                <a:gd name="connsiteX15" fmla="*/ 3487029 w 3487028"/>
                <a:gd name="connsiteY15" fmla="*/ 1609452 h 6856360"/>
                <a:gd name="connsiteX16" fmla="*/ 3487029 w 3487028"/>
                <a:gd name="connsiteY16" fmla="*/ 1881422 h 6856360"/>
                <a:gd name="connsiteX17" fmla="*/ 2121877 w 3487028"/>
                <a:gd name="connsiteY17" fmla="*/ 1090236 h 6856360"/>
                <a:gd name="connsiteX18" fmla="*/ 234462 w 3487028"/>
                <a:gd name="connsiteY18" fmla="*/ 2184004 h 685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7028" h="6856360">
                  <a:moveTo>
                    <a:pt x="234462" y="2184004"/>
                  </a:moveTo>
                  <a:lnTo>
                    <a:pt x="234462" y="4372718"/>
                  </a:lnTo>
                  <a:lnTo>
                    <a:pt x="2140047" y="5477082"/>
                  </a:lnTo>
                  <a:lnTo>
                    <a:pt x="3487029" y="4696492"/>
                  </a:lnTo>
                  <a:lnTo>
                    <a:pt x="3487029" y="4968462"/>
                  </a:lnTo>
                  <a:lnTo>
                    <a:pt x="2239108" y="5691951"/>
                  </a:lnTo>
                  <a:lnTo>
                    <a:pt x="2239108" y="6856360"/>
                  </a:lnTo>
                  <a:lnTo>
                    <a:pt x="2004646" y="6856360"/>
                  </a:lnTo>
                  <a:lnTo>
                    <a:pt x="2004646" y="5670758"/>
                  </a:lnTo>
                  <a:lnTo>
                    <a:pt x="0" y="4508703"/>
                  </a:lnTo>
                  <a:lnTo>
                    <a:pt x="0" y="2048019"/>
                  </a:lnTo>
                  <a:lnTo>
                    <a:pt x="2004646" y="885964"/>
                  </a:lnTo>
                  <a:lnTo>
                    <a:pt x="2004646" y="0"/>
                  </a:lnTo>
                  <a:lnTo>
                    <a:pt x="2239108" y="0"/>
                  </a:lnTo>
                  <a:lnTo>
                    <a:pt x="2239108" y="885964"/>
                  </a:lnTo>
                  <a:lnTo>
                    <a:pt x="3487029" y="1609452"/>
                  </a:lnTo>
                  <a:lnTo>
                    <a:pt x="3487029" y="1881422"/>
                  </a:lnTo>
                  <a:lnTo>
                    <a:pt x="2121877" y="1090236"/>
                  </a:lnTo>
                  <a:lnTo>
                    <a:pt x="234462" y="2184004"/>
                  </a:lnTo>
                  <a:close/>
                </a:path>
              </a:pathLst>
            </a:custGeom>
            <a:gradFill>
              <a:gsLst>
                <a:gs pos="0">
                  <a:srgbClr val="FFFFFF"/>
                </a:gs>
                <a:gs pos="50000">
                  <a:srgbClr val="E5E5E5"/>
                </a:gs>
                <a:gs pos="100000">
                  <a:srgbClr val="CCCCCC"/>
                </a:gs>
              </a:gsLst>
              <a:lin ang="7302928" scaled="1"/>
            </a:gradFill>
            <a:ln w="58615" cap="flat">
              <a:noFill/>
              <a:prstDash val="solid"/>
              <a:miter/>
            </a:ln>
          </p:spPr>
          <p:txBody>
            <a:bodyPr rtlCol="0" anchor="ctr"/>
            <a:lstStyle/>
            <a:p>
              <a:endParaRPr lang="en-IN"/>
            </a:p>
          </p:txBody>
        </p:sp>
        <p:pic>
          <p:nvPicPr>
            <p:cNvPr id="18" name="Picture 17" descr="A group of people working on laptop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292" y="1011726"/>
              <a:ext cx="3282462" cy="4532680"/>
            </a:xfrm>
            <a:prstGeom prst="rect">
              <a:avLst/>
            </a:prstGeom>
          </p:spPr>
        </p:pic>
      </p:grpSp>
      <p:sp>
        <p:nvSpPr>
          <p:cNvPr id="28" name="TextBox 27"/>
          <p:cNvSpPr txBox="1"/>
          <p:nvPr/>
        </p:nvSpPr>
        <p:spPr>
          <a:xfrm>
            <a:off x="376569" y="900504"/>
            <a:ext cx="8328404" cy="584775"/>
          </a:xfrm>
          <a:prstGeom prst="rect">
            <a:avLst/>
          </a:prstGeom>
          <a:noFill/>
        </p:spPr>
        <p:txBody>
          <a:bodyPr wrap="square">
            <a:spAutoFit/>
          </a:bodyPr>
          <a:lstStyle/>
          <a:p>
            <a:r>
              <a:rPr lang="en-US" sz="3200" b="1" dirty="0">
                <a:solidFill>
                  <a:schemeClr val="tx1">
                    <a:lumMod val="75000"/>
                    <a:lumOff val="25000"/>
                  </a:schemeClr>
                </a:solidFill>
                <a:latin typeface="Montserrat" panose="00000500000000000000" pitchFamily="2" charset="0"/>
              </a:rPr>
              <a:t>Our </a:t>
            </a:r>
            <a:r>
              <a:rPr lang="en-US" sz="3200" b="1" dirty="0">
                <a:solidFill>
                  <a:schemeClr val="accent5"/>
                </a:solidFill>
                <a:latin typeface="Montserrat" panose="00000500000000000000" pitchFamily="2" charset="0"/>
              </a:rPr>
              <a:t>Vision</a:t>
            </a:r>
          </a:p>
        </p:txBody>
      </p:sp>
      <p:grpSp>
        <p:nvGrpSpPr>
          <p:cNvPr id="34" name="Group 33"/>
          <p:cNvGrpSpPr/>
          <p:nvPr/>
        </p:nvGrpSpPr>
        <p:grpSpPr>
          <a:xfrm>
            <a:off x="376568" y="2012698"/>
            <a:ext cx="7319631" cy="4150453"/>
            <a:chOff x="1032217" y="2012698"/>
            <a:chExt cx="7319631" cy="4150453"/>
          </a:xfrm>
        </p:grpSpPr>
        <p:sp>
          <p:nvSpPr>
            <p:cNvPr id="10" name="Freeform: Shape 9"/>
            <p:cNvSpPr/>
            <p:nvPr/>
          </p:nvSpPr>
          <p:spPr>
            <a:xfrm>
              <a:off x="1032217" y="2012698"/>
              <a:ext cx="1112520" cy="967790"/>
            </a:xfrm>
            <a:custGeom>
              <a:avLst/>
              <a:gdLst>
                <a:gd name="connsiteX0" fmla="*/ 834097 w 1112520"/>
                <a:gd name="connsiteY0" fmla="*/ 0 h 967790"/>
                <a:gd name="connsiteX1" fmla="*/ 277837 w 1112520"/>
                <a:gd name="connsiteY1" fmla="*/ 0 h 967790"/>
                <a:gd name="connsiteX2" fmla="*/ 0 w 1112520"/>
                <a:gd name="connsiteY2" fmla="*/ 483895 h 967790"/>
                <a:gd name="connsiteX3" fmla="*/ 277837 w 1112520"/>
                <a:gd name="connsiteY3" fmla="*/ 967791 h 967790"/>
                <a:gd name="connsiteX4" fmla="*/ 834097 w 1112520"/>
                <a:gd name="connsiteY4" fmla="*/ 967791 h 967790"/>
                <a:gd name="connsiteX5" fmla="*/ 1112520 w 1112520"/>
                <a:gd name="connsiteY5" fmla="*/ 483895 h 967790"/>
                <a:gd name="connsiteX6" fmla="*/ 834097 w 1112520"/>
                <a:gd name="connsiteY6" fmla="*/ 0 h 9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20" h="967790">
                  <a:moveTo>
                    <a:pt x="834097" y="0"/>
                  </a:moveTo>
                  <a:lnTo>
                    <a:pt x="277837" y="0"/>
                  </a:lnTo>
                  <a:lnTo>
                    <a:pt x="0" y="483895"/>
                  </a:lnTo>
                  <a:lnTo>
                    <a:pt x="277837" y="967791"/>
                  </a:lnTo>
                  <a:lnTo>
                    <a:pt x="834097" y="967791"/>
                  </a:lnTo>
                  <a:lnTo>
                    <a:pt x="1112520" y="483895"/>
                  </a:lnTo>
                  <a:lnTo>
                    <a:pt x="834097"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1" name="Freeform: Shape 10"/>
            <p:cNvSpPr/>
            <p:nvPr/>
          </p:nvSpPr>
          <p:spPr>
            <a:xfrm>
              <a:off x="1148862" y="2113951"/>
              <a:ext cx="879230" cy="764695"/>
            </a:xfrm>
            <a:custGeom>
              <a:avLst/>
              <a:gdLst>
                <a:gd name="connsiteX0" fmla="*/ 659423 w 879230"/>
                <a:gd name="connsiteY0" fmla="*/ 0 h 764695"/>
                <a:gd name="connsiteX1" fmla="*/ 219808 w 879230"/>
                <a:gd name="connsiteY1" fmla="*/ 0 h 764695"/>
                <a:gd name="connsiteX2" fmla="*/ 0 w 879230"/>
                <a:gd name="connsiteY2" fmla="*/ 382642 h 764695"/>
                <a:gd name="connsiteX3" fmla="*/ 219808 w 879230"/>
                <a:gd name="connsiteY3" fmla="*/ 764696 h 764695"/>
                <a:gd name="connsiteX4" fmla="*/ 659423 w 879230"/>
                <a:gd name="connsiteY4" fmla="*/ 764696 h 764695"/>
                <a:gd name="connsiteX5" fmla="*/ 879231 w 879230"/>
                <a:gd name="connsiteY5" fmla="*/ 382642 h 764695"/>
                <a:gd name="connsiteX6" fmla="*/ 659423 w 879230"/>
                <a:gd name="connsiteY6" fmla="*/ 0 h 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30" h="764695">
                  <a:moveTo>
                    <a:pt x="659423" y="0"/>
                  </a:moveTo>
                  <a:lnTo>
                    <a:pt x="219808" y="0"/>
                  </a:lnTo>
                  <a:lnTo>
                    <a:pt x="0" y="382642"/>
                  </a:lnTo>
                  <a:lnTo>
                    <a:pt x="219808" y="764696"/>
                  </a:lnTo>
                  <a:lnTo>
                    <a:pt x="659423" y="764696"/>
                  </a:lnTo>
                  <a:lnTo>
                    <a:pt x="879231" y="382642"/>
                  </a:lnTo>
                  <a:lnTo>
                    <a:pt x="659423"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pPr algn="ctr"/>
              <a:r>
                <a:rPr lang="en-US" b="1" dirty="0">
                  <a:solidFill>
                    <a:schemeClr val="tx1">
                      <a:lumMod val="75000"/>
                      <a:lumOff val="25000"/>
                    </a:schemeClr>
                  </a:solidFill>
                  <a:latin typeface="Montserrat" panose="00000500000000000000" pitchFamily="2" charset="0"/>
                </a:rPr>
                <a:t>01</a:t>
              </a:r>
              <a:endParaRPr lang="en-IN" b="1" dirty="0">
                <a:solidFill>
                  <a:schemeClr val="tx1">
                    <a:lumMod val="75000"/>
                    <a:lumOff val="25000"/>
                  </a:schemeClr>
                </a:solidFill>
                <a:latin typeface="Montserrat" panose="00000500000000000000" pitchFamily="2" charset="0"/>
              </a:endParaRPr>
            </a:p>
          </p:txBody>
        </p:sp>
        <p:sp>
          <p:nvSpPr>
            <p:cNvPr id="13" name="Freeform: Shape 12"/>
            <p:cNvSpPr/>
            <p:nvPr/>
          </p:nvSpPr>
          <p:spPr>
            <a:xfrm>
              <a:off x="1032217" y="3440247"/>
              <a:ext cx="1112520" cy="967790"/>
            </a:xfrm>
            <a:custGeom>
              <a:avLst/>
              <a:gdLst>
                <a:gd name="connsiteX0" fmla="*/ 834097 w 1112520"/>
                <a:gd name="connsiteY0" fmla="*/ 0 h 967790"/>
                <a:gd name="connsiteX1" fmla="*/ 277837 w 1112520"/>
                <a:gd name="connsiteY1" fmla="*/ 0 h 967790"/>
                <a:gd name="connsiteX2" fmla="*/ 0 w 1112520"/>
                <a:gd name="connsiteY2" fmla="*/ 483896 h 967790"/>
                <a:gd name="connsiteX3" fmla="*/ 277837 w 1112520"/>
                <a:gd name="connsiteY3" fmla="*/ 967790 h 967790"/>
                <a:gd name="connsiteX4" fmla="*/ 834097 w 1112520"/>
                <a:gd name="connsiteY4" fmla="*/ 967790 h 967790"/>
                <a:gd name="connsiteX5" fmla="*/ 1112520 w 1112520"/>
                <a:gd name="connsiteY5" fmla="*/ 483896 h 967790"/>
                <a:gd name="connsiteX6" fmla="*/ 834097 w 1112520"/>
                <a:gd name="connsiteY6" fmla="*/ 0 h 9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20" h="967790">
                  <a:moveTo>
                    <a:pt x="834097" y="0"/>
                  </a:moveTo>
                  <a:lnTo>
                    <a:pt x="277837" y="0"/>
                  </a:lnTo>
                  <a:lnTo>
                    <a:pt x="0" y="483896"/>
                  </a:lnTo>
                  <a:lnTo>
                    <a:pt x="277837" y="967790"/>
                  </a:lnTo>
                  <a:lnTo>
                    <a:pt x="834097" y="967790"/>
                  </a:lnTo>
                  <a:lnTo>
                    <a:pt x="1112520" y="483896"/>
                  </a:lnTo>
                  <a:lnTo>
                    <a:pt x="834097"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4" name="Freeform: Shape 13"/>
            <p:cNvSpPr/>
            <p:nvPr/>
          </p:nvSpPr>
          <p:spPr>
            <a:xfrm>
              <a:off x="1148862" y="3541500"/>
              <a:ext cx="879230" cy="765284"/>
            </a:xfrm>
            <a:custGeom>
              <a:avLst/>
              <a:gdLst>
                <a:gd name="connsiteX0" fmla="*/ 659423 w 879230"/>
                <a:gd name="connsiteY0" fmla="*/ 0 h 765284"/>
                <a:gd name="connsiteX1" fmla="*/ 219808 w 879230"/>
                <a:gd name="connsiteY1" fmla="*/ 0 h 765284"/>
                <a:gd name="connsiteX2" fmla="*/ 0 w 879230"/>
                <a:gd name="connsiteY2" fmla="*/ 382642 h 765284"/>
                <a:gd name="connsiteX3" fmla="*/ 219808 w 879230"/>
                <a:gd name="connsiteY3" fmla="*/ 765285 h 765284"/>
                <a:gd name="connsiteX4" fmla="*/ 659423 w 879230"/>
                <a:gd name="connsiteY4" fmla="*/ 765285 h 765284"/>
                <a:gd name="connsiteX5" fmla="*/ 879231 w 879230"/>
                <a:gd name="connsiteY5" fmla="*/ 382642 h 765284"/>
                <a:gd name="connsiteX6" fmla="*/ 659423 w 879230"/>
                <a:gd name="connsiteY6" fmla="*/ 0 h 76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30" h="765284">
                  <a:moveTo>
                    <a:pt x="659423" y="0"/>
                  </a:moveTo>
                  <a:lnTo>
                    <a:pt x="219808" y="0"/>
                  </a:lnTo>
                  <a:lnTo>
                    <a:pt x="0" y="382642"/>
                  </a:lnTo>
                  <a:lnTo>
                    <a:pt x="219808" y="765285"/>
                  </a:lnTo>
                  <a:lnTo>
                    <a:pt x="659423" y="765285"/>
                  </a:lnTo>
                  <a:lnTo>
                    <a:pt x="879231" y="382642"/>
                  </a:lnTo>
                  <a:lnTo>
                    <a:pt x="659423"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pPr algn="ctr"/>
              <a:r>
                <a:rPr lang="en-US" b="1" dirty="0">
                  <a:solidFill>
                    <a:schemeClr val="tx1">
                      <a:lumMod val="75000"/>
                      <a:lumOff val="25000"/>
                    </a:schemeClr>
                  </a:solidFill>
                  <a:latin typeface="Montserrat" panose="00000500000000000000" pitchFamily="2" charset="0"/>
                </a:rPr>
                <a:t>02</a:t>
              </a:r>
              <a:endParaRPr lang="en-IN" b="1" dirty="0">
                <a:solidFill>
                  <a:schemeClr val="tx1">
                    <a:lumMod val="75000"/>
                    <a:lumOff val="25000"/>
                  </a:schemeClr>
                </a:solidFill>
                <a:latin typeface="Montserrat" panose="00000500000000000000" pitchFamily="2" charset="0"/>
              </a:endParaRPr>
            </a:p>
          </p:txBody>
        </p:sp>
        <p:sp>
          <p:nvSpPr>
            <p:cNvPr id="16" name="Freeform: Shape 15"/>
            <p:cNvSpPr/>
            <p:nvPr/>
          </p:nvSpPr>
          <p:spPr>
            <a:xfrm>
              <a:off x="1032217" y="4877805"/>
              <a:ext cx="1112520" cy="967790"/>
            </a:xfrm>
            <a:custGeom>
              <a:avLst/>
              <a:gdLst>
                <a:gd name="connsiteX0" fmla="*/ 834097 w 1112520"/>
                <a:gd name="connsiteY0" fmla="*/ 0 h 967790"/>
                <a:gd name="connsiteX1" fmla="*/ 277837 w 1112520"/>
                <a:gd name="connsiteY1" fmla="*/ 0 h 967790"/>
                <a:gd name="connsiteX2" fmla="*/ 0 w 1112520"/>
                <a:gd name="connsiteY2" fmla="*/ 483895 h 967790"/>
                <a:gd name="connsiteX3" fmla="*/ 277837 w 1112520"/>
                <a:gd name="connsiteY3" fmla="*/ 967791 h 967790"/>
                <a:gd name="connsiteX4" fmla="*/ 834097 w 1112520"/>
                <a:gd name="connsiteY4" fmla="*/ 967791 h 967790"/>
                <a:gd name="connsiteX5" fmla="*/ 1112520 w 1112520"/>
                <a:gd name="connsiteY5" fmla="*/ 483895 h 967790"/>
                <a:gd name="connsiteX6" fmla="*/ 834097 w 1112520"/>
                <a:gd name="connsiteY6" fmla="*/ 0 h 9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20" h="967790">
                  <a:moveTo>
                    <a:pt x="834097" y="0"/>
                  </a:moveTo>
                  <a:lnTo>
                    <a:pt x="277837" y="0"/>
                  </a:lnTo>
                  <a:lnTo>
                    <a:pt x="0" y="483895"/>
                  </a:lnTo>
                  <a:lnTo>
                    <a:pt x="277837" y="967791"/>
                  </a:lnTo>
                  <a:lnTo>
                    <a:pt x="834097" y="967791"/>
                  </a:lnTo>
                  <a:lnTo>
                    <a:pt x="1112520" y="483895"/>
                  </a:lnTo>
                  <a:lnTo>
                    <a:pt x="834097"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7" name="Freeform: Shape 16"/>
            <p:cNvSpPr/>
            <p:nvPr/>
          </p:nvSpPr>
          <p:spPr>
            <a:xfrm>
              <a:off x="1148862" y="4979058"/>
              <a:ext cx="879230" cy="764695"/>
            </a:xfrm>
            <a:custGeom>
              <a:avLst/>
              <a:gdLst>
                <a:gd name="connsiteX0" fmla="*/ 659423 w 879230"/>
                <a:gd name="connsiteY0" fmla="*/ 0 h 764695"/>
                <a:gd name="connsiteX1" fmla="*/ 219808 w 879230"/>
                <a:gd name="connsiteY1" fmla="*/ 0 h 764695"/>
                <a:gd name="connsiteX2" fmla="*/ 0 w 879230"/>
                <a:gd name="connsiteY2" fmla="*/ 382642 h 764695"/>
                <a:gd name="connsiteX3" fmla="*/ 219808 w 879230"/>
                <a:gd name="connsiteY3" fmla="*/ 764696 h 764695"/>
                <a:gd name="connsiteX4" fmla="*/ 659423 w 879230"/>
                <a:gd name="connsiteY4" fmla="*/ 764696 h 764695"/>
                <a:gd name="connsiteX5" fmla="*/ 879231 w 879230"/>
                <a:gd name="connsiteY5" fmla="*/ 382642 h 764695"/>
                <a:gd name="connsiteX6" fmla="*/ 659423 w 879230"/>
                <a:gd name="connsiteY6" fmla="*/ 0 h 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30" h="764695">
                  <a:moveTo>
                    <a:pt x="659423" y="0"/>
                  </a:moveTo>
                  <a:lnTo>
                    <a:pt x="219808" y="0"/>
                  </a:lnTo>
                  <a:lnTo>
                    <a:pt x="0" y="382642"/>
                  </a:lnTo>
                  <a:lnTo>
                    <a:pt x="219808" y="764696"/>
                  </a:lnTo>
                  <a:lnTo>
                    <a:pt x="659423" y="764696"/>
                  </a:lnTo>
                  <a:lnTo>
                    <a:pt x="879231" y="382642"/>
                  </a:lnTo>
                  <a:lnTo>
                    <a:pt x="659423" y="0"/>
                  </a:lnTo>
                  <a:close/>
                </a:path>
              </a:pathLst>
            </a:custGeom>
            <a:gradFill>
              <a:gsLst>
                <a:gs pos="0">
                  <a:srgbClr val="FFFFFF"/>
                </a:gs>
                <a:gs pos="50000">
                  <a:srgbClr val="E5E5E5"/>
                </a:gs>
                <a:gs pos="100000">
                  <a:srgbClr val="CCCCCC"/>
                </a:gs>
              </a:gsLst>
              <a:lin ang="5400000" scaled="1"/>
            </a:gradFill>
            <a:ln w="58615" cap="flat">
              <a:noFill/>
              <a:prstDash val="solid"/>
              <a:miter/>
            </a:ln>
          </p:spPr>
          <p:txBody>
            <a:bodyPr rtlCol="0" anchor="ctr"/>
            <a:lstStyle/>
            <a:p>
              <a:pPr algn="ctr"/>
              <a:r>
                <a:rPr lang="en-US" b="1" dirty="0">
                  <a:solidFill>
                    <a:schemeClr val="tx1">
                      <a:lumMod val="75000"/>
                      <a:lumOff val="25000"/>
                    </a:schemeClr>
                  </a:solidFill>
                  <a:latin typeface="Montserrat" panose="00000500000000000000" pitchFamily="2" charset="0"/>
                </a:rPr>
                <a:t>03</a:t>
              </a:r>
              <a:endParaRPr lang="en-IN" b="1" dirty="0">
                <a:solidFill>
                  <a:schemeClr val="tx1">
                    <a:lumMod val="75000"/>
                    <a:lumOff val="25000"/>
                  </a:schemeClr>
                </a:solidFill>
                <a:latin typeface="Montserrat" panose="00000500000000000000" pitchFamily="2" charset="0"/>
              </a:endParaRPr>
            </a:p>
          </p:txBody>
        </p:sp>
        <p:sp>
          <p:nvSpPr>
            <p:cNvPr id="29" name="TextBox 28"/>
            <p:cNvSpPr txBox="1"/>
            <p:nvPr/>
          </p:nvSpPr>
          <p:spPr>
            <a:xfrm>
              <a:off x="2227593" y="2175337"/>
              <a:ext cx="6124255" cy="523220"/>
            </a:xfrm>
            <a:prstGeom prst="rect">
              <a:avLst/>
            </a:prstGeom>
            <a:noFill/>
          </p:spPr>
          <p:txBody>
            <a:bodyPr wrap="square">
              <a:spAutoFit/>
            </a:bodyPr>
            <a:lstStyle/>
            <a:p>
              <a:pPr algn="just"/>
              <a:r>
                <a:rPr lang="en-US" sz="1400" b="0" i="0" dirty="0">
                  <a:solidFill>
                    <a:schemeClr val="tx1">
                      <a:lumMod val="75000"/>
                      <a:lumOff val="25000"/>
                    </a:schemeClr>
                  </a:solidFill>
                  <a:effectLst/>
                  <a:latin typeface="Montserrat" panose="00000500000000000000" pitchFamily="2" charset="0"/>
                </a:rPr>
                <a:t>We aspire to empower individuals and businesses, driving transformative change and unlocking their full potential.</a:t>
              </a:r>
            </a:p>
          </p:txBody>
        </p:sp>
        <p:sp>
          <p:nvSpPr>
            <p:cNvPr id="32" name="TextBox 31"/>
            <p:cNvSpPr txBox="1"/>
            <p:nvPr/>
          </p:nvSpPr>
          <p:spPr>
            <a:xfrm>
              <a:off x="2227592" y="3278066"/>
              <a:ext cx="6124255" cy="1169551"/>
            </a:xfrm>
            <a:prstGeom prst="rect">
              <a:avLst/>
            </a:prstGeom>
            <a:noFill/>
          </p:spPr>
          <p:txBody>
            <a:bodyPr wrap="square">
              <a:spAutoFit/>
            </a:bodyPr>
            <a:lstStyle/>
            <a:p>
              <a:pPr algn="just"/>
              <a:r>
                <a:rPr lang="en-US" sz="1400" dirty="0">
                  <a:solidFill>
                    <a:schemeClr val="tx1">
                      <a:lumMod val="75000"/>
                      <a:lumOff val="25000"/>
                    </a:schemeClr>
                  </a:solidFill>
                  <a:latin typeface="Montserrat" panose="00000500000000000000" pitchFamily="2" charset="0"/>
                </a:rPr>
                <a:t>Our vision is to grow our multi-disciplinary team in order to offer a broad spectrum of specialist Engineering, Consulting and Project Management Consulting services to become our Clients' preferred Service Provider choice through excellence and efficiency in all aspects of the project life cycle.</a:t>
              </a:r>
            </a:p>
          </p:txBody>
        </p:sp>
        <p:sp>
          <p:nvSpPr>
            <p:cNvPr id="33" name="TextBox 32"/>
            <p:cNvSpPr txBox="1"/>
            <p:nvPr/>
          </p:nvSpPr>
          <p:spPr>
            <a:xfrm>
              <a:off x="2175428" y="4832017"/>
              <a:ext cx="6124255" cy="1331134"/>
            </a:xfrm>
            <a:prstGeom prst="rect">
              <a:avLst/>
            </a:prstGeom>
            <a:noFill/>
          </p:spPr>
          <p:txBody>
            <a:bodyPr wrap="square">
              <a:spAutoFit/>
            </a:bodyPr>
            <a:lstStyle/>
            <a:p>
              <a:pPr algn="just"/>
              <a:r>
                <a:rPr lang="en-US" sz="1400" b="0" i="0" dirty="0">
                  <a:solidFill>
                    <a:schemeClr val="tx1">
                      <a:lumMod val="75000"/>
                      <a:lumOff val="25000"/>
                    </a:schemeClr>
                  </a:solidFill>
                  <a:effectLst/>
                  <a:latin typeface="Montserrat" panose="00000500000000000000" pitchFamily="2" charset="0"/>
                </a:rPr>
                <a:t>With a strong commitment to sustainability, </a:t>
              </a:r>
              <a:r>
                <a:rPr lang="en-US" sz="1400" dirty="0">
                  <a:solidFill>
                    <a:schemeClr val="tx1">
                      <a:lumMod val="75000"/>
                      <a:lumOff val="25000"/>
                    </a:schemeClr>
                  </a:solidFill>
                  <a:latin typeface="Montserrat" panose="00000500000000000000" pitchFamily="2" charset="0"/>
                </a:rPr>
                <a:t>Whether it is a Commercial &amp; Residential Building project, Infrastructure project or Industrial Project, M/s 1.5 Gamma Consultants Pvt. Ltd.  aims  to  become  leading  service  provider  that  will  exceed expectations and set new standards!</a:t>
              </a:r>
              <a:endParaRPr lang="en-IN" sz="1400" dirty="0">
                <a:solidFill>
                  <a:schemeClr val="tx1">
                    <a:lumMod val="75000"/>
                    <a:lumOff val="25000"/>
                  </a:schemeClr>
                </a:solidFill>
                <a:latin typeface="Montserrat" panose="00000500000000000000" pitchFamily="2" charset="0"/>
              </a:endParaRPr>
            </a:p>
            <a:p>
              <a:pPr algn="just"/>
              <a:endParaRPr lang="en-US" sz="1050" b="0" i="0" dirty="0">
                <a:solidFill>
                  <a:schemeClr val="tx1">
                    <a:lumMod val="75000"/>
                    <a:lumOff val="25000"/>
                  </a:schemeClr>
                </a:solidFill>
                <a:effectLst/>
                <a:latin typeface="Montserrat" panose="00000500000000000000" pitchFamily="2" charset="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KOTHAWADE OFFICE INTERIOR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89D54E0B-DD14-DEFE-DF78-3D26A378F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31" y="29299"/>
            <a:ext cx="12296931" cy="6277513"/>
          </a:xfrm>
          <a:prstGeom prst="rect">
            <a:avLst/>
          </a:prstGeom>
        </p:spPr>
      </p:pic>
    </p:spTree>
    <p:extLst>
      <p:ext uri="{BB962C8B-B14F-4D97-AF65-F5344CB8AC3E}">
        <p14:creationId xmlns:p14="http://schemas.microsoft.com/office/powerpoint/2010/main" val="1432356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61093330"/>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MRS. JADHAV RESIDENCE INTERIOR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AA40DE66-16FD-8438-3881-067E19D77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10662" cy="6351081"/>
          </a:xfrm>
          <a:prstGeom prst="rect">
            <a:avLst/>
          </a:prstGeom>
        </p:spPr>
      </p:pic>
      <p:pic>
        <p:nvPicPr>
          <p:cNvPr id="6" name="Picture 5">
            <a:extLst>
              <a:ext uri="{FF2B5EF4-FFF2-40B4-BE49-F238E27FC236}">
                <a16:creationId xmlns:a16="http://schemas.microsoft.com/office/drawing/2014/main" id="{6F8C7478-4C1A-0E69-D2E8-8A920D608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108" y="794361"/>
            <a:ext cx="7784892" cy="4718092"/>
          </a:xfrm>
          <a:prstGeom prst="rect">
            <a:avLst/>
          </a:prstGeom>
        </p:spPr>
      </p:pic>
    </p:spTree>
    <p:extLst>
      <p:ext uri="{BB962C8B-B14F-4D97-AF65-F5344CB8AC3E}">
        <p14:creationId xmlns:p14="http://schemas.microsoft.com/office/powerpoint/2010/main" val="1550161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818309181"/>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GOVERNMENT OFFICE INTERIOR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CE687B61-FB6C-AFE7-9B37-4DAB73084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12997"/>
          </a:xfrm>
          <a:prstGeom prst="rect">
            <a:avLst/>
          </a:prstGeom>
        </p:spPr>
      </p:pic>
    </p:spTree>
    <p:extLst>
      <p:ext uri="{BB962C8B-B14F-4D97-AF65-F5344CB8AC3E}">
        <p14:creationId xmlns:p14="http://schemas.microsoft.com/office/powerpoint/2010/main" val="3902266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GOVERNMENT OFFICE INTERIOR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9CB05558-5D3B-2806-67A4-DDE3DA893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1143" cy="6306813"/>
          </a:xfrm>
          <a:prstGeom prst="rect">
            <a:avLst/>
          </a:prstGeom>
        </p:spPr>
      </p:pic>
      <p:pic>
        <p:nvPicPr>
          <p:cNvPr id="6" name="Picture 5">
            <a:extLst>
              <a:ext uri="{FF2B5EF4-FFF2-40B4-BE49-F238E27FC236}">
                <a16:creationId xmlns:a16="http://schemas.microsoft.com/office/drawing/2014/main" id="{492CA8B3-236C-3EB2-4857-F0B0D756D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143" y="0"/>
            <a:ext cx="6230857" cy="6306813"/>
          </a:xfrm>
          <a:prstGeom prst="rect">
            <a:avLst/>
          </a:prstGeom>
        </p:spPr>
      </p:pic>
    </p:spTree>
    <p:extLst>
      <p:ext uri="{BB962C8B-B14F-4D97-AF65-F5344CB8AC3E}">
        <p14:creationId xmlns:p14="http://schemas.microsoft.com/office/powerpoint/2010/main" val="19222805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GOVERNMENT OFFICE INTERIOR</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9CB05558-5D3B-2806-67A4-DDE3DA893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61143" cy="6306813"/>
          </a:xfrm>
          <a:prstGeom prst="rect">
            <a:avLst/>
          </a:prstGeom>
        </p:spPr>
      </p:pic>
      <p:pic>
        <p:nvPicPr>
          <p:cNvPr id="6" name="Picture 5">
            <a:extLst>
              <a:ext uri="{FF2B5EF4-FFF2-40B4-BE49-F238E27FC236}">
                <a16:creationId xmlns:a16="http://schemas.microsoft.com/office/drawing/2014/main" id="{492CA8B3-236C-3EB2-4857-F0B0D756D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143" y="0"/>
            <a:ext cx="6230857" cy="6306813"/>
          </a:xfrm>
          <a:prstGeom prst="rect">
            <a:avLst/>
          </a:prstGeom>
        </p:spPr>
      </p:pic>
    </p:spTree>
    <p:extLst>
      <p:ext uri="{BB962C8B-B14F-4D97-AF65-F5344CB8AC3E}">
        <p14:creationId xmlns:p14="http://schemas.microsoft.com/office/powerpoint/2010/main" val="3448520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403747357"/>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&amp; MRS TIPORE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93C3D63A-00AA-CB27-0F00-7BBF5D69F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91745" cy="6306813"/>
          </a:xfrm>
          <a:prstGeom prst="rect">
            <a:avLst/>
          </a:prstGeom>
        </p:spPr>
      </p:pic>
      <p:pic>
        <p:nvPicPr>
          <p:cNvPr id="7" name="Picture 6">
            <a:extLst>
              <a:ext uri="{FF2B5EF4-FFF2-40B4-BE49-F238E27FC236}">
                <a16:creationId xmlns:a16="http://schemas.microsoft.com/office/drawing/2014/main" id="{37C7B000-F4C5-D1F4-5663-75D4CE15C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745" y="0"/>
            <a:ext cx="5877776" cy="6306813"/>
          </a:xfrm>
          <a:prstGeom prst="rect">
            <a:avLst/>
          </a:prstGeom>
        </p:spPr>
      </p:pic>
    </p:spTree>
    <p:extLst>
      <p:ext uri="{BB962C8B-B14F-4D97-AF65-F5344CB8AC3E}">
        <p14:creationId xmlns:p14="http://schemas.microsoft.com/office/powerpoint/2010/main" val="42495446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&amp; MRS TIPORE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0110A6C3-7424-1839-7FAD-CEB69F683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00"/>
            <a:ext cx="7287491" cy="6306813"/>
          </a:xfrm>
          <a:prstGeom prst="rect">
            <a:avLst/>
          </a:prstGeom>
        </p:spPr>
      </p:pic>
      <p:pic>
        <p:nvPicPr>
          <p:cNvPr id="6" name="Picture 5">
            <a:extLst>
              <a:ext uri="{FF2B5EF4-FFF2-40B4-BE49-F238E27FC236}">
                <a16:creationId xmlns:a16="http://schemas.microsoft.com/office/drawing/2014/main" id="{6212EA80-0ED1-8D6A-C27F-33680F069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379" y="521887"/>
            <a:ext cx="6631912" cy="3731556"/>
          </a:xfrm>
          <a:prstGeom prst="rect">
            <a:avLst/>
          </a:prstGeom>
        </p:spPr>
      </p:pic>
    </p:spTree>
    <p:extLst>
      <p:ext uri="{BB962C8B-B14F-4D97-AF65-F5344CB8AC3E}">
        <p14:creationId xmlns:p14="http://schemas.microsoft.com/office/powerpoint/2010/main" val="601191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832032305"/>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&amp; MRS NIKHE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278637CD-55FD-D4E4-EC75-0CFEA4771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00"/>
            <a:ext cx="6953250" cy="6277513"/>
          </a:xfrm>
          <a:prstGeom prst="rect">
            <a:avLst/>
          </a:prstGeom>
        </p:spPr>
      </p:pic>
      <p:pic>
        <p:nvPicPr>
          <p:cNvPr id="6" name="Picture 5">
            <a:extLst>
              <a:ext uri="{FF2B5EF4-FFF2-40B4-BE49-F238E27FC236}">
                <a16:creationId xmlns:a16="http://schemas.microsoft.com/office/drawing/2014/main" id="{189B55D6-345F-EAC3-00EB-2FB0921B5F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1127" y="983672"/>
            <a:ext cx="6520873" cy="4890655"/>
          </a:xfrm>
          <a:prstGeom prst="rect">
            <a:avLst/>
          </a:prstGeom>
        </p:spPr>
      </p:pic>
    </p:spTree>
    <p:extLst>
      <p:ext uri="{BB962C8B-B14F-4D97-AF65-F5344CB8AC3E}">
        <p14:creationId xmlns:p14="http://schemas.microsoft.com/office/powerpoint/2010/main" val="2597021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6244995"/>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SALON</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27F45B49-AF8B-6E6E-3851-CABFC878C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00"/>
            <a:ext cx="12192000" cy="6277513"/>
          </a:xfrm>
          <a:prstGeom prst="rect">
            <a:avLst/>
          </a:prstGeom>
        </p:spPr>
      </p:pic>
    </p:spTree>
    <p:extLst>
      <p:ext uri="{BB962C8B-B14F-4D97-AF65-F5344CB8AC3E}">
        <p14:creationId xmlns:p14="http://schemas.microsoft.com/office/powerpoint/2010/main" val="1149776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700012286"/>
              </p:ext>
            </p:extLst>
          </p:nvPr>
        </p:nvGraphicFramePr>
        <p:xfrm>
          <a:off x="0" y="6306813"/>
          <a:ext cx="12192001" cy="521887"/>
        </p:xfrm>
        <a:graphic>
          <a:graphicData uri="http://schemas.openxmlformats.org/drawingml/2006/table">
            <a:tbl>
              <a:tblPr firstCol="1" lastCol="1" bandRow="1">
                <a:effectLst>
                  <a:innerShdw blurRad="63500" dist="50800" dir="13500000">
                    <a:prstClr val="black">
                      <a:alpha val="50000"/>
                    </a:prstClr>
                  </a:innerShdw>
                </a:effectLst>
                <a:tableStyleId>{B301B821-A1FF-4177-AEE7-76D212191A09}</a:tableStyleId>
              </a:tblPr>
              <a:tblGrid>
                <a:gridCol w="892627">
                  <a:extLst>
                    <a:ext uri="{9D8B030D-6E8A-4147-A177-3AD203B41FA5}">
                      <a16:colId xmlns:a16="http://schemas.microsoft.com/office/drawing/2014/main" val="20000"/>
                    </a:ext>
                  </a:extLst>
                </a:gridCol>
                <a:gridCol w="3890107">
                  <a:extLst>
                    <a:ext uri="{9D8B030D-6E8A-4147-A177-3AD203B41FA5}">
                      <a16:colId xmlns:a16="http://schemas.microsoft.com/office/drawing/2014/main" val="20001"/>
                    </a:ext>
                  </a:extLst>
                </a:gridCol>
                <a:gridCol w="7409267">
                  <a:extLst>
                    <a:ext uri="{9D8B030D-6E8A-4147-A177-3AD203B41FA5}">
                      <a16:colId xmlns:a16="http://schemas.microsoft.com/office/drawing/2014/main" val="20002"/>
                    </a:ext>
                  </a:extLst>
                </a:gridCol>
              </a:tblGrid>
              <a:tr h="521887">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800" kern="1200" dirty="0">
                        <a:solidFill>
                          <a:schemeClr val="dk1"/>
                        </a:solidFill>
                        <a:latin typeface="Montserrat" panose="00000500000000000000" pitchFamily="2" charset="0"/>
                        <a:ea typeface="+mn-ea"/>
                        <a:cs typeface="Times New Roman" panose="02020603050405020304" pitchFamily="18" charset="0"/>
                      </a:endParaRP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kern="1200" dirty="0">
                          <a:solidFill>
                            <a:schemeClr val="dk1"/>
                          </a:solidFill>
                          <a:latin typeface="Montserrat" panose="00000500000000000000" pitchFamily="2" charset="0"/>
                          <a:ea typeface="+mn-ea"/>
                          <a:cs typeface="Times New Roman" panose="02020603050405020304" pitchFamily="18" charset="0"/>
                        </a:rPr>
                        <a:t>PROJECT NAME: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IN" sz="1800" b="0" kern="1200" dirty="0">
                          <a:solidFill>
                            <a:schemeClr val="dk1"/>
                          </a:solidFill>
                          <a:latin typeface="Montserrat" panose="00000500000000000000" pitchFamily="2" charset="0"/>
                          <a:ea typeface="+mn-ea"/>
                          <a:cs typeface="Times New Roman" panose="02020603050405020304" pitchFamily="18" charset="0"/>
                        </a:rPr>
                        <a:t>MR. AMOL GHUGE</a:t>
                      </a:r>
                    </a:p>
                  </a:txBody>
                  <a:tcPr>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71026F12-58DE-977B-F2E2-4154CBE81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28509" cy="6306813"/>
          </a:xfrm>
          <a:prstGeom prst="rect">
            <a:avLst/>
          </a:prstGeom>
        </p:spPr>
      </p:pic>
      <p:pic>
        <p:nvPicPr>
          <p:cNvPr id="6" name="Picture 5">
            <a:extLst>
              <a:ext uri="{FF2B5EF4-FFF2-40B4-BE49-F238E27FC236}">
                <a16:creationId xmlns:a16="http://schemas.microsoft.com/office/drawing/2014/main" id="{EA06E725-521B-FEE9-E9BB-C84AE3ECB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891" y="855457"/>
            <a:ext cx="6276109" cy="4318808"/>
          </a:xfrm>
          <a:prstGeom prst="rect">
            <a:avLst/>
          </a:prstGeom>
        </p:spPr>
      </p:pic>
    </p:spTree>
    <p:extLst>
      <p:ext uri="{BB962C8B-B14F-4D97-AF65-F5344CB8AC3E}">
        <p14:creationId xmlns:p14="http://schemas.microsoft.com/office/powerpoint/2010/main" val="84143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p:cNvSpPr/>
          <p:nvPr/>
        </p:nvSpPr>
        <p:spPr>
          <a:xfrm>
            <a:off x="0" y="0"/>
            <a:ext cx="1682261" cy="1667142"/>
          </a:xfrm>
          <a:custGeom>
            <a:avLst/>
            <a:gdLst>
              <a:gd name="connsiteX0" fmla="*/ 0 w 1682261"/>
              <a:gd name="connsiteY0" fmla="*/ 0 h 1667142"/>
              <a:gd name="connsiteX1" fmla="*/ 0 w 1682261"/>
              <a:gd name="connsiteY1" fmla="*/ 1263308 h 1667142"/>
              <a:gd name="connsiteX2" fmla="*/ 695765 w 1682261"/>
              <a:gd name="connsiteY2" fmla="*/ 1667143 h 1667142"/>
              <a:gd name="connsiteX3" fmla="*/ 1682262 w 1682261"/>
              <a:gd name="connsiteY3" fmla="*/ 1094946 h 1667142"/>
              <a:gd name="connsiteX4" fmla="*/ 1682262 w 1682261"/>
              <a:gd name="connsiteY4" fmla="*/ 0 h 1667142"/>
              <a:gd name="connsiteX5" fmla="*/ 0 w 1682261"/>
              <a:gd name="connsiteY5" fmla="*/ 0 h 166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261" h="1667142">
                <a:moveTo>
                  <a:pt x="0" y="0"/>
                </a:moveTo>
                <a:lnTo>
                  <a:pt x="0" y="1263308"/>
                </a:lnTo>
                <a:lnTo>
                  <a:pt x="695765" y="1667143"/>
                </a:lnTo>
                <a:lnTo>
                  <a:pt x="1682262" y="1094946"/>
                </a:lnTo>
                <a:lnTo>
                  <a:pt x="1682262" y="0"/>
                </a:lnTo>
                <a:lnTo>
                  <a:pt x="0" y="0"/>
                </a:lnTo>
                <a:close/>
              </a:path>
            </a:pathLst>
          </a:custGeom>
          <a:solidFill>
            <a:srgbClr val="F7F7F7"/>
          </a:solidFill>
          <a:ln w="58615" cap="flat">
            <a:noFill/>
            <a:prstDash val="solid"/>
            <a:miter/>
          </a:ln>
        </p:spPr>
        <p:txBody>
          <a:bodyPr rtlCol="0" anchor="ctr"/>
          <a:lstStyle/>
          <a:p>
            <a:endParaRPr lang="en-IN"/>
          </a:p>
        </p:txBody>
      </p:sp>
      <p:sp>
        <p:nvSpPr>
          <p:cNvPr id="53" name="Freeform: Shape 52"/>
          <p:cNvSpPr/>
          <p:nvPr/>
        </p:nvSpPr>
        <p:spPr>
          <a:xfrm>
            <a:off x="10285827" y="0"/>
            <a:ext cx="1917309" cy="2234630"/>
          </a:xfrm>
          <a:custGeom>
            <a:avLst/>
            <a:gdLst>
              <a:gd name="connsiteX0" fmla="*/ 1917310 w 1917309"/>
              <a:gd name="connsiteY0" fmla="*/ 0 h 2234630"/>
              <a:gd name="connsiteX1" fmla="*/ 337625 w 1917309"/>
              <a:gd name="connsiteY1" fmla="*/ 0 h 2234630"/>
              <a:gd name="connsiteX2" fmla="*/ 0 w 1917309"/>
              <a:gd name="connsiteY2" fmla="*/ 196031 h 2234630"/>
              <a:gd name="connsiteX3" fmla="*/ 0 w 1917309"/>
              <a:gd name="connsiteY3" fmla="*/ 1555294 h 2234630"/>
              <a:gd name="connsiteX4" fmla="*/ 1171722 w 1917309"/>
              <a:gd name="connsiteY4" fmla="*/ 2234631 h 2234630"/>
              <a:gd name="connsiteX5" fmla="*/ 1917310 w 1917309"/>
              <a:gd name="connsiteY5" fmla="*/ 1802539 h 2234630"/>
              <a:gd name="connsiteX6" fmla="*/ 1917310 w 1917309"/>
              <a:gd name="connsiteY6" fmla="*/ 0 h 2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7309" h="2234630">
                <a:moveTo>
                  <a:pt x="1917310" y="0"/>
                </a:moveTo>
                <a:lnTo>
                  <a:pt x="337625" y="0"/>
                </a:lnTo>
                <a:lnTo>
                  <a:pt x="0" y="196031"/>
                </a:lnTo>
                <a:lnTo>
                  <a:pt x="0" y="1555294"/>
                </a:lnTo>
                <a:lnTo>
                  <a:pt x="1171722" y="2234631"/>
                </a:lnTo>
                <a:lnTo>
                  <a:pt x="1917310" y="1802539"/>
                </a:lnTo>
                <a:lnTo>
                  <a:pt x="1917310" y="0"/>
                </a:lnTo>
                <a:close/>
              </a:path>
            </a:pathLst>
          </a:custGeom>
          <a:solidFill>
            <a:schemeClr val="bg1">
              <a:lumMod val="95000"/>
            </a:schemeClr>
          </a:solidFill>
          <a:ln w="58615" cap="flat">
            <a:noFill/>
            <a:prstDash val="solid"/>
            <a:miter/>
          </a:ln>
        </p:spPr>
        <p:txBody>
          <a:bodyPr rtlCol="0" anchor="ctr"/>
          <a:lstStyle/>
          <a:p>
            <a:endParaRPr lang="en-IN"/>
          </a:p>
        </p:txBody>
      </p:sp>
      <p:grpSp>
        <p:nvGrpSpPr>
          <p:cNvPr id="5" name="Group 4"/>
          <p:cNvGrpSpPr/>
          <p:nvPr/>
        </p:nvGrpSpPr>
        <p:grpSpPr>
          <a:xfrm>
            <a:off x="674832" y="1457326"/>
            <a:ext cx="10819422" cy="4743371"/>
            <a:chOff x="1218538" y="1778811"/>
            <a:chExt cx="9741051" cy="3541972"/>
          </a:xfrm>
        </p:grpSpPr>
        <p:grpSp>
          <p:nvGrpSpPr>
            <p:cNvPr id="6" name="Group 8"/>
            <p:cNvGrpSpPr/>
            <p:nvPr/>
          </p:nvGrpSpPr>
          <p:grpSpPr>
            <a:xfrm>
              <a:off x="4617070" y="1778811"/>
              <a:ext cx="2964619" cy="1924623"/>
              <a:chOff x="0" y="103224"/>
              <a:chExt cx="5929238" cy="3849244"/>
            </a:xfrm>
          </p:grpSpPr>
          <p:pic>
            <p:nvPicPr>
              <p:cNvPr id="31" name="Picture 9"/>
              <p:cNvPicPr>
                <a:picLocks noChangeAspect="1"/>
              </p:cNvPicPr>
              <p:nvPr/>
            </p:nvPicPr>
            <p:blipFill>
              <a:blip r:embed="rId2"/>
              <a:stretch>
                <a:fillRect/>
              </a:stretch>
            </p:blipFill>
            <p:spPr>
              <a:xfrm>
                <a:off x="0" y="103224"/>
                <a:ext cx="5929238" cy="3849244"/>
              </a:xfrm>
              <a:prstGeom prst="rect">
                <a:avLst/>
              </a:prstGeom>
            </p:spPr>
          </p:pic>
        </p:grpSp>
        <p:grpSp>
          <p:nvGrpSpPr>
            <p:cNvPr id="9" name="Group 11"/>
            <p:cNvGrpSpPr/>
            <p:nvPr/>
          </p:nvGrpSpPr>
          <p:grpSpPr>
            <a:xfrm>
              <a:off x="1239170" y="1785924"/>
              <a:ext cx="2964619" cy="1915635"/>
              <a:chOff x="0" y="117447"/>
              <a:chExt cx="5929238" cy="3831270"/>
            </a:xfrm>
          </p:grpSpPr>
          <p:pic>
            <p:nvPicPr>
              <p:cNvPr id="27" name="Picture 12"/>
              <p:cNvPicPr>
                <a:picLocks noChangeAspect="1"/>
              </p:cNvPicPr>
              <p:nvPr/>
            </p:nvPicPr>
            <p:blipFill>
              <a:blip r:embed="rId3"/>
              <a:stretch>
                <a:fillRect/>
              </a:stretch>
            </p:blipFill>
            <p:spPr>
              <a:xfrm>
                <a:off x="0" y="117447"/>
                <a:ext cx="5929238" cy="3831270"/>
              </a:xfrm>
              <a:prstGeom prst="rect">
                <a:avLst/>
              </a:prstGeom>
            </p:spPr>
          </p:pic>
        </p:grpSp>
        <p:grpSp>
          <p:nvGrpSpPr>
            <p:cNvPr id="10" name="Group 13"/>
            <p:cNvGrpSpPr/>
            <p:nvPr/>
          </p:nvGrpSpPr>
          <p:grpSpPr>
            <a:xfrm>
              <a:off x="7988211" y="1809632"/>
              <a:ext cx="2964619" cy="1887186"/>
              <a:chOff x="0" y="164861"/>
              <a:chExt cx="5929238" cy="3774371"/>
            </a:xfrm>
          </p:grpSpPr>
          <p:pic>
            <p:nvPicPr>
              <p:cNvPr id="26" name="Picture 14"/>
              <p:cNvPicPr>
                <a:picLocks noChangeAspect="1"/>
              </p:cNvPicPr>
              <p:nvPr/>
            </p:nvPicPr>
            <p:blipFill>
              <a:blip r:embed="rId4"/>
              <a:stretch>
                <a:fillRect/>
              </a:stretch>
            </p:blipFill>
            <p:spPr>
              <a:xfrm>
                <a:off x="0" y="164861"/>
                <a:ext cx="5929238" cy="3774371"/>
              </a:xfrm>
              <a:prstGeom prst="rect">
                <a:avLst/>
              </a:prstGeom>
            </p:spPr>
          </p:pic>
        </p:grpSp>
        <p:grpSp>
          <p:nvGrpSpPr>
            <p:cNvPr id="11" name="Group 15"/>
            <p:cNvGrpSpPr/>
            <p:nvPr/>
          </p:nvGrpSpPr>
          <p:grpSpPr>
            <a:xfrm>
              <a:off x="1239170" y="3695644"/>
              <a:ext cx="2964619" cy="478838"/>
              <a:chOff x="0" y="0"/>
              <a:chExt cx="1622251" cy="262022"/>
            </a:xfrm>
          </p:grpSpPr>
          <p:sp>
            <p:nvSpPr>
              <p:cNvPr id="25" name="Freeform 16"/>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chemeClr val="bg2"/>
              </a:solidFill>
            </p:spPr>
            <p:txBody>
              <a:bodyPr/>
              <a:lstStyle/>
              <a:p>
                <a:endParaRPr lang="en-IN" dirty="0"/>
              </a:p>
            </p:txBody>
          </p:sp>
        </p:grpSp>
        <p:grpSp>
          <p:nvGrpSpPr>
            <p:cNvPr id="12" name="Group 18"/>
            <p:cNvGrpSpPr/>
            <p:nvPr/>
          </p:nvGrpSpPr>
          <p:grpSpPr>
            <a:xfrm>
              <a:off x="4617070" y="3695644"/>
              <a:ext cx="2964619" cy="478838"/>
              <a:chOff x="0" y="0"/>
              <a:chExt cx="1622251" cy="262022"/>
            </a:xfrm>
          </p:grpSpPr>
          <p:sp>
            <p:nvSpPr>
              <p:cNvPr id="24" name="Freeform 19"/>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rgbClr val="C00000"/>
              </a:solidFill>
            </p:spPr>
            <p:txBody>
              <a:bodyPr/>
              <a:lstStyle/>
              <a:p>
                <a:endParaRPr lang="en-IN"/>
              </a:p>
            </p:txBody>
          </p:sp>
        </p:grpSp>
        <p:grpSp>
          <p:nvGrpSpPr>
            <p:cNvPr id="13" name="Group 20"/>
            <p:cNvGrpSpPr/>
            <p:nvPr/>
          </p:nvGrpSpPr>
          <p:grpSpPr>
            <a:xfrm>
              <a:off x="7994970" y="3695644"/>
              <a:ext cx="2964619" cy="478838"/>
              <a:chOff x="0" y="0"/>
              <a:chExt cx="1622251" cy="262022"/>
            </a:xfrm>
          </p:grpSpPr>
          <p:sp>
            <p:nvSpPr>
              <p:cNvPr id="23" name="Freeform 21"/>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chemeClr val="bg2"/>
              </a:solidFill>
            </p:spPr>
            <p:txBody>
              <a:bodyPr/>
              <a:lstStyle/>
              <a:p>
                <a:endParaRPr lang="en-IN"/>
              </a:p>
            </p:txBody>
          </p:sp>
        </p:grpSp>
        <p:sp>
          <p:nvSpPr>
            <p:cNvPr id="17" name="TextBox 28"/>
            <p:cNvSpPr txBox="1"/>
            <p:nvPr/>
          </p:nvSpPr>
          <p:spPr>
            <a:xfrm>
              <a:off x="1218538" y="3775236"/>
              <a:ext cx="2852730" cy="236113"/>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Architectural Services</a:t>
              </a:r>
            </a:p>
          </p:txBody>
        </p:sp>
        <p:sp>
          <p:nvSpPr>
            <p:cNvPr id="18" name="TextBox 29"/>
            <p:cNvSpPr txBox="1"/>
            <p:nvPr/>
          </p:nvSpPr>
          <p:spPr>
            <a:xfrm>
              <a:off x="5272470" y="3684359"/>
              <a:ext cx="1677239" cy="490122"/>
            </a:xfrm>
            <a:prstGeom prst="rect">
              <a:avLst/>
            </a:prstGeom>
          </p:spPr>
          <p:txBody>
            <a:bodyPr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Infrastructure Designing</a:t>
              </a:r>
            </a:p>
          </p:txBody>
        </p:sp>
        <p:sp>
          <p:nvSpPr>
            <p:cNvPr id="19" name="TextBox 30"/>
            <p:cNvSpPr txBox="1"/>
            <p:nvPr/>
          </p:nvSpPr>
          <p:spPr>
            <a:xfrm>
              <a:off x="8252822" y="3769951"/>
              <a:ext cx="2481889" cy="236113"/>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Peer Review</a:t>
              </a:r>
            </a:p>
          </p:txBody>
        </p:sp>
        <p:sp>
          <p:nvSpPr>
            <p:cNvPr id="20" name="TextBox 19"/>
            <p:cNvSpPr txBox="1"/>
            <p:nvPr/>
          </p:nvSpPr>
          <p:spPr>
            <a:xfrm>
              <a:off x="1239168" y="4516476"/>
              <a:ext cx="2964619" cy="514542"/>
            </a:xfrm>
            <a:prstGeom prst="rect">
              <a:avLst/>
            </a:prstGeom>
            <a:noFill/>
          </p:spPr>
          <p:txBody>
            <a:bodyPr wrap="square" rtlCol="0">
              <a:spAutoFit/>
            </a:bodyPr>
            <a:lstStyle/>
            <a:p>
              <a:pPr algn="ctr">
                <a:lnSpc>
                  <a:spcPct val="150000"/>
                </a:lnSpc>
              </a:pPr>
              <a:r>
                <a:rPr lang="en-IN" sz="1100" dirty="0">
                  <a:solidFill>
                    <a:schemeClr val="tx1">
                      <a:lumMod val="85000"/>
                      <a:lumOff val="15000"/>
                    </a:schemeClr>
                  </a:solidFill>
                  <a:latin typeface="Montserrat" panose="00000500000000000000" pitchFamily="2" charset="0"/>
                </a:rPr>
                <a:t>The firm’s core principle is to blend beauty with utility designs. </a:t>
              </a:r>
              <a:endParaRPr lang="en-US" sz="1100" b="0" i="0" dirty="0">
                <a:solidFill>
                  <a:schemeClr val="tx1">
                    <a:lumMod val="85000"/>
                    <a:lumOff val="15000"/>
                  </a:schemeClr>
                </a:solidFill>
                <a:effectLst/>
                <a:latin typeface="Montserrat" panose="00000500000000000000" pitchFamily="2" charset="0"/>
              </a:endParaRPr>
            </a:p>
          </p:txBody>
        </p:sp>
        <p:sp>
          <p:nvSpPr>
            <p:cNvPr id="21" name="TextBox 20"/>
            <p:cNvSpPr txBox="1"/>
            <p:nvPr/>
          </p:nvSpPr>
          <p:spPr>
            <a:xfrm>
              <a:off x="7994970" y="4516476"/>
              <a:ext cx="2964619" cy="743150"/>
            </a:xfrm>
            <a:prstGeom prst="rect">
              <a:avLst/>
            </a:prstGeom>
            <a:noFill/>
          </p:spPr>
          <p:txBody>
            <a:bodyPr wrap="square" rtlCol="0">
              <a:spAutoFit/>
            </a:bodyPr>
            <a:lstStyle/>
            <a:p>
              <a:pPr marL="0" lvl="2" algn="ctr">
                <a:lnSpc>
                  <a:spcPct val="150000"/>
                </a:lnSpc>
              </a:pPr>
              <a:r>
                <a:rPr lang="en-IN" sz="1100" dirty="0">
                  <a:solidFill>
                    <a:schemeClr val="tx1">
                      <a:lumMod val="85000"/>
                      <a:lumOff val="15000"/>
                    </a:schemeClr>
                  </a:solidFill>
                  <a:latin typeface="Montserrat" panose="00000500000000000000" pitchFamily="2" charset="0"/>
                </a:rPr>
                <a:t>We also undertake peer review &amp; value engineering work for analysis and design carried out by other consultants</a:t>
              </a:r>
              <a:endParaRPr lang="en-US" sz="1100" dirty="0">
                <a:solidFill>
                  <a:schemeClr val="tx1">
                    <a:lumMod val="85000"/>
                    <a:lumOff val="15000"/>
                  </a:schemeClr>
                </a:solidFill>
                <a:latin typeface="Montserrat" panose="00000500000000000000" pitchFamily="2" charset="0"/>
              </a:endParaRPr>
            </a:p>
          </p:txBody>
        </p:sp>
        <p:sp>
          <p:nvSpPr>
            <p:cNvPr id="22" name="TextBox 21"/>
            <p:cNvSpPr txBox="1"/>
            <p:nvPr/>
          </p:nvSpPr>
          <p:spPr>
            <a:xfrm>
              <a:off x="4628780" y="4493420"/>
              <a:ext cx="2964619" cy="827363"/>
            </a:xfrm>
            <a:prstGeom prst="rect">
              <a:avLst/>
            </a:prstGeom>
            <a:noFill/>
          </p:spPr>
          <p:txBody>
            <a:bodyPr wrap="square" rtlCol="0">
              <a:spAutoFit/>
            </a:bodyPr>
            <a:lstStyle/>
            <a:p>
              <a:pPr marL="0" lvl="2" algn="ctr">
                <a:lnSpc>
                  <a:spcPct val="150000"/>
                </a:lnSpc>
              </a:pPr>
              <a:r>
                <a:rPr lang="en-US" sz="1100" dirty="0">
                  <a:solidFill>
                    <a:schemeClr val="tx1">
                      <a:lumMod val="85000"/>
                      <a:lumOff val="15000"/>
                    </a:schemeClr>
                  </a:solidFill>
                  <a:latin typeface="Montserrat" panose="00000500000000000000" pitchFamily="2" charset="0"/>
                </a:rPr>
                <a:t>Highway Bridges</a:t>
              </a:r>
            </a:p>
            <a:p>
              <a:pPr marL="0" lvl="2" algn="ctr">
                <a:lnSpc>
                  <a:spcPct val="150000"/>
                </a:lnSpc>
              </a:pPr>
              <a:r>
                <a:rPr lang="en-US" sz="1100" dirty="0">
                  <a:solidFill>
                    <a:schemeClr val="tx1">
                      <a:lumMod val="85000"/>
                      <a:lumOff val="15000"/>
                    </a:schemeClr>
                  </a:solidFill>
                  <a:latin typeface="Montserrat" panose="00000500000000000000" pitchFamily="2" charset="0"/>
                </a:rPr>
                <a:t>Box Culverts</a:t>
              </a:r>
            </a:p>
            <a:p>
              <a:pPr marL="0" lvl="2" algn="ctr">
                <a:lnSpc>
                  <a:spcPct val="150000"/>
                </a:lnSpc>
              </a:pPr>
              <a:r>
                <a:rPr lang="en-US" sz="1100" dirty="0">
                  <a:solidFill>
                    <a:schemeClr val="tx1">
                      <a:lumMod val="85000"/>
                      <a:lumOff val="15000"/>
                    </a:schemeClr>
                  </a:solidFill>
                  <a:latin typeface="Montserrat" panose="00000500000000000000" pitchFamily="2" charset="0"/>
                </a:rPr>
                <a:t>Design of Road Pavements</a:t>
              </a:r>
            </a:p>
            <a:p>
              <a:pPr marL="0" lvl="2" algn="ctr">
                <a:lnSpc>
                  <a:spcPct val="150000"/>
                </a:lnSpc>
              </a:pPr>
              <a:r>
                <a:rPr lang="en-US" sz="1100" dirty="0">
                  <a:solidFill>
                    <a:schemeClr val="tx1">
                      <a:lumMod val="85000"/>
                      <a:lumOff val="15000"/>
                    </a:schemeClr>
                  </a:solidFill>
                  <a:latin typeface="Montserrat" panose="00000500000000000000" pitchFamily="2" charset="0"/>
                </a:rPr>
                <a:t>WTP/ESR</a:t>
              </a:r>
            </a:p>
          </p:txBody>
        </p:sp>
      </p:grpSp>
      <p:sp>
        <p:nvSpPr>
          <p:cNvPr id="32" name="TextBox 17"/>
          <p:cNvSpPr txBox="1"/>
          <p:nvPr/>
        </p:nvSpPr>
        <p:spPr>
          <a:xfrm>
            <a:off x="0" y="903423"/>
            <a:ext cx="12203136" cy="474489"/>
          </a:xfrm>
          <a:prstGeom prst="rect">
            <a:avLst/>
          </a:prstGeom>
        </p:spPr>
        <p:txBody>
          <a:bodyPr wrap="square" lIns="0" tIns="0" rIns="0" bIns="0" rtlCol="0" anchor="t">
            <a:spAutoFit/>
          </a:bodyPr>
          <a:lstStyle/>
          <a:p>
            <a:pPr algn="ctr">
              <a:lnSpc>
                <a:spcPts val="3735"/>
              </a:lnSpc>
            </a:pPr>
            <a:r>
              <a:rPr lang="en-US" sz="3200" b="1" dirty="0">
                <a:solidFill>
                  <a:srgbClr val="242424"/>
                </a:solidFill>
                <a:latin typeface="Montserrat" panose="00000500000000000000" pitchFamily="2" charset="0"/>
              </a:rPr>
              <a:t>Our </a:t>
            </a:r>
            <a:r>
              <a:rPr lang="en-US" sz="3200" b="1" dirty="0">
                <a:solidFill>
                  <a:schemeClr val="bg2"/>
                </a:solidFill>
                <a:latin typeface="Montserrat" panose="00000500000000000000" pitchFamily="2" charset="0"/>
              </a:rPr>
              <a:t>Services</a:t>
            </a:r>
          </a:p>
        </p:txBody>
      </p:sp>
    </p:spTree>
    <p:extLst>
      <p:ext uri="{BB962C8B-B14F-4D97-AF65-F5344CB8AC3E}">
        <p14:creationId xmlns:p14="http://schemas.microsoft.com/office/powerpoint/2010/main" val="11978563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61" name="Group 6160"/>
          <p:cNvGrpSpPr/>
          <p:nvPr/>
        </p:nvGrpSpPr>
        <p:grpSpPr>
          <a:xfrm flipH="1">
            <a:off x="0" y="3"/>
            <a:ext cx="12203136" cy="6834547"/>
            <a:chOff x="0" y="3"/>
            <a:chExt cx="12203136" cy="6834547"/>
          </a:xfrm>
        </p:grpSpPr>
        <p:sp>
          <p:nvSpPr>
            <p:cNvPr id="24" name="Freeform: Shape 23"/>
            <p:cNvSpPr/>
            <p:nvPr/>
          </p:nvSpPr>
          <p:spPr>
            <a:xfrm>
              <a:off x="0" y="7622"/>
              <a:ext cx="5046198" cy="5940664"/>
            </a:xfrm>
            <a:custGeom>
              <a:avLst/>
              <a:gdLst>
                <a:gd name="connsiteX0" fmla="*/ 5046198 w 5046198"/>
                <a:gd name="connsiteY0" fmla="*/ 3049756 h 5940664"/>
                <a:gd name="connsiteX1" fmla="*/ 3517 w 5046198"/>
                <a:gd name="connsiteY1" fmla="*/ 5940664 h 5940664"/>
                <a:gd name="connsiteX2" fmla="*/ 0 w 5046198"/>
                <a:gd name="connsiteY2" fmla="*/ 0 h 5940664"/>
                <a:gd name="connsiteX3" fmla="*/ 5046198 w 5046198"/>
                <a:gd name="connsiteY3" fmla="*/ 0 h 5940664"/>
                <a:gd name="connsiteX4" fmla="*/ 5046198 w 5046198"/>
                <a:gd name="connsiteY4" fmla="*/ 3049756 h 5940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198" h="5940664">
                  <a:moveTo>
                    <a:pt x="5046198" y="3049756"/>
                  </a:moveTo>
                  <a:lnTo>
                    <a:pt x="3517" y="5940664"/>
                  </a:lnTo>
                  <a:lnTo>
                    <a:pt x="0" y="0"/>
                  </a:lnTo>
                  <a:lnTo>
                    <a:pt x="5046198" y="0"/>
                  </a:lnTo>
                  <a:lnTo>
                    <a:pt x="5046198" y="3049756"/>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tlCol="0" anchor="ctr"/>
            <a:lstStyle/>
            <a:p>
              <a:endParaRPr lang="en-IN"/>
            </a:p>
          </p:txBody>
        </p:sp>
        <p:sp>
          <p:nvSpPr>
            <p:cNvPr id="6158" name="Freeform: Shape 6157"/>
            <p:cNvSpPr/>
            <p:nvPr/>
          </p:nvSpPr>
          <p:spPr>
            <a:xfrm>
              <a:off x="0" y="7622"/>
              <a:ext cx="5163429" cy="4505760"/>
            </a:xfrm>
            <a:custGeom>
              <a:avLst/>
              <a:gdLst>
                <a:gd name="connsiteX0" fmla="*/ 2523392 w 5163429"/>
                <a:gd name="connsiteY0" fmla="*/ 4505761 h 4505760"/>
                <a:gd name="connsiteX1" fmla="*/ 0 w 5163429"/>
                <a:gd name="connsiteY1" fmla="*/ 3049170 h 4505760"/>
                <a:gd name="connsiteX2" fmla="*/ 1758 w 5163429"/>
                <a:gd name="connsiteY2" fmla="*/ 2778953 h 4505760"/>
                <a:gd name="connsiteX3" fmla="*/ 2523392 w 5163429"/>
                <a:gd name="connsiteY3" fmla="*/ 4234958 h 4505760"/>
                <a:gd name="connsiteX4" fmla="*/ 4928968 w 5163429"/>
                <a:gd name="connsiteY4" fmla="*/ 2845775 h 4505760"/>
                <a:gd name="connsiteX5" fmla="*/ 4928968 w 5163429"/>
                <a:gd name="connsiteY5" fmla="*/ 0 h 4505760"/>
                <a:gd name="connsiteX6" fmla="*/ 5163429 w 5163429"/>
                <a:gd name="connsiteY6" fmla="*/ 0 h 4505760"/>
                <a:gd name="connsiteX7" fmla="*/ 5163429 w 5163429"/>
                <a:gd name="connsiteY7" fmla="*/ 2981176 h 4505760"/>
                <a:gd name="connsiteX8" fmla="*/ 2523392 w 5163429"/>
                <a:gd name="connsiteY8" fmla="*/ 4505761 h 450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3429" h="4505760">
                  <a:moveTo>
                    <a:pt x="2523392" y="4505761"/>
                  </a:moveTo>
                  <a:lnTo>
                    <a:pt x="0" y="3049170"/>
                  </a:lnTo>
                  <a:lnTo>
                    <a:pt x="1758" y="2778953"/>
                  </a:lnTo>
                  <a:lnTo>
                    <a:pt x="2523392" y="4234958"/>
                  </a:lnTo>
                  <a:lnTo>
                    <a:pt x="4928968" y="2845775"/>
                  </a:lnTo>
                  <a:lnTo>
                    <a:pt x="4928968" y="0"/>
                  </a:lnTo>
                  <a:lnTo>
                    <a:pt x="5163429" y="0"/>
                  </a:lnTo>
                  <a:lnTo>
                    <a:pt x="5163429" y="2981176"/>
                  </a:lnTo>
                  <a:lnTo>
                    <a:pt x="2523392" y="4505761"/>
                  </a:lnTo>
                  <a:close/>
                </a:path>
              </a:pathLst>
            </a:custGeom>
            <a:gradFill>
              <a:gsLst>
                <a:gs pos="0">
                  <a:srgbClr val="FFFFFF"/>
                </a:gs>
                <a:gs pos="50000">
                  <a:srgbClr val="E5E5E5"/>
                </a:gs>
                <a:gs pos="100000">
                  <a:srgbClr val="CCCCCC"/>
                </a:gs>
              </a:gsLst>
              <a:lin ang="8433597" scaled="1"/>
            </a:gradFill>
            <a:ln w="58615" cap="flat">
              <a:noFill/>
              <a:prstDash val="solid"/>
              <a:miter/>
            </a:ln>
          </p:spPr>
          <p:txBody>
            <a:bodyPr rtlCol="0" anchor="ctr"/>
            <a:lstStyle/>
            <a:p>
              <a:endParaRPr lang="en-IN"/>
            </a:p>
          </p:txBody>
        </p:sp>
        <p:sp>
          <p:nvSpPr>
            <p:cNvPr id="6159" name="Freeform: Shape 6158"/>
            <p:cNvSpPr/>
            <p:nvPr/>
          </p:nvSpPr>
          <p:spPr>
            <a:xfrm>
              <a:off x="9720775" y="3"/>
              <a:ext cx="2482361" cy="2112496"/>
            </a:xfrm>
            <a:custGeom>
              <a:avLst/>
              <a:gdLst>
                <a:gd name="connsiteX0" fmla="*/ 2482362 w 2482361"/>
                <a:gd name="connsiteY0" fmla="*/ 7620 h 2112496"/>
                <a:gd name="connsiteX1" fmla="*/ 0 w 2482361"/>
                <a:gd name="connsiteY1" fmla="*/ 0 h 2112496"/>
                <a:gd name="connsiteX2" fmla="*/ 0 w 2482361"/>
                <a:gd name="connsiteY2" fmla="*/ 1269608 h 2112496"/>
                <a:gd name="connsiteX3" fmla="*/ 1459524 w 2482361"/>
                <a:gd name="connsiteY3" fmla="*/ 2112497 h 2112496"/>
                <a:gd name="connsiteX4" fmla="*/ 2482362 w 2482361"/>
                <a:gd name="connsiteY4" fmla="*/ 1521654 h 2112496"/>
                <a:gd name="connsiteX5" fmla="*/ 2482362 w 2482361"/>
                <a:gd name="connsiteY5" fmla="*/ 7620 h 211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2361" h="2112496">
                  <a:moveTo>
                    <a:pt x="2482362" y="7620"/>
                  </a:moveTo>
                  <a:lnTo>
                    <a:pt x="0" y="0"/>
                  </a:lnTo>
                  <a:lnTo>
                    <a:pt x="0" y="1269608"/>
                  </a:lnTo>
                  <a:lnTo>
                    <a:pt x="1459524" y="2112497"/>
                  </a:lnTo>
                  <a:lnTo>
                    <a:pt x="2482362" y="1521654"/>
                  </a:lnTo>
                  <a:lnTo>
                    <a:pt x="2482362" y="7620"/>
                  </a:lnTo>
                  <a:close/>
                </a:path>
              </a:pathLst>
            </a:custGeom>
            <a:solidFill>
              <a:srgbClr val="F7F7F7"/>
            </a:solidFill>
            <a:ln w="58615" cap="flat">
              <a:noFill/>
              <a:prstDash val="solid"/>
              <a:miter/>
            </a:ln>
          </p:spPr>
          <p:txBody>
            <a:bodyPr rtlCol="0" anchor="ctr"/>
            <a:lstStyle/>
            <a:p>
              <a:endParaRPr lang="en-IN"/>
            </a:p>
          </p:txBody>
        </p:sp>
        <p:sp>
          <p:nvSpPr>
            <p:cNvPr id="6160" name="Freeform: Shape 6159"/>
            <p:cNvSpPr/>
            <p:nvPr/>
          </p:nvSpPr>
          <p:spPr>
            <a:xfrm>
              <a:off x="2225039" y="5109501"/>
              <a:ext cx="3276600" cy="1725049"/>
            </a:xfrm>
            <a:custGeom>
              <a:avLst/>
              <a:gdLst>
                <a:gd name="connsiteX0" fmla="*/ 3276600 w 3276600"/>
                <a:gd name="connsiteY0" fmla="*/ 1725049 h 1725049"/>
                <a:gd name="connsiteX1" fmla="*/ 3276600 w 3276600"/>
                <a:gd name="connsiteY1" fmla="*/ 946051 h 1725049"/>
                <a:gd name="connsiteX2" fmla="*/ 1638300 w 3276600"/>
                <a:gd name="connsiteY2" fmla="*/ 0 h 1725049"/>
                <a:gd name="connsiteX3" fmla="*/ 0 w 3276600"/>
                <a:gd name="connsiteY3" fmla="*/ 946051 h 1725049"/>
                <a:gd name="connsiteX4" fmla="*/ 0 w 3276600"/>
                <a:gd name="connsiteY4" fmla="*/ 1725049 h 1725049"/>
                <a:gd name="connsiteX5" fmla="*/ 3276600 w 3276600"/>
                <a:gd name="connsiteY5" fmla="*/ 1725049 h 172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1725049">
                  <a:moveTo>
                    <a:pt x="3276600" y="1725049"/>
                  </a:moveTo>
                  <a:lnTo>
                    <a:pt x="3276600" y="946051"/>
                  </a:lnTo>
                  <a:lnTo>
                    <a:pt x="1638300" y="0"/>
                  </a:lnTo>
                  <a:lnTo>
                    <a:pt x="0" y="946051"/>
                  </a:lnTo>
                  <a:lnTo>
                    <a:pt x="0" y="1725049"/>
                  </a:lnTo>
                  <a:lnTo>
                    <a:pt x="3276600" y="1725049"/>
                  </a:lnTo>
                  <a:close/>
                </a:path>
              </a:pathLst>
            </a:custGeom>
            <a:solidFill>
              <a:srgbClr val="F7F7F7"/>
            </a:solidFill>
            <a:ln w="58615" cap="flat">
              <a:noFill/>
              <a:prstDash val="solid"/>
              <a:miter/>
            </a:ln>
          </p:spPr>
          <p:txBody>
            <a:bodyPr rtlCol="0" anchor="ctr"/>
            <a:lstStyle/>
            <a:p>
              <a:endParaRPr lang="en-IN"/>
            </a:p>
          </p:txBody>
        </p:sp>
      </p:grpSp>
      <p:pic>
        <p:nvPicPr>
          <p:cNvPr id="6162" name="Picture 6161" descr="Free photo two confident business man shaking hands during a meeting in the office, success, dealing, greeting and partner concept"/>
          <p:cNvPicPr>
            <a:picLocks noChangeAspect="1" noChangeArrowheads="1"/>
          </p:cNvPicPr>
          <p:nvPr/>
        </p:nvPicPr>
        <p:blipFill>
          <a:blip r:embed="rId2">
            <a:extLst>
              <a:ext uri="{28A0092B-C50C-407E-A947-70E740481C1C}">
                <a14:useLocalDpi xmlns:a14="http://schemas.microsoft.com/office/drawing/2010/main" val="0"/>
              </a:ext>
            </a:extLst>
          </a:blip>
          <a:srcRect l="17723" t="3543" r="10814" b="3543"/>
          <a:stretch>
            <a:fillRect/>
          </a:stretch>
        </p:blipFill>
        <p:spPr bwMode="auto">
          <a:xfrm>
            <a:off x="7156938" y="7622"/>
            <a:ext cx="5046198" cy="4370360"/>
          </a:xfrm>
          <a:custGeom>
            <a:avLst/>
            <a:gdLst>
              <a:gd name="connsiteX0" fmla="*/ 0 w 5046198"/>
              <a:gd name="connsiteY0" fmla="*/ 0 h 4370360"/>
              <a:gd name="connsiteX1" fmla="*/ 5046198 w 5046198"/>
              <a:gd name="connsiteY1" fmla="*/ 0 h 4370360"/>
              <a:gd name="connsiteX2" fmla="*/ 5046198 w 5046198"/>
              <a:gd name="connsiteY2" fmla="*/ 2913768 h 4370360"/>
              <a:gd name="connsiteX3" fmla="*/ 2522806 w 5046198"/>
              <a:gd name="connsiteY3" fmla="*/ 4370360 h 4370360"/>
              <a:gd name="connsiteX4" fmla="*/ 0 w 5046198"/>
              <a:gd name="connsiteY4" fmla="*/ 2913768 h 4370360"/>
              <a:gd name="connsiteX5" fmla="*/ 0 w 5046198"/>
              <a:gd name="connsiteY5" fmla="*/ 0 h 43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6198" h="4370360">
                <a:moveTo>
                  <a:pt x="0" y="0"/>
                </a:moveTo>
                <a:lnTo>
                  <a:pt x="5046198" y="0"/>
                </a:lnTo>
                <a:lnTo>
                  <a:pt x="5046198" y="2913768"/>
                </a:lnTo>
                <a:lnTo>
                  <a:pt x="2522806" y="4370360"/>
                </a:lnTo>
                <a:lnTo>
                  <a:pt x="0" y="2913768"/>
                </a:lnTo>
                <a:lnTo>
                  <a:pt x="0" y="0"/>
                </a:lnTo>
                <a:close/>
              </a:path>
            </a:pathLst>
          </a:custGeom>
          <a:noFill/>
          <a:extLst>
            <a:ext uri="{909E8E84-426E-40DD-AFC4-6F175D3DCCD1}">
              <a14:hiddenFill xmlns:a14="http://schemas.microsoft.com/office/drawing/2010/main">
                <a:solidFill>
                  <a:srgbClr val="FFFFFF"/>
                </a:solidFill>
              </a14:hiddenFill>
            </a:ext>
          </a:extLst>
        </p:spPr>
      </p:pic>
      <p:grpSp>
        <p:nvGrpSpPr>
          <p:cNvPr id="6178" name="Group 6177"/>
          <p:cNvGrpSpPr/>
          <p:nvPr/>
        </p:nvGrpSpPr>
        <p:grpSpPr>
          <a:xfrm>
            <a:off x="-673247" y="682766"/>
            <a:ext cx="8872151" cy="6496256"/>
            <a:chOff x="1659925" y="1622451"/>
            <a:chExt cx="8872151" cy="6496256"/>
          </a:xfrm>
        </p:grpSpPr>
        <p:sp>
          <p:nvSpPr>
            <p:cNvPr id="6179" name="TextBox 6178"/>
            <p:cNvSpPr txBox="1"/>
            <p:nvPr/>
          </p:nvSpPr>
          <p:spPr>
            <a:xfrm>
              <a:off x="1659925" y="1622451"/>
              <a:ext cx="88721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effectLst/>
                  <a:uLnTx/>
                  <a:uFillTx/>
                  <a:latin typeface="Montserrat" panose="00000500000000000000" pitchFamily="2" charset="0"/>
                  <a:ea typeface="+mn-ea"/>
                  <a:cs typeface="Segoe UI" panose="020B0502040204020203" pitchFamily="34" charset="0"/>
                </a:rPr>
                <a:t>Contact</a:t>
              </a:r>
              <a:r>
                <a:rPr kumimoji="0" lang="en-US" sz="5400" b="1" i="0" u="none" strike="noStrike" kern="1200" cap="none" spc="0" normalizeH="0" baseline="0" noProof="0" dirty="0">
                  <a:ln>
                    <a:noFill/>
                  </a:ln>
                  <a:solidFill>
                    <a:schemeClr val="bg2"/>
                  </a:solidFill>
                  <a:effectLst/>
                  <a:uLnTx/>
                  <a:uFillTx/>
                  <a:latin typeface="Montserrat" panose="00000500000000000000" pitchFamily="2" charset="0"/>
                  <a:ea typeface="+mn-ea"/>
                  <a:cs typeface="Segoe UI" panose="020B0502040204020203" pitchFamily="34" charset="0"/>
                </a:rPr>
                <a:t> Us!</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mn-ea"/>
                  <a:cs typeface="Segoe UI" panose="020B0502040204020203" pitchFamily="34" charset="0"/>
                </a:rPr>
                <a:t>If you have any questions, please reach us</a:t>
              </a:r>
            </a:p>
          </p:txBody>
        </p:sp>
        <p:sp>
          <p:nvSpPr>
            <p:cNvPr id="6182" name="Rectangle 6181"/>
            <p:cNvSpPr/>
            <p:nvPr/>
          </p:nvSpPr>
          <p:spPr>
            <a:xfrm>
              <a:off x="2664855" y="3041247"/>
              <a:ext cx="6854283" cy="50774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mn-ea"/>
                  <a:cs typeface="Segoe UI" panose="020B0502040204020203" pitchFamily="34" charset="0"/>
                </a:rPr>
                <a:t>Contact Us</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dirty="0">
                  <a:solidFill>
                    <a:schemeClr val="tx1">
                      <a:lumMod val="85000"/>
                      <a:lumOff val="15000"/>
                    </a:schemeClr>
                  </a:solidFill>
                  <a:latin typeface="Montserrat" panose="00000500000000000000" pitchFamily="2" charset="0"/>
                  <a:cs typeface="Segoe UI" panose="020B0502040204020203" pitchFamily="34" charset="0"/>
                </a:rPr>
                <a:t>Mobile No: </a:t>
              </a:r>
            </a:p>
            <a:p>
              <a:pPr marL="0" marR="0" lvl="0" indent="0" algn="ctr" defTabSz="914400" rtl="0" eaLnBrk="1" fontAlgn="auto" latinLnBrk="0" hangingPunct="1">
                <a:lnSpc>
                  <a:spcPct val="100000"/>
                </a:lnSpc>
                <a:spcBef>
                  <a:spcPts val="0"/>
                </a:spcBef>
                <a:spcAft>
                  <a:spcPts val="0"/>
                </a:spcAft>
                <a:buClrTx/>
                <a:buSzTx/>
                <a:buFontTx/>
                <a:buNone/>
                <a:defRPr/>
              </a:pPr>
              <a:r>
                <a:rPr lang="en-US" dirty="0">
                  <a:solidFill>
                    <a:schemeClr val="tx1">
                      <a:lumMod val="85000"/>
                      <a:lumOff val="15000"/>
                    </a:schemeClr>
                  </a:solidFill>
                  <a:latin typeface="Montserrat" panose="00000500000000000000" pitchFamily="2" charset="0"/>
                  <a:cs typeface="Segoe UI" panose="020B0502040204020203" pitchFamily="34" charset="0"/>
                </a:rPr>
                <a:t>+91 940 570 7774/ +91 </a:t>
              </a:r>
              <a:r>
                <a:rPr lang="en-IN" dirty="0">
                  <a:solidFill>
                    <a:schemeClr val="tx1">
                      <a:lumMod val="85000"/>
                      <a:lumOff val="15000"/>
                    </a:schemeClr>
                  </a:solidFill>
                  <a:latin typeface="Montserrat" panose="00000500000000000000" pitchFamily="2" charset="0"/>
                  <a:cs typeface="Segoe UI" panose="020B0502040204020203" pitchFamily="34" charset="0"/>
                </a:rPr>
                <a:t>836</a:t>
              </a:r>
              <a:r>
                <a:rPr lang="en-US" dirty="0">
                  <a:solidFill>
                    <a:schemeClr val="tx1">
                      <a:lumMod val="85000"/>
                      <a:lumOff val="15000"/>
                    </a:schemeClr>
                  </a:solidFill>
                  <a:latin typeface="Montserrat" panose="00000500000000000000" pitchFamily="2" charset="0"/>
                  <a:cs typeface="Segoe UI" panose="020B0502040204020203" pitchFamily="34" charset="0"/>
                </a:rPr>
                <a:t> </a:t>
              </a:r>
              <a:r>
                <a:rPr lang="en-IN" altLang="en-US" dirty="0">
                  <a:solidFill>
                    <a:schemeClr val="tx1">
                      <a:lumMod val="85000"/>
                      <a:lumOff val="15000"/>
                    </a:schemeClr>
                  </a:solidFill>
                  <a:latin typeface="Montserrat" panose="00000500000000000000" pitchFamily="2" charset="0"/>
                  <a:cs typeface="Segoe UI" panose="020B0502040204020203" pitchFamily="34" charset="0"/>
                </a:rPr>
                <a:t>998</a:t>
              </a:r>
              <a:r>
                <a:rPr lang="en-US" dirty="0">
                  <a:solidFill>
                    <a:schemeClr val="tx1">
                      <a:lumMod val="85000"/>
                      <a:lumOff val="15000"/>
                    </a:schemeClr>
                  </a:solidFill>
                  <a:latin typeface="Montserrat" panose="00000500000000000000" pitchFamily="2" charset="0"/>
                  <a:cs typeface="Segoe UI" panose="020B0502040204020203" pitchFamily="34" charset="0"/>
                </a:rPr>
                <a:t> </a:t>
              </a:r>
              <a:r>
                <a:rPr lang="en-IN" altLang="en-US" dirty="0">
                  <a:solidFill>
                    <a:schemeClr val="tx1">
                      <a:lumMod val="85000"/>
                      <a:lumOff val="15000"/>
                    </a:schemeClr>
                  </a:solidFill>
                  <a:latin typeface="Montserrat" panose="00000500000000000000" pitchFamily="2" charset="0"/>
                  <a:cs typeface="Segoe UI" panose="020B0502040204020203" pitchFamily="34" charset="0"/>
                </a:rPr>
                <a:t>5628</a:t>
              </a: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rPr>
                <a:t>Working Address: </a:t>
              </a: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rPr>
                <a:t>286/2274, Motilal Nagar No. 01, Near Siddharth Hospital, Goregaon (W), Mumbai - 400 104</a:t>
              </a:r>
            </a:p>
            <a:p>
              <a:pPr algn="ctr">
                <a:defRPr/>
              </a:pP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rPr>
                <a:t>Email ID:</a:t>
              </a: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hlinkClick r:id="rId3"/>
                </a:rPr>
                <a:t>prasannajoshi@gammaconsultants.in</a:t>
              </a:r>
            </a:p>
            <a:p>
              <a:pPr algn="ctr">
                <a:defRPr/>
              </a:pPr>
              <a:r>
                <a:rPr lang="en-IN" altLang="en-US" dirty="0">
                  <a:solidFill>
                    <a:schemeClr val="tx1">
                      <a:lumMod val="85000"/>
                      <a:lumOff val="15000"/>
                    </a:schemeClr>
                  </a:solidFill>
                  <a:latin typeface="Montserrat" panose="00000500000000000000" pitchFamily="2" charset="0"/>
                  <a:cs typeface="Segoe UI" panose="020B0502040204020203" pitchFamily="34" charset="0"/>
                  <a:sym typeface="+mn-ea"/>
                  <a:hlinkClick r:id="rId3"/>
                </a:rPr>
                <a:t>gopalgarad</a:t>
              </a:r>
              <a:r>
                <a:rPr lang="en-US" dirty="0">
                  <a:solidFill>
                    <a:schemeClr val="tx1">
                      <a:lumMod val="85000"/>
                      <a:lumOff val="15000"/>
                    </a:schemeClr>
                  </a:solidFill>
                  <a:latin typeface="Montserrat" panose="00000500000000000000" pitchFamily="2" charset="0"/>
                  <a:cs typeface="Segoe UI" panose="020B0502040204020203" pitchFamily="34" charset="0"/>
                  <a:sym typeface="+mn-ea"/>
                  <a:hlinkClick r:id="rId3"/>
                </a:rPr>
                <a:t>@gammaconsultants.in</a:t>
              </a: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r>
                <a:rPr lang="en-US" dirty="0">
                  <a:solidFill>
                    <a:schemeClr val="tx1">
                      <a:lumMod val="85000"/>
                      <a:lumOff val="15000"/>
                    </a:schemeClr>
                  </a:solidFill>
                  <a:latin typeface="Montserrat" panose="00000500000000000000" pitchFamily="2" charset="0"/>
                  <a:cs typeface="Segoe UI" panose="020B0502040204020203" pitchFamily="34" charset="0"/>
                  <a:hlinkClick r:id="rId4"/>
                </a:rPr>
                <a:t>designteam@gammaconsultants.in</a:t>
              </a: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algn="ctr">
                <a:defRPr/>
              </a:pPr>
              <a:r>
                <a:rPr lang="en-IN" dirty="0">
                  <a:solidFill>
                    <a:schemeClr val="tx1">
                      <a:lumMod val="85000"/>
                      <a:lumOff val="15000"/>
                    </a:schemeClr>
                  </a:solidFill>
                  <a:latin typeface="Montserrat" panose="00000500000000000000" pitchFamily="2" charset="0"/>
                  <a:cs typeface="Segoe UI" panose="020B0502040204020203" pitchFamily="34" charset="0"/>
                </a:rPr>
                <a:t>Website:</a:t>
              </a:r>
            </a:p>
            <a:p>
              <a:pPr algn="ctr">
                <a:defRPr/>
              </a:pPr>
              <a:r>
                <a:rPr lang="en-IN" dirty="0">
                  <a:solidFill>
                    <a:schemeClr val="tx1">
                      <a:lumMod val="85000"/>
                      <a:lumOff val="15000"/>
                    </a:schemeClr>
                  </a:solidFill>
                  <a:latin typeface="Montserrat" panose="00000500000000000000" pitchFamily="2" charset="0"/>
                  <a:cs typeface="Segoe UI" panose="020B0502040204020203" pitchFamily="34" charset="0"/>
                </a:rPr>
                <a:t>https://gammaconsultants.in/</a:t>
              </a: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lang="en-US" dirty="0">
                <a:solidFill>
                  <a:schemeClr val="tx1">
                    <a:lumMod val="85000"/>
                    <a:lumOff val="15000"/>
                  </a:schemeClr>
                </a:solidFill>
                <a:latin typeface="Montserrat" panose="000005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lumMod val="85000"/>
                    <a:lumOff val="15000"/>
                  </a:schemeClr>
                </a:solidFill>
                <a:effectLst/>
                <a:uLnTx/>
                <a:uFillTx/>
                <a:latin typeface="Montserrat" panose="00000500000000000000" pitchFamily="2" charset="0"/>
                <a:ea typeface="+mn-ea"/>
                <a:cs typeface="Segoe UI" panose="020B0502040204020203" pitchFamily="34" charset="0"/>
              </a:endParaRPr>
            </a:p>
          </p:txBody>
        </p:sp>
      </p:grpSp>
      <p:pic>
        <p:nvPicPr>
          <p:cNvPr id="2" name="Picture 1">
            <a:extLst>
              <a:ext uri="{FF2B5EF4-FFF2-40B4-BE49-F238E27FC236}">
                <a16:creationId xmlns:a16="http://schemas.microsoft.com/office/drawing/2014/main" id="{43B9978A-4D3E-F61E-C716-C577B3633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9966" y="4793992"/>
            <a:ext cx="3622910" cy="14523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p:cNvSpPr/>
          <p:nvPr/>
        </p:nvSpPr>
        <p:spPr>
          <a:xfrm>
            <a:off x="0" y="0"/>
            <a:ext cx="1682261" cy="1667142"/>
          </a:xfrm>
          <a:custGeom>
            <a:avLst/>
            <a:gdLst>
              <a:gd name="connsiteX0" fmla="*/ 0 w 1682261"/>
              <a:gd name="connsiteY0" fmla="*/ 0 h 1667142"/>
              <a:gd name="connsiteX1" fmla="*/ 0 w 1682261"/>
              <a:gd name="connsiteY1" fmla="*/ 1263308 h 1667142"/>
              <a:gd name="connsiteX2" fmla="*/ 695765 w 1682261"/>
              <a:gd name="connsiteY2" fmla="*/ 1667143 h 1667142"/>
              <a:gd name="connsiteX3" fmla="*/ 1682262 w 1682261"/>
              <a:gd name="connsiteY3" fmla="*/ 1094946 h 1667142"/>
              <a:gd name="connsiteX4" fmla="*/ 1682262 w 1682261"/>
              <a:gd name="connsiteY4" fmla="*/ 0 h 1667142"/>
              <a:gd name="connsiteX5" fmla="*/ 0 w 1682261"/>
              <a:gd name="connsiteY5" fmla="*/ 0 h 166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261" h="1667142">
                <a:moveTo>
                  <a:pt x="0" y="0"/>
                </a:moveTo>
                <a:lnTo>
                  <a:pt x="0" y="1263308"/>
                </a:lnTo>
                <a:lnTo>
                  <a:pt x="695765" y="1667143"/>
                </a:lnTo>
                <a:lnTo>
                  <a:pt x="1682262" y="1094946"/>
                </a:lnTo>
                <a:lnTo>
                  <a:pt x="1682262" y="0"/>
                </a:lnTo>
                <a:lnTo>
                  <a:pt x="0" y="0"/>
                </a:lnTo>
                <a:close/>
              </a:path>
            </a:pathLst>
          </a:custGeom>
          <a:solidFill>
            <a:srgbClr val="F7F7F7"/>
          </a:solidFill>
          <a:ln w="58615" cap="flat">
            <a:noFill/>
            <a:prstDash val="solid"/>
            <a:miter/>
          </a:ln>
        </p:spPr>
        <p:txBody>
          <a:bodyPr rtlCol="0" anchor="ctr"/>
          <a:lstStyle/>
          <a:p>
            <a:endParaRPr lang="en-IN"/>
          </a:p>
        </p:txBody>
      </p:sp>
      <p:sp>
        <p:nvSpPr>
          <p:cNvPr id="53" name="Freeform: Shape 52"/>
          <p:cNvSpPr/>
          <p:nvPr/>
        </p:nvSpPr>
        <p:spPr>
          <a:xfrm>
            <a:off x="10285827" y="0"/>
            <a:ext cx="1917309" cy="2234630"/>
          </a:xfrm>
          <a:custGeom>
            <a:avLst/>
            <a:gdLst>
              <a:gd name="connsiteX0" fmla="*/ 1917310 w 1917309"/>
              <a:gd name="connsiteY0" fmla="*/ 0 h 2234630"/>
              <a:gd name="connsiteX1" fmla="*/ 337625 w 1917309"/>
              <a:gd name="connsiteY1" fmla="*/ 0 h 2234630"/>
              <a:gd name="connsiteX2" fmla="*/ 0 w 1917309"/>
              <a:gd name="connsiteY2" fmla="*/ 196031 h 2234630"/>
              <a:gd name="connsiteX3" fmla="*/ 0 w 1917309"/>
              <a:gd name="connsiteY3" fmla="*/ 1555294 h 2234630"/>
              <a:gd name="connsiteX4" fmla="*/ 1171722 w 1917309"/>
              <a:gd name="connsiteY4" fmla="*/ 2234631 h 2234630"/>
              <a:gd name="connsiteX5" fmla="*/ 1917310 w 1917309"/>
              <a:gd name="connsiteY5" fmla="*/ 1802539 h 2234630"/>
              <a:gd name="connsiteX6" fmla="*/ 1917310 w 1917309"/>
              <a:gd name="connsiteY6" fmla="*/ 0 h 2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7309" h="2234630">
                <a:moveTo>
                  <a:pt x="1917310" y="0"/>
                </a:moveTo>
                <a:lnTo>
                  <a:pt x="337625" y="0"/>
                </a:lnTo>
                <a:lnTo>
                  <a:pt x="0" y="196031"/>
                </a:lnTo>
                <a:lnTo>
                  <a:pt x="0" y="1555294"/>
                </a:lnTo>
                <a:lnTo>
                  <a:pt x="1171722" y="2234631"/>
                </a:lnTo>
                <a:lnTo>
                  <a:pt x="1917310" y="1802539"/>
                </a:lnTo>
                <a:lnTo>
                  <a:pt x="1917310" y="0"/>
                </a:lnTo>
                <a:close/>
              </a:path>
            </a:pathLst>
          </a:custGeom>
          <a:solidFill>
            <a:schemeClr val="bg1">
              <a:lumMod val="95000"/>
            </a:schemeClr>
          </a:solidFill>
          <a:ln w="58615" cap="flat">
            <a:noFill/>
            <a:prstDash val="solid"/>
            <a:miter/>
          </a:ln>
        </p:spPr>
        <p:txBody>
          <a:bodyPr rtlCol="0" anchor="ctr"/>
          <a:lstStyle/>
          <a:p>
            <a:endParaRPr lang="en-IN"/>
          </a:p>
        </p:txBody>
      </p:sp>
      <p:grpSp>
        <p:nvGrpSpPr>
          <p:cNvPr id="5" name="Group 4"/>
          <p:cNvGrpSpPr/>
          <p:nvPr/>
        </p:nvGrpSpPr>
        <p:grpSpPr>
          <a:xfrm>
            <a:off x="559621" y="1333502"/>
            <a:ext cx="11358022" cy="4561204"/>
            <a:chOff x="1114813" y="1727201"/>
            <a:chExt cx="10225965" cy="3377919"/>
          </a:xfrm>
        </p:grpSpPr>
        <p:grpSp>
          <p:nvGrpSpPr>
            <p:cNvPr id="6" name="Group 8"/>
            <p:cNvGrpSpPr/>
            <p:nvPr/>
          </p:nvGrpSpPr>
          <p:grpSpPr>
            <a:xfrm>
              <a:off x="4617070" y="1764821"/>
              <a:ext cx="2964619" cy="1930442"/>
              <a:chOff x="0" y="75239"/>
              <a:chExt cx="5929238" cy="3860883"/>
            </a:xfrm>
          </p:grpSpPr>
          <p:pic>
            <p:nvPicPr>
              <p:cNvPr id="31" name="Picture 9"/>
              <p:cNvPicPr>
                <a:picLocks noChangeAspect="1"/>
              </p:cNvPicPr>
              <p:nvPr/>
            </p:nvPicPr>
            <p:blipFill>
              <a:blip r:embed="rId2"/>
              <a:stretch>
                <a:fillRect/>
              </a:stretch>
            </p:blipFill>
            <p:spPr>
              <a:xfrm>
                <a:off x="0" y="75239"/>
                <a:ext cx="5929238" cy="3860883"/>
              </a:xfrm>
              <a:prstGeom prst="rect">
                <a:avLst/>
              </a:prstGeom>
            </p:spPr>
          </p:pic>
        </p:grpSp>
        <p:grpSp>
          <p:nvGrpSpPr>
            <p:cNvPr id="9" name="Group 11"/>
            <p:cNvGrpSpPr/>
            <p:nvPr/>
          </p:nvGrpSpPr>
          <p:grpSpPr>
            <a:xfrm>
              <a:off x="1228416" y="1727201"/>
              <a:ext cx="2961455" cy="1968062"/>
              <a:chOff x="-21508" y="0"/>
              <a:chExt cx="5922908" cy="3936123"/>
            </a:xfrm>
          </p:grpSpPr>
          <p:pic>
            <p:nvPicPr>
              <p:cNvPr id="27" name="Picture 12"/>
              <p:cNvPicPr>
                <a:picLocks noChangeAspect="1"/>
              </p:cNvPicPr>
              <p:nvPr/>
            </p:nvPicPr>
            <p:blipFill>
              <a:blip r:embed="rId3"/>
              <a:stretch>
                <a:fillRect/>
              </a:stretch>
            </p:blipFill>
            <p:spPr>
              <a:xfrm>
                <a:off x="-21508" y="0"/>
                <a:ext cx="5922908" cy="3936123"/>
              </a:xfrm>
              <a:prstGeom prst="rect">
                <a:avLst/>
              </a:prstGeom>
            </p:spPr>
          </p:pic>
        </p:grpSp>
        <p:grpSp>
          <p:nvGrpSpPr>
            <p:cNvPr id="10" name="Group 13"/>
            <p:cNvGrpSpPr/>
            <p:nvPr/>
          </p:nvGrpSpPr>
          <p:grpSpPr>
            <a:xfrm>
              <a:off x="7997455" y="1764822"/>
              <a:ext cx="2955375" cy="1928090"/>
              <a:chOff x="18488" y="75241"/>
              <a:chExt cx="5910750" cy="3856180"/>
            </a:xfrm>
          </p:grpSpPr>
          <p:pic>
            <p:nvPicPr>
              <p:cNvPr id="26" name="Picture 14"/>
              <p:cNvPicPr>
                <a:picLocks noChangeAspect="1"/>
              </p:cNvPicPr>
              <p:nvPr/>
            </p:nvPicPr>
            <p:blipFill>
              <a:blip r:embed="rId4"/>
              <a:stretch>
                <a:fillRect/>
              </a:stretch>
            </p:blipFill>
            <p:spPr>
              <a:xfrm>
                <a:off x="18488" y="75241"/>
                <a:ext cx="5910750" cy="3856180"/>
              </a:xfrm>
              <a:prstGeom prst="rect">
                <a:avLst/>
              </a:prstGeom>
            </p:spPr>
          </p:pic>
        </p:grpSp>
        <p:grpSp>
          <p:nvGrpSpPr>
            <p:cNvPr id="11" name="Group 15"/>
            <p:cNvGrpSpPr/>
            <p:nvPr/>
          </p:nvGrpSpPr>
          <p:grpSpPr>
            <a:xfrm>
              <a:off x="1239170" y="3695644"/>
              <a:ext cx="2964619" cy="478838"/>
              <a:chOff x="0" y="0"/>
              <a:chExt cx="1622251" cy="262022"/>
            </a:xfrm>
          </p:grpSpPr>
          <p:sp>
            <p:nvSpPr>
              <p:cNvPr id="25" name="Freeform 16"/>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chemeClr val="bg2"/>
              </a:solidFill>
            </p:spPr>
            <p:txBody>
              <a:bodyPr/>
              <a:lstStyle/>
              <a:p>
                <a:endParaRPr lang="en-IN" dirty="0"/>
              </a:p>
            </p:txBody>
          </p:sp>
        </p:grpSp>
        <p:grpSp>
          <p:nvGrpSpPr>
            <p:cNvPr id="12" name="Group 18"/>
            <p:cNvGrpSpPr/>
            <p:nvPr/>
          </p:nvGrpSpPr>
          <p:grpSpPr>
            <a:xfrm>
              <a:off x="4617070" y="3695644"/>
              <a:ext cx="2964619" cy="478838"/>
              <a:chOff x="0" y="0"/>
              <a:chExt cx="1622251" cy="262022"/>
            </a:xfrm>
          </p:grpSpPr>
          <p:sp>
            <p:nvSpPr>
              <p:cNvPr id="24" name="Freeform 19"/>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rgbClr val="C00000"/>
              </a:solidFill>
            </p:spPr>
            <p:txBody>
              <a:bodyPr/>
              <a:lstStyle/>
              <a:p>
                <a:endParaRPr lang="en-IN"/>
              </a:p>
            </p:txBody>
          </p:sp>
        </p:grpSp>
        <p:grpSp>
          <p:nvGrpSpPr>
            <p:cNvPr id="13" name="Group 20"/>
            <p:cNvGrpSpPr/>
            <p:nvPr/>
          </p:nvGrpSpPr>
          <p:grpSpPr>
            <a:xfrm>
              <a:off x="7994970" y="3695644"/>
              <a:ext cx="2964619" cy="478838"/>
              <a:chOff x="0" y="0"/>
              <a:chExt cx="1622251" cy="262022"/>
            </a:xfrm>
          </p:grpSpPr>
          <p:sp>
            <p:nvSpPr>
              <p:cNvPr id="23" name="Freeform 21"/>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chemeClr val="bg2"/>
              </a:solidFill>
            </p:spPr>
            <p:txBody>
              <a:bodyPr/>
              <a:lstStyle/>
              <a:p>
                <a:endParaRPr lang="en-IN"/>
              </a:p>
            </p:txBody>
          </p:sp>
        </p:grpSp>
        <p:sp>
          <p:nvSpPr>
            <p:cNvPr id="17" name="TextBox 28"/>
            <p:cNvSpPr txBox="1"/>
            <p:nvPr/>
          </p:nvSpPr>
          <p:spPr>
            <a:xfrm>
              <a:off x="1114813" y="3673535"/>
              <a:ext cx="3180412" cy="490122"/>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Structural Design </a:t>
              </a:r>
            </a:p>
            <a:p>
              <a:pPr algn="ctr">
                <a:lnSpc>
                  <a:spcPts val="2240"/>
                </a:lnSpc>
                <a:spcBef>
                  <a:spcPct val="0"/>
                </a:spcBef>
              </a:pPr>
              <a:r>
                <a:rPr lang="en-US" sz="1600" b="1" dirty="0">
                  <a:solidFill>
                    <a:schemeClr val="bg1"/>
                  </a:solidFill>
                  <a:latin typeface="Montserrat" panose="00000500000000000000" pitchFamily="2" charset="0"/>
                </a:rPr>
                <a:t>Engineering</a:t>
              </a:r>
            </a:p>
          </p:txBody>
        </p:sp>
        <p:sp>
          <p:nvSpPr>
            <p:cNvPr id="18" name="TextBox 29"/>
            <p:cNvSpPr txBox="1"/>
            <p:nvPr/>
          </p:nvSpPr>
          <p:spPr>
            <a:xfrm>
              <a:off x="4798248" y="3800539"/>
              <a:ext cx="2139752" cy="208938"/>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Structural Audit</a:t>
              </a:r>
            </a:p>
          </p:txBody>
        </p:sp>
        <p:sp>
          <p:nvSpPr>
            <p:cNvPr id="19" name="TextBox 30"/>
            <p:cNvSpPr txBox="1"/>
            <p:nvPr/>
          </p:nvSpPr>
          <p:spPr>
            <a:xfrm>
              <a:off x="7613779" y="3703426"/>
              <a:ext cx="3726999" cy="417875"/>
            </a:xfrm>
            <a:prstGeom prst="rect">
              <a:avLst/>
            </a:prstGeom>
          </p:spPr>
          <p:txBody>
            <a:bodyPr wrap="square" lIns="0" tIns="0" rIns="0" bIns="0" rtlCol="0" anchor="t">
              <a:spAutoFit/>
            </a:bodyPr>
            <a:lstStyle/>
            <a:p>
              <a:pPr algn="ctr">
                <a:lnSpc>
                  <a:spcPts val="2240"/>
                </a:lnSpc>
                <a:spcBef>
                  <a:spcPct val="0"/>
                </a:spcBef>
              </a:pPr>
              <a:r>
                <a:rPr lang="en-US" sz="1600" b="1" dirty="0">
                  <a:solidFill>
                    <a:schemeClr val="bg1"/>
                  </a:solidFill>
                  <a:latin typeface="Montserrat" panose="00000500000000000000" pitchFamily="2" charset="0"/>
                </a:rPr>
                <a:t>Project Management </a:t>
              </a:r>
            </a:p>
            <a:p>
              <a:pPr algn="ctr">
                <a:lnSpc>
                  <a:spcPts val="2240"/>
                </a:lnSpc>
                <a:spcBef>
                  <a:spcPct val="0"/>
                </a:spcBef>
              </a:pPr>
              <a:r>
                <a:rPr lang="en-US" sz="1600" b="1" dirty="0">
                  <a:solidFill>
                    <a:schemeClr val="bg1"/>
                  </a:solidFill>
                  <a:latin typeface="Montserrat" panose="00000500000000000000" pitchFamily="2" charset="0"/>
                </a:rPr>
                <a:t>Consultancy</a:t>
              </a:r>
            </a:p>
          </p:txBody>
        </p:sp>
        <p:sp>
          <p:nvSpPr>
            <p:cNvPr id="20" name="TextBox 19"/>
            <p:cNvSpPr txBox="1"/>
            <p:nvPr/>
          </p:nvSpPr>
          <p:spPr>
            <a:xfrm>
              <a:off x="1239168" y="4473553"/>
              <a:ext cx="2964619" cy="631567"/>
            </a:xfrm>
            <a:prstGeom prst="rect">
              <a:avLst/>
            </a:prstGeom>
            <a:noFill/>
          </p:spPr>
          <p:txBody>
            <a:bodyPr wrap="square" rtlCol="0">
              <a:spAutoFit/>
            </a:bodyPr>
            <a:lstStyle/>
            <a:p>
              <a:pPr algn="ctr">
                <a:lnSpc>
                  <a:spcPct val="150000"/>
                </a:lnSpc>
              </a:pPr>
              <a:r>
                <a:rPr lang="en-IN" sz="1100" dirty="0">
                  <a:solidFill>
                    <a:schemeClr val="tx1">
                      <a:lumMod val="85000"/>
                      <a:lumOff val="15000"/>
                    </a:schemeClr>
                  </a:solidFill>
                  <a:latin typeface="Montserrat" panose="00000500000000000000" pitchFamily="2" charset="0"/>
                </a:rPr>
                <a:t>We analyse and design all types of residential and commercial buildings using finite element software  </a:t>
              </a:r>
              <a:endParaRPr lang="en-US" sz="1100" b="0" i="0" dirty="0">
                <a:solidFill>
                  <a:schemeClr val="tx1">
                    <a:lumMod val="85000"/>
                    <a:lumOff val="15000"/>
                  </a:schemeClr>
                </a:solidFill>
                <a:effectLst/>
                <a:latin typeface="Montserrat" panose="00000500000000000000" pitchFamily="2" charset="0"/>
              </a:endParaRPr>
            </a:p>
          </p:txBody>
        </p:sp>
        <p:sp>
          <p:nvSpPr>
            <p:cNvPr id="21" name="TextBox 20"/>
            <p:cNvSpPr txBox="1"/>
            <p:nvPr/>
          </p:nvSpPr>
          <p:spPr>
            <a:xfrm>
              <a:off x="7994970" y="4435932"/>
              <a:ext cx="2964619" cy="632511"/>
            </a:xfrm>
            <a:prstGeom prst="rect">
              <a:avLst/>
            </a:prstGeom>
            <a:noFill/>
          </p:spPr>
          <p:txBody>
            <a:bodyPr wrap="square" rtlCol="0">
              <a:spAutoFit/>
            </a:bodyPr>
            <a:lstStyle/>
            <a:p>
              <a:pPr marL="0" lvl="2" algn="ctr">
                <a:lnSpc>
                  <a:spcPct val="150000"/>
                </a:lnSpc>
              </a:pPr>
              <a:r>
                <a:rPr lang="en-US" sz="1100" dirty="0">
                  <a:solidFill>
                    <a:schemeClr val="tx1">
                      <a:lumMod val="85000"/>
                      <a:lumOff val="15000"/>
                    </a:schemeClr>
                  </a:solidFill>
                  <a:latin typeface="Montserrat" panose="00000500000000000000" pitchFamily="2" charset="0"/>
                </a:rPr>
                <a:t>Pre-Tendered Activities</a:t>
              </a:r>
            </a:p>
            <a:p>
              <a:pPr marL="0" lvl="2" algn="ctr">
                <a:lnSpc>
                  <a:spcPct val="150000"/>
                </a:lnSpc>
              </a:pPr>
              <a:r>
                <a:rPr lang="en-US" sz="1100" dirty="0">
                  <a:solidFill>
                    <a:schemeClr val="tx1">
                      <a:lumMod val="85000"/>
                      <a:lumOff val="15000"/>
                    </a:schemeClr>
                  </a:solidFill>
                  <a:latin typeface="Montserrat" panose="00000500000000000000" pitchFamily="2" charset="0"/>
                </a:rPr>
                <a:t>Post Tender Activities</a:t>
              </a:r>
            </a:p>
            <a:p>
              <a:pPr marL="0" lvl="2" algn="ctr">
                <a:lnSpc>
                  <a:spcPct val="150000"/>
                </a:lnSpc>
              </a:pPr>
              <a:r>
                <a:rPr lang="en-US" sz="1100" dirty="0">
                  <a:solidFill>
                    <a:schemeClr val="tx1">
                      <a:lumMod val="85000"/>
                      <a:lumOff val="15000"/>
                    </a:schemeClr>
                  </a:solidFill>
                  <a:latin typeface="Montserrat" panose="00000500000000000000" pitchFamily="2" charset="0"/>
                </a:rPr>
                <a:t>Supervision during execution</a:t>
              </a:r>
            </a:p>
          </p:txBody>
        </p:sp>
        <p:sp>
          <p:nvSpPr>
            <p:cNvPr id="22" name="TextBox 21"/>
            <p:cNvSpPr txBox="1"/>
            <p:nvPr/>
          </p:nvSpPr>
          <p:spPr>
            <a:xfrm>
              <a:off x="4617070" y="4482958"/>
              <a:ext cx="2964619" cy="444467"/>
            </a:xfrm>
            <a:prstGeom prst="rect">
              <a:avLst/>
            </a:prstGeom>
            <a:noFill/>
          </p:spPr>
          <p:txBody>
            <a:bodyPr wrap="square" rtlCol="0">
              <a:spAutoFit/>
            </a:bodyPr>
            <a:lstStyle/>
            <a:p>
              <a:pPr marL="0" lvl="2" algn="ctr">
                <a:lnSpc>
                  <a:spcPct val="150000"/>
                </a:lnSpc>
              </a:pPr>
              <a:r>
                <a:rPr lang="en-US" sz="1100" dirty="0">
                  <a:solidFill>
                    <a:schemeClr val="tx1">
                      <a:lumMod val="85000"/>
                      <a:lumOff val="15000"/>
                    </a:schemeClr>
                  </a:solidFill>
                  <a:latin typeface="Montserrat" panose="00000500000000000000" pitchFamily="2" charset="0"/>
                </a:rPr>
                <a:t>Our experienced team do a preliminary technical survey of a building to assess its general health as civil engineering structure.</a:t>
              </a:r>
            </a:p>
          </p:txBody>
        </p:sp>
      </p:grpSp>
      <p:sp>
        <p:nvSpPr>
          <p:cNvPr id="32" name="TextBox 17"/>
          <p:cNvSpPr txBox="1"/>
          <p:nvPr/>
        </p:nvSpPr>
        <p:spPr>
          <a:xfrm>
            <a:off x="0" y="609601"/>
            <a:ext cx="12203136" cy="474489"/>
          </a:xfrm>
          <a:prstGeom prst="rect">
            <a:avLst/>
          </a:prstGeom>
        </p:spPr>
        <p:txBody>
          <a:bodyPr wrap="square" lIns="0" tIns="0" rIns="0" bIns="0" rtlCol="0" anchor="t">
            <a:spAutoFit/>
          </a:bodyPr>
          <a:lstStyle/>
          <a:p>
            <a:pPr algn="ctr">
              <a:lnSpc>
                <a:spcPts val="3735"/>
              </a:lnSpc>
            </a:pPr>
            <a:r>
              <a:rPr lang="en-US" sz="3200" b="1" dirty="0">
                <a:solidFill>
                  <a:srgbClr val="242424"/>
                </a:solidFill>
                <a:latin typeface="Montserrat" panose="00000500000000000000" pitchFamily="2" charset="0"/>
              </a:rPr>
              <a:t>Our </a:t>
            </a:r>
            <a:r>
              <a:rPr lang="en-US" sz="3200" b="1" dirty="0">
                <a:solidFill>
                  <a:schemeClr val="bg2"/>
                </a:solidFill>
                <a:latin typeface="Montserrat" panose="00000500000000000000" pitchFamily="2" charset="0"/>
              </a:rPr>
              <a:t>Services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p:cNvGrpSpPr/>
          <p:nvPr/>
        </p:nvGrpSpPr>
        <p:grpSpPr>
          <a:xfrm>
            <a:off x="0" y="29308"/>
            <a:ext cx="12204895" cy="6824588"/>
            <a:chOff x="0" y="29308"/>
            <a:chExt cx="12204895" cy="6824588"/>
          </a:xfrm>
        </p:grpSpPr>
        <p:sp>
          <p:nvSpPr>
            <p:cNvPr id="6" name="Freeform: Shape 5"/>
            <p:cNvSpPr/>
            <p:nvPr/>
          </p:nvSpPr>
          <p:spPr>
            <a:xfrm>
              <a:off x="0" y="5523913"/>
              <a:ext cx="2522219" cy="1329396"/>
            </a:xfrm>
            <a:custGeom>
              <a:avLst/>
              <a:gdLst>
                <a:gd name="connsiteX0" fmla="*/ 0 w 2522219"/>
                <a:gd name="connsiteY0" fmla="*/ 1329397 h 1329396"/>
                <a:gd name="connsiteX1" fmla="*/ 2522220 w 2522219"/>
                <a:gd name="connsiteY1" fmla="*/ 1329397 h 1329396"/>
                <a:gd name="connsiteX2" fmla="*/ 2522220 w 2522219"/>
                <a:gd name="connsiteY2" fmla="*/ 787791 h 1329396"/>
                <a:gd name="connsiteX3" fmla="*/ 1157068 w 2522219"/>
                <a:gd name="connsiteY3" fmla="*/ 0 h 1329396"/>
                <a:gd name="connsiteX4" fmla="*/ 0 w 2522219"/>
                <a:gd name="connsiteY4" fmla="*/ 668215 h 1329396"/>
                <a:gd name="connsiteX5" fmla="*/ 0 w 2522219"/>
                <a:gd name="connsiteY5" fmla="*/ 1329397 h 132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19" h="1329396">
                  <a:moveTo>
                    <a:pt x="0" y="1329397"/>
                  </a:moveTo>
                  <a:lnTo>
                    <a:pt x="2522220" y="1329397"/>
                  </a:lnTo>
                  <a:lnTo>
                    <a:pt x="2522220" y="787791"/>
                  </a:lnTo>
                  <a:lnTo>
                    <a:pt x="1157068" y="0"/>
                  </a:lnTo>
                  <a:lnTo>
                    <a:pt x="0" y="668215"/>
                  </a:lnTo>
                  <a:lnTo>
                    <a:pt x="0" y="1329397"/>
                  </a:lnTo>
                  <a:close/>
                </a:path>
              </a:pathLst>
            </a:custGeom>
            <a:solidFill>
              <a:srgbClr val="F7F7F7"/>
            </a:solidFill>
            <a:ln w="58615" cap="flat">
              <a:noFill/>
              <a:prstDash val="solid"/>
              <a:miter/>
            </a:ln>
          </p:spPr>
          <p:txBody>
            <a:bodyPr rtlCol="0" anchor="ctr"/>
            <a:lstStyle/>
            <a:p>
              <a:endParaRPr lang="en-IN"/>
            </a:p>
          </p:txBody>
        </p:sp>
        <p:sp>
          <p:nvSpPr>
            <p:cNvPr id="7" name="Freeform: Shape 6"/>
            <p:cNvSpPr/>
            <p:nvPr/>
          </p:nvSpPr>
          <p:spPr>
            <a:xfrm>
              <a:off x="7291167" y="29308"/>
              <a:ext cx="3936609" cy="1849901"/>
            </a:xfrm>
            <a:custGeom>
              <a:avLst/>
              <a:gdLst>
                <a:gd name="connsiteX0" fmla="*/ 0 w 3936609"/>
                <a:gd name="connsiteY0" fmla="*/ 0 h 1849901"/>
                <a:gd name="connsiteX1" fmla="*/ 0 w 3936609"/>
                <a:gd name="connsiteY1" fmla="*/ 713935 h 1849901"/>
                <a:gd name="connsiteX2" fmla="*/ 1968305 w 3936609"/>
                <a:gd name="connsiteY2" fmla="*/ 1849901 h 1849901"/>
                <a:gd name="connsiteX3" fmla="*/ 3936610 w 3936609"/>
                <a:gd name="connsiteY3" fmla="*/ 713935 h 1849901"/>
                <a:gd name="connsiteX4" fmla="*/ 3936610 w 3936609"/>
                <a:gd name="connsiteY4" fmla="*/ 0 h 1849901"/>
                <a:gd name="connsiteX5" fmla="*/ 0 w 3936609"/>
                <a:gd name="connsiteY5" fmla="*/ 0 h 18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609" h="1849901">
                  <a:moveTo>
                    <a:pt x="0" y="0"/>
                  </a:moveTo>
                  <a:lnTo>
                    <a:pt x="0" y="713935"/>
                  </a:lnTo>
                  <a:lnTo>
                    <a:pt x="1968305" y="1849901"/>
                  </a:lnTo>
                  <a:lnTo>
                    <a:pt x="3936610" y="713935"/>
                  </a:lnTo>
                  <a:lnTo>
                    <a:pt x="3936610" y="0"/>
                  </a:lnTo>
                  <a:lnTo>
                    <a:pt x="0" y="0"/>
                  </a:lnTo>
                  <a:close/>
                </a:path>
              </a:pathLst>
            </a:custGeom>
            <a:solidFill>
              <a:srgbClr val="F7F7F7"/>
            </a:solidFill>
            <a:ln w="58615" cap="flat">
              <a:noFill/>
              <a:prstDash val="solid"/>
              <a:miter/>
            </a:ln>
          </p:spPr>
          <p:txBody>
            <a:bodyPr rtlCol="0" anchor="ctr"/>
            <a:lstStyle/>
            <a:p>
              <a:endParaRPr lang="en-IN"/>
            </a:p>
          </p:txBody>
        </p:sp>
        <p:sp>
          <p:nvSpPr>
            <p:cNvPr id="8" name="Freeform: Shape 7"/>
            <p:cNvSpPr/>
            <p:nvPr/>
          </p:nvSpPr>
          <p:spPr>
            <a:xfrm>
              <a:off x="4362743" y="2327030"/>
              <a:ext cx="7840393" cy="4526279"/>
            </a:xfrm>
            <a:custGeom>
              <a:avLst/>
              <a:gdLst>
                <a:gd name="connsiteX0" fmla="*/ 7840394 w 7840393"/>
                <a:gd name="connsiteY0" fmla="*/ 0 h 4526279"/>
                <a:gd name="connsiteX1" fmla="*/ 0 w 7840393"/>
                <a:gd name="connsiteY1" fmla="*/ 4526280 h 4526279"/>
                <a:gd name="connsiteX2" fmla="*/ 7840394 w 7840393"/>
                <a:gd name="connsiteY2" fmla="*/ 4526280 h 4526279"/>
                <a:gd name="connsiteX3" fmla="*/ 7840394 w 7840393"/>
                <a:gd name="connsiteY3" fmla="*/ 0 h 4526279"/>
              </a:gdLst>
              <a:ahLst/>
              <a:cxnLst>
                <a:cxn ang="0">
                  <a:pos x="connsiteX0" y="connsiteY0"/>
                </a:cxn>
                <a:cxn ang="0">
                  <a:pos x="connsiteX1" y="connsiteY1"/>
                </a:cxn>
                <a:cxn ang="0">
                  <a:pos x="connsiteX2" y="connsiteY2"/>
                </a:cxn>
                <a:cxn ang="0">
                  <a:pos x="connsiteX3" y="connsiteY3"/>
                </a:cxn>
              </a:cxnLst>
              <a:rect l="l" t="t" r="r" b="b"/>
              <a:pathLst>
                <a:path w="7840393" h="4526279">
                  <a:moveTo>
                    <a:pt x="7840394" y="0"/>
                  </a:moveTo>
                  <a:lnTo>
                    <a:pt x="0" y="4526280"/>
                  </a:lnTo>
                  <a:lnTo>
                    <a:pt x="7840394" y="4526280"/>
                  </a:lnTo>
                  <a:lnTo>
                    <a:pt x="7840394" y="0"/>
                  </a:lnTo>
                  <a:close/>
                </a:path>
              </a:pathLst>
            </a:custGeom>
            <a:gradFill>
              <a:gsLst>
                <a:gs pos="0">
                  <a:schemeClr val="accent5"/>
                </a:gs>
                <a:gs pos="50000">
                  <a:schemeClr val="accent5">
                    <a:lumMod val="75000"/>
                  </a:schemeClr>
                </a:gs>
                <a:gs pos="100000">
                  <a:schemeClr val="accent5">
                    <a:lumMod val="50000"/>
                  </a:schemeClr>
                </a:gs>
              </a:gsLst>
              <a:lin ang="5400000" scaled="1"/>
            </a:gradFill>
            <a:ln w="5861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en-IN"/>
            </a:p>
          </p:txBody>
        </p:sp>
        <p:sp>
          <p:nvSpPr>
            <p:cNvPr id="13" name="Freeform: Shape 12"/>
            <p:cNvSpPr/>
            <p:nvPr/>
          </p:nvSpPr>
          <p:spPr>
            <a:xfrm>
              <a:off x="4187483" y="2160563"/>
              <a:ext cx="8017412" cy="4693333"/>
            </a:xfrm>
            <a:custGeom>
              <a:avLst/>
              <a:gdLst>
                <a:gd name="connsiteX0" fmla="*/ 8017294 w 8017412"/>
                <a:gd name="connsiteY0" fmla="*/ 64858 h 4693333"/>
                <a:gd name="connsiteX1" fmla="*/ 7142751 w 8017412"/>
                <a:gd name="connsiteY1" fmla="*/ 569536 h 4693333"/>
                <a:gd name="connsiteX2" fmla="*/ 6156842 w 8017412"/>
                <a:gd name="connsiteY2" fmla="*/ -205 h 4693333"/>
                <a:gd name="connsiteX3" fmla="*/ 5073629 w 8017412"/>
                <a:gd name="connsiteY3" fmla="*/ 623462 h 4693333"/>
                <a:gd name="connsiteX4" fmla="*/ 3999210 w 8017412"/>
                <a:gd name="connsiteY4" fmla="*/ -205 h 4693333"/>
                <a:gd name="connsiteX5" fmla="*/ 2924789 w 8017412"/>
                <a:gd name="connsiteY5" fmla="*/ 619359 h 4693333"/>
                <a:gd name="connsiteX6" fmla="*/ 2893723 w 8017412"/>
                <a:gd name="connsiteY6" fmla="*/ 1866108 h 4693333"/>
                <a:gd name="connsiteX7" fmla="*/ 1858575 w 8017412"/>
                <a:gd name="connsiteY7" fmla="*/ 2483328 h 4693333"/>
                <a:gd name="connsiteX8" fmla="*/ 1858575 w 8017412"/>
                <a:gd name="connsiteY8" fmla="*/ 3621640 h 4693333"/>
                <a:gd name="connsiteX9" fmla="*/ -119 w 8017412"/>
                <a:gd name="connsiteY9" fmla="*/ 4693129 h 4693333"/>
                <a:gd name="connsiteX10" fmla="*/ 351574 w 8017412"/>
                <a:gd name="connsiteY10" fmla="*/ 4693129 h 4693333"/>
                <a:gd name="connsiteX11" fmla="*/ 1946498 w 8017412"/>
                <a:gd name="connsiteY11" fmla="*/ 3772867 h 4693333"/>
                <a:gd name="connsiteX12" fmla="*/ 2932995 w 8017412"/>
                <a:gd name="connsiteY12" fmla="*/ 4342608 h 4693333"/>
                <a:gd name="connsiteX13" fmla="*/ 3998036 w 8017412"/>
                <a:gd name="connsiteY13" fmla="*/ 3719526 h 4693333"/>
                <a:gd name="connsiteX14" fmla="*/ 5071871 w 8017412"/>
                <a:gd name="connsiteY14" fmla="*/ 4342608 h 4693333"/>
                <a:gd name="connsiteX15" fmla="*/ 6146290 w 8017412"/>
                <a:gd name="connsiteY15" fmla="*/ 3721871 h 4693333"/>
                <a:gd name="connsiteX16" fmla="*/ 6146290 w 8017412"/>
                <a:gd name="connsiteY16" fmla="*/ 2483328 h 4693333"/>
                <a:gd name="connsiteX17" fmla="*/ 7229503 w 8017412"/>
                <a:gd name="connsiteY17" fmla="*/ 1863178 h 4693333"/>
                <a:gd name="connsiteX18" fmla="*/ 7229503 w 8017412"/>
                <a:gd name="connsiteY18" fmla="*/ 724867 h 4693333"/>
                <a:gd name="connsiteX19" fmla="*/ 8017294 w 8017412"/>
                <a:gd name="connsiteY19" fmla="*/ 267667 h 4693333"/>
                <a:gd name="connsiteX20" fmla="*/ 3998623 w 8017412"/>
                <a:gd name="connsiteY20" fmla="*/ 203190 h 4693333"/>
                <a:gd name="connsiteX21" fmla="*/ 4985119 w 8017412"/>
                <a:gd name="connsiteY21" fmla="*/ 775276 h 4693333"/>
                <a:gd name="connsiteX22" fmla="*/ 4985119 w 8017412"/>
                <a:gd name="connsiteY22" fmla="*/ 1815113 h 4693333"/>
                <a:gd name="connsiteX23" fmla="*/ 3998036 w 8017412"/>
                <a:gd name="connsiteY23" fmla="*/ 2384855 h 4693333"/>
                <a:gd name="connsiteX24" fmla="*/ 3070741 w 8017412"/>
                <a:gd name="connsiteY24" fmla="*/ 1866108 h 4693333"/>
                <a:gd name="connsiteX25" fmla="*/ 3099463 w 8017412"/>
                <a:gd name="connsiteY25" fmla="*/ 722522 h 4693333"/>
                <a:gd name="connsiteX26" fmla="*/ 2933582 w 8017412"/>
                <a:gd name="connsiteY26" fmla="*/ 4138626 h 4693333"/>
                <a:gd name="connsiteX27" fmla="*/ 2035593 w 8017412"/>
                <a:gd name="connsiteY27" fmla="*/ 3619881 h 4693333"/>
                <a:gd name="connsiteX28" fmla="*/ 2035593 w 8017412"/>
                <a:gd name="connsiteY28" fmla="*/ 2581802 h 4693333"/>
                <a:gd name="connsiteX29" fmla="*/ 2982818 w 8017412"/>
                <a:gd name="connsiteY29" fmla="*/ 2017922 h 4693333"/>
                <a:gd name="connsiteX30" fmla="*/ 3911287 w 8017412"/>
                <a:gd name="connsiteY30" fmla="*/ 2537840 h 4693333"/>
                <a:gd name="connsiteX31" fmla="*/ 3911287 w 8017412"/>
                <a:gd name="connsiteY31" fmla="*/ 3566541 h 4693333"/>
                <a:gd name="connsiteX32" fmla="*/ 5073629 w 8017412"/>
                <a:gd name="connsiteY32" fmla="*/ 4138626 h 4693333"/>
                <a:gd name="connsiteX33" fmla="*/ 4087133 w 8017412"/>
                <a:gd name="connsiteY33" fmla="*/ 3565954 h 4693333"/>
                <a:gd name="connsiteX34" fmla="*/ 4087133 w 8017412"/>
                <a:gd name="connsiteY34" fmla="*/ 2537255 h 4693333"/>
                <a:gd name="connsiteX35" fmla="*/ 5073629 w 8017412"/>
                <a:gd name="connsiteY35" fmla="*/ 1967514 h 4693333"/>
                <a:gd name="connsiteX36" fmla="*/ 5970444 w 8017412"/>
                <a:gd name="connsiteY36" fmla="*/ 2483328 h 4693333"/>
                <a:gd name="connsiteX37" fmla="*/ 5970444 w 8017412"/>
                <a:gd name="connsiteY37" fmla="*/ 3622225 h 4693333"/>
                <a:gd name="connsiteX38" fmla="*/ 6059540 w 8017412"/>
                <a:gd name="connsiteY38" fmla="*/ 2328583 h 4693333"/>
                <a:gd name="connsiteX39" fmla="*/ 5160965 w 8017412"/>
                <a:gd name="connsiteY39" fmla="*/ 1815113 h 4693333"/>
                <a:gd name="connsiteX40" fmla="*/ 5160965 w 8017412"/>
                <a:gd name="connsiteY40" fmla="*/ 775862 h 4693333"/>
                <a:gd name="connsiteX41" fmla="*/ 6157427 w 8017412"/>
                <a:gd name="connsiteY41" fmla="*/ 203190 h 4693333"/>
                <a:gd name="connsiteX42" fmla="*/ 7053657 w 8017412"/>
                <a:gd name="connsiteY42" fmla="*/ 724867 h 4693333"/>
                <a:gd name="connsiteX43" fmla="*/ 7053657 w 8017412"/>
                <a:gd name="connsiteY43" fmla="*/ 1761773 h 4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17412" h="4693333">
                  <a:moveTo>
                    <a:pt x="8017294" y="64858"/>
                  </a:moveTo>
                  <a:lnTo>
                    <a:pt x="7142751" y="569536"/>
                  </a:lnTo>
                  <a:lnTo>
                    <a:pt x="6156842" y="-205"/>
                  </a:lnTo>
                  <a:lnTo>
                    <a:pt x="5073629" y="623462"/>
                  </a:lnTo>
                  <a:lnTo>
                    <a:pt x="3999210" y="-205"/>
                  </a:lnTo>
                  <a:lnTo>
                    <a:pt x="2924789" y="619359"/>
                  </a:lnTo>
                  <a:lnTo>
                    <a:pt x="2893723" y="1866108"/>
                  </a:lnTo>
                  <a:lnTo>
                    <a:pt x="1858575" y="2483328"/>
                  </a:lnTo>
                  <a:lnTo>
                    <a:pt x="1858575" y="3621640"/>
                  </a:lnTo>
                  <a:lnTo>
                    <a:pt x="-119" y="4693129"/>
                  </a:lnTo>
                  <a:lnTo>
                    <a:pt x="351574" y="4693129"/>
                  </a:lnTo>
                  <a:lnTo>
                    <a:pt x="1946498" y="3772867"/>
                  </a:lnTo>
                  <a:lnTo>
                    <a:pt x="2932995" y="4342608"/>
                  </a:lnTo>
                  <a:lnTo>
                    <a:pt x="3998036" y="3719526"/>
                  </a:lnTo>
                  <a:lnTo>
                    <a:pt x="5071871" y="4342608"/>
                  </a:lnTo>
                  <a:lnTo>
                    <a:pt x="6146290" y="3721871"/>
                  </a:lnTo>
                  <a:lnTo>
                    <a:pt x="6146290" y="2483328"/>
                  </a:lnTo>
                  <a:lnTo>
                    <a:pt x="7229503" y="1863178"/>
                  </a:lnTo>
                  <a:lnTo>
                    <a:pt x="7229503" y="724867"/>
                  </a:lnTo>
                  <a:lnTo>
                    <a:pt x="8017294" y="267667"/>
                  </a:lnTo>
                  <a:close/>
                  <a:moveTo>
                    <a:pt x="3998623" y="203190"/>
                  </a:moveTo>
                  <a:lnTo>
                    <a:pt x="4985119" y="775276"/>
                  </a:lnTo>
                  <a:lnTo>
                    <a:pt x="4985119" y="1815113"/>
                  </a:lnTo>
                  <a:lnTo>
                    <a:pt x="3998036" y="2384855"/>
                  </a:lnTo>
                  <a:lnTo>
                    <a:pt x="3070741" y="1866108"/>
                  </a:lnTo>
                  <a:lnTo>
                    <a:pt x="3099463" y="722522"/>
                  </a:lnTo>
                  <a:close/>
                  <a:moveTo>
                    <a:pt x="2933582" y="4138626"/>
                  </a:moveTo>
                  <a:lnTo>
                    <a:pt x="2035593" y="3619881"/>
                  </a:lnTo>
                  <a:lnTo>
                    <a:pt x="2035593" y="2581802"/>
                  </a:lnTo>
                  <a:lnTo>
                    <a:pt x="2982818" y="2017922"/>
                  </a:lnTo>
                  <a:lnTo>
                    <a:pt x="3911287" y="2537840"/>
                  </a:lnTo>
                  <a:lnTo>
                    <a:pt x="3911287" y="3566541"/>
                  </a:lnTo>
                  <a:close/>
                  <a:moveTo>
                    <a:pt x="5073629" y="4138626"/>
                  </a:moveTo>
                  <a:lnTo>
                    <a:pt x="4087133" y="3565954"/>
                  </a:lnTo>
                  <a:lnTo>
                    <a:pt x="4087133" y="2537255"/>
                  </a:lnTo>
                  <a:lnTo>
                    <a:pt x="5073629" y="1967514"/>
                  </a:lnTo>
                  <a:lnTo>
                    <a:pt x="5970444" y="2483328"/>
                  </a:lnTo>
                  <a:lnTo>
                    <a:pt x="5970444" y="3622225"/>
                  </a:lnTo>
                  <a:close/>
                  <a:moveTo>
                    <a:pt x="6059540" y="2328583"/>
                  </a:moveTo>
                  <a:lnTo>
                    <a:pt x="5160965" y="1815113"/>
                  </a:lnTo>
                  <a:lnTo>
                    <a:pt x="5160965" y="775862"/>
                  </a:lnTo>
                  <a:lnTo>
                    <a:pt x="6157427" y="203190"/>
                  </a:lnTo>
                  <a:lnTo>
                    <a:pt x="7053657" y="724867"/>
                  </a:lnTo>
                  <a:lnTo>
                    <a:pt x="7053657" y="1761773"/>
                  </a:lnTo>
                  <a:close/>
                </a:path>
              </a:pathLst>
            </a:custGeom>
            <a:gradFill>
              <a:gsLst>
                <a:gs pos="0">
                  <a:srgbClr val="FFFFFF"/>
                </a:gs>
                <a:gs pos="50000">
                  <a:srgbClr val="E5E5E5"/>
                </a:gs>
                <a:gs pos="100000">
                  <a:srgbClr val="CCCCCC"/>
                </a:gs>
              </a:gsLst>
              <a:lin ang="0" scaled="1"/>
            </a:gradFill>
            <a:ln w="58615" cap="flat">
              <a:noFill/>
              <a:prstDash val="solid"/>
              <a:miter/>
            </a:ln>
          </p:spPr>
          <p:txBody>
            <a:bodyPr rtlCol="0" anchor="ctr"/>
            <a:lstStyle/>
            <a:p>
              <a:endParaRPr lang="en-IN"/>
            </a:p>
          </p:txBody>
        </p:sp>
      </p:grpSp>
      <p:grpSp>
        <p:nvGrpSpPr>
          <p:cNvPr id="15" name="Group 14"/>
          <p:cNvGrpSpPr/>
          <p:nvPr/>
        </p:nvGrpSpPr>
        <p:grpSpPr>
          <a:xfrm>
            <a:off x="6133513" y="2261967"/>
            <a:ext cx="5182968" cy="4138833"/>
            <a:chOff x="6133513" y="2261967"/>
            <a:chExt cx="5182968" cy="4138833"/>
          </a:xfrm>
        </p:grpSpPr>
        <p:pic>
          <p:nvPicPr>
            <p:cNvPr id="16" name="Picture 15" descr="A group of people looking at a graph&#10;&#10;Description automatically generated"/>
            <p:cNvPicPr>
              <a:picLocks noChangeAspect="1"/>
            </p:cNvPicPr>
            <p:nvPr/>
          </p:nvPicPr>
          <p:blipFill>
            <a:blip r:embed="rId2">
              <a:extLst>
                <a:ext uri="{28A0092B-C50C-407E-A947-70E740481C1C}">
                  <a14:useLocalDpi xmlns:a14="http://schemas.microsoft.com/office/drawing/2010/main" val="0"/>
                </a:ext>
              </a:extLst>
            </a:blip>
            <a:srcRect l="38087" t="3545" r="36026" b="43371"/>
            <a:stretch>
              <a:fillRect/>
            </a:stretch>
          </p:blipFill>
          <p:spPr>
            <a:xfrm>
              <a:off x="7198555" y="22619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7" name="Picture 16"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62792" t="6642" r="11321" b="40274"/>
            <a:stretch>
              <a:fillRect/>
            </a:stretch>
          </p:blipFill>
          <p:spPr>
            <a:xfrm>
              <a:off x="9343487" y="2287367"/>
              <a:ext cx="1972994" cy="2277794"/>
            </a:xfrm>
            <a:custGeom>
              <a:avLst/>
              <a:gdLst>
                <a:gd name="connsiteX0" fmla="*/ 986497 w 1972994"/>
                <a:gd name="connsiteY0" fmla="*/ 0 h 2277794"/>
                <a:gd name="connsiteX1" fmla="*/ 1972994 w 1972994"/>
                <a:gd name="connsiteY1" fmla="*/ 569742 h 2277794"/>
                <a:gd name="connsiteX2" fmla="*/ 1972994 w 1972994"/>
                <a:gd name="connsiteY2" fmla="*/ 1708638 h 2277794"/>
                <a:gd name="connsiteX3" fmla="*/ 986497 w 1972994"/>
                <a:gd name="connsiteY3" fmla="*/ 2277794 h 2277794"/>
                <a:gd name="connsiteX4" fmla="*/ 0 w 1972994"/>
                <a:gd name="connsiteY4" fmla="*/ 1708638 h 2277794"/>
                <a:gd name="connsiteX5" fmla="*/ 0 w 1972994"/>
                <a:gd name="connsiteY5" fmla="*/ 569742 h 2277794"/>
                <a:gd name="connsiteX6" fmla="*/ 986497 w 1972994"/>
                <a:gd name="connsiteY6" fmla="*/ 0 h 22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994" h="2277794">
                  <a:moveTo>
                    <a:pt x="986497" y="0"/>
                  </a:moveTo>
                  <a:lnTo>
                    <a:pt x="1972994" y="569742"/>
                  </a:lnTo>
                  <a:lnTo>
                    <a:pt x="1972994" y="1708638"/>
                  </a:lnTo>
                  <a:lnTo>
                    <a:pt x="986497" y="2277794"/>
                  </a:lnTo>
                  <a:lnTo>
                    <a:pt x="0" y="1708638"/>
                  </a:lnTo>
                  <a:lnTo>
                    <a:pt x="0" y="569742"/>
                  </a:lnTo>
                  <a:lnTo>
                    <a:pt x="986497" y="0"/>
                  </a:lnTo>
                  <a:close/>
                </a:path>
              </a:pathLst>
            </a:custGeom>
          </p:spPr>
        </p:pic>
        <p:pic>
          <p:nvPicPr>
            <p:cNvPr id="18" name="Picture 17"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21929" r="52184" b="46903"/>
            <a:stretch>
              <a:fillRect/>
            </a:stretch>
          </p:blipFill>
          <p:spPr>
            <a:xfrm>
              <a:off x="6133513" y="41224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6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6" y="2278379"/>
                  </a:lnTo>
                  <a:lnTo>
                    <a:pt x="0" y="1708638"/>
                  </a:lnTo>
                  <a:lnTo>
                    <a:pt x="0" y="569742"/>
                  </a:lnTo>
                  <a:lnTo>
                    <a:pt x="986497" y="0"/>
                  </a:lnTo>
                  <a:close/>
                </a:path>
              </a:pathLst>
            </a:custGeom>
          </p:spPr>
        </p:pic>
        <p:pic>
          <p:nvPicPr>
            <p:cNvPr id="19" name="Picture 18" descr="A group of people looking at a graph&#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0020" t="35271" r="34093" b="11632"/>
            <a:stretch>
              <a:fillRect/>
            </a:stretch>
          </p:blipFill>
          <p:spPr>
            <a:xfrm>
              <a:off x="8272975" y="4109721"/>
              <a:ext cx="1972994" cy="2278379"/>
            </a:xfrm>
            <a:custGeom>
              <a:avLst/>
              <a:gdLst>
                <a:gd name="connsiteX0" fmla="*/ 986497 w 1972994"/>
                <a:gd name="connsiteY0" fmla="*/ 0 h 2278379"/>
                <a:gd name="connsiteX1" fmla="*/ 1972994 w 1972994"/>
                <a:gd name="connsiteY1" fmla="*/ 569742 h 2278379"/>
                <a:gd name="connsiteX2" fmla="*/ 1972994 w 1972994"/>
                <a:gd name="connsiteY2" fmla="*/ 1708638 h 2278379"/>
                <a:gd name="connsiteX3" fmla="*/ 986499 w 1972994"/>
                <a:gd name="connsiteY3" fmla="*/ 2278379 h 2278379"/>
                <a:gd name="connsiteX4" fmla="*/ 986495 w 1972994"/>
                <a:gd name="connsiteY4" fmla="*/ 2278379 h 2278379"/>
                <a:gd name="connsiteX5" fmla="*/ 0 w 1972994"/>
                <a:gd name="connsiteY5" fmla="*/ 1708638 h 2278379"/>
                <a:gd name="connsiteX6" fmla="*/ 0 w 1972994"/>
                <a:gd name="connsiteY6" fmla="*/ 569742 h 2278379"/>
                <a:gd name="connsiteX7" fmla="*/ 986497 w 1972994"/>
                <a:gd name="connsiteY7" fmla="*/ 0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994" h="2278379">
                  <a:moveTo>
                    <a:pt x="986497" y="0"/>
                  </a:moveTo>
                  <a:lnTo>
                    <a:pt x="1972994" y="569742"/>
                  </a:lnTo>
                  <a:lnTo>
                    <a:pt x="1972994" y="1708638"/>
                  </a:lnTo>
                  <a:lnTo>
                    <a:pt x="986499" y="2278379"/>
                  </a:lnTo>
                  <a:lnTo>
                    <a:pt x="986495" y="2278379"/>
                  </a:lnTo>
                  <a:lnTo>
                    <a:pt x="0" y="1708638"/>
                  </a:lnTo>
                  <a:lnTo>
                    <a:pt x="0" y="569742"/>
                  </a:lnTo>
                  <a:lnTo>
                    <a:pt x="986497" y="0"/>
                  </a:lnTo>
                  <a:close/>
                </a:path>
              </a:pathLst>
            </a:custGeom>
          </p:spPr>
        </p:pic>
      </p:grpSp>
      <p:grpSp>
        <p:nvGrpSpPr>
          <p:cNvPr id="25" name="Group 24"/>
          <p:cNvGrpSpPr/>
          <p:nvPr/>
        </p:nvGrpSpPr>
        <p:grpSpPr>
          <a:xfrm>
            <a:off x="442495" y="1660639"/>
            <a:ext cx="6016040" cy="3536723"/>
            <a:chOff x="177026" y="1177662"/>
            <a:chExt cx="6016040" cy="3536723"/>
          </a:xfrm>
        </p:grpSpPr>
        <p:sp>
          <p:nvSpPr>
            <p:cNvPr id="27" name="TextBox 26"/>
            <p:cNvSpPr txBox="1"/>
            <p:nvPr/>
          </p:nvSpPr>
          <p:spPr>
            <a:xfrm>
              <a:off x="205016" y="1177662"/>
              <a:ext cx="5988050" cy="1077218"/>
            </a:xfrm>
            <a:prstGeom prst="rect">
              <a:avLst/>
            </a:prstGeom>
            <a:noFill/>
          </p:spPr>
          <p:txBody>
            <a:bodyPr wrap="square" rtlCol="0">
              <a:spAutoFit/>
            </a:bodyPr>
            <a:lstStyle/>
            <a:p>
              <a:r>
                <a:rPr lang="en-US" sz="3200" b="1" i="0" u="none" strike="noStrike" dirty="0">
                  <a:solidFill>
                    <a:schemeClr val="tx1">
                      <a:lumMod val="85000"/>
                      <a:lumOff val="15000"/>
                    </a:schemeClr>
                  </a:solidFill>
                  <a:effectLst/>
                  <a:latin typeface="Montserrat" panose="00000500000000000000" pitchFamily="2" charset="0"/>
                </a:rPr>
                <a:t>Our Company</a:t>
              </a:r>
              <a:endParaRPr lang="en-US" sz="3200" b="1" dirty="0">
                <a:solidFill>
                  <a:schemeClr val="tx1">
                    <a:lumMod val="85000"/>
                    <a:lumOff val="15000"/>
                  </a:schemeClr>
                </a:solidFill>
                <a:effectLst/>
                <a:latin typeface="Montserrat" panose="00000500000000000000" pitchFamily="2" charset="0"/>
              </a:endParaRPr>
            </a:p>
            <a:p>
              <a:r>
                <a:rPr lang="en-US" sz="3200" b="1" dirty="0">
                  <a:solidFill>
                    <a:schemeClr val="accent5"/>
                  </a:solidFill>
                  <a:effectLst/>
                  <a:latin typeface="Montserrat" panose="00000500000000000000" pitchFamily="2" charset="0"/>
                </a:rPr>
                <a:t>Process</a:t>
              </a:r>
            </a:p>
          </p:txBody>
        </p:sp>
        <p:sp>
          <p:nvSpPr>
            <p:cNvPr id="28" name="TextBox 27"/>
            <p:cNvSpPr txBox="1"/>
            <p:nvPr/>
          </p:nvSpPr>
          <p:spPr>
            <a:xfrm>
              <a:off x="177026" y="2175870"/>
              <a:ext cx="5508168" cy="2538515"/>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pPr>
              <a:r>
                <a:rPr lang="en-US" b="0" i="0" dirty="0">
                  <a:solidFill>
                    <a:schemeClr val="tx1">
                      <a:lumMod val="75000"/>
                      <a:lumOff val="25000"/>
                    </a:schemeClr>
                  </a:solidFill>
                  <a:effectLst/>
                  <a:latin typeface="Montserrat" panose="00000500000000000000" pitchFamily="2" charset="0"/>
                </a:rPr>
                <a:t>Our company employs a highly efficient and streamlined process to deliver our products/services to clients. We follow a methodical approach that ensures each step of our process is executed with precision and attention to detail.</a:t>
              </a:r>
              <a:endParaRPr kumimoji="0" lang="en-US" altLang="en-US" sz="1800" b="0" i="0" u="none" strike="noStrike" cap="none" normalizeH="0" baseline="0" dirty="0">
                <a:ln>
                  <a:noFill/>
                </a:ln>
                <a:solidFill>
                  <a:schemeClr val="tx1">
                    <a:lumMod val="75000"/>
                    <a:lumOff val="25000"/>
                  </a:schemeClr>
                </a:solidFill>
                <a:effectLst/>
                <a:latin typeface="Montserrat" panose="00000500000000000000" pitchFamily="2" charset="0"/>
              </a:endParaRPr>
            </a:p>
          </p:txBody>
        </p:sp>
      </p:grpSp>
    </p:spTree>
  </p:cSld>
  <p:clrMapOvr>
    <a:masterClrMapping/>
  </p:clrMapOvr>
</p:sld>
</file>

<file path=ppt/theme/theme1.xml><?xml version="1.0" encoding="utf-8"?>
<a:theme xmlns:a="http://schemas.openxmlformats.org/drawingml/2006/main" name="Office Theme">
  <a:themeElements>
    <a:clrScheme name="Custom 110">
      <a:dk1>
        <a:sysClr val="windowText" lastClr="000000"/>
      </a:dk1>
      <a:lt1>
        <a:sysClr val="window" lastClr="FFFFFF"/>
      </a:lt1>
      <a:dk2>
        <a:srgbClr val="44546A"/>
      </a:dk2>
      <a:lt2>
        <a:srgbClr val="BF2424"/>
      </a:lt2>
      <a:accent1>
        <a:srgbClr val="9762AA"/>
      </a:accent1>
      <a:accent2>
        <a:srgbClr val="0A9CCD"/>
      </a:accent2>
      <a:accent3>
        <a:srgbClr val="69AA43"/>
      </a:accent3>
      <a:accent4>
        <a:srgbClr val="FBAD4B"/>
      </a:accent4>
      <a:accent5>
        <a:srgbClr val="F25E3D"/>
      </a:accent5>
      <a:accent6>
        <a:srgbClr val="EA5A95"/>
      </a:accent6>
      <a:hlink>
        <a:srgbClr val="BF2424"/>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2141</Words>
  <Application>Microsoft Office PowerPoint</Application>
  <PresentationFormat>Widescreen</PresentationFormat>
  <Paragraphs>506</Paragraphs>
  <Slides>70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Calibri</vt:lpstr>
      <vt:lpstr>Calibri Light</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SlideEgg</dc:creator>
  <cp:lastModifiedBy>Joshi</cp:lastModifiedBy>
  <cp:revision>136</cp:revision>
  <dcterms:created xsi:type="dcterms:W3CDTF">2023-07-28T03:46:00Z</dcterms:created>
  <dcterms:modified xsi:type="dcterms:W3CDTF">2024-10-06T04:56:46Z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A63F7DAC7D5245ACAC5C858326E008F4_12</vt:lpwstr>
  </property>
  <property fmtid="{D5CDD505-2E9C-101B-9397-08002B2CF9AE}" pid="3" name="KSOProductBuildVer">
    <vt:lpwstr>1033-12.2.0.13266</vt:lpwstr>
  </property>
</Properties>
</file>