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338" r:id="rId4"/>
    <p:sldId id="339" r:id="rId5"/>
    <p:sldId id="340" r:id="rId6"/>
    <p:sldId id="341" r:id="rId7"/>
    <p:sldId id="262" r:id="rId8"/>
    <p:sldId id="284" r:id="rId9"/>
    <p:sldId id="261" r:id="rId10"/>
    <p:sldId id="263" r:id="rId11"/>
    <p:sldId id="265" r:id="rId12"/>
    <p:sldId id="270" r:id="rId13"/>
    <p:sldId id="268" r:id="rId14"/>
    <p:sldId id="343" r:id="rId15"/>
    <p:sldId id="344" r:id="rId16"/>
    <p:sldId id="420" r:id="rId17"/>
    <p:sldId id="434" r:id="rId18"/>
    <p:sldId id="435" r:id="rId19"/>
    <p:sldId id="436" r:id="rId20"/>
    <p:sldId id="437" r:id="rId21"/>
    <p:sldId id="438" r:id="rId22"/>
    <p:sldId id="421" r:id="rId23"/>
    <p:sldId id="422" r:id="rId24"/>
    <p:sldId id="358" r:id="rId25"/>
    <p:sldId id="423" r:id="rId26"/>
    <p:sldId id="424" r:id="rId27"/>
    <p:sldId id="425" r:id="rId28"/>
    <p:sldId id="426" r:id="rId29"/>
    <p:sldId id="429" r:id="rId30"/>
    <p:sldId id="439" r:id="rId31"/>
    <p:sldId id="440"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userDrawn="1">
          <p15:clr>
            <a:srgbClr val="A4A3A4"/>
          </p15:clr>
        </p15:guide>
        <p15:guide id="2" pos="3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9" d="100"/>
          <a:sy n="89" d="100"/>
        </p:scale>
        <p:origin x="96" y="564"/>
      </p:cViewPr>
      <p:guideLst>
        <p:guide orient="horz" pos="2152"/>
        <p:guide pos="3844"/>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4C6C85A-370B-4EF4-842E-D1940BB2D482}" type="datetimeFigureOut">
              <a:rPr lang="en-IN" smtClean="0"/>
              <a:t>06-10-2024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4C6C85A-370B-4EF4-842E-D1940BB2D482}" type="datetimeFigureOut">
              <a:rPr lang="en-IN" smtClean="0"/>
              <a:t>06-10-2024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4C6C85A-370B-4EF4-842E-D1940BB2D482}" type="datetimeFigureOut">
              <a:rPr lang="en-IN" smtClean="0"/>
              <a:t>06-10-2024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54C6C85A-370B-4EF4-842E-D1940BB2D482}" type="datetimeFigureOut">
              <a:rPr lang="en-IN" smtClean="0"/>
              <a:t>06-10-2024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6C85A-370B-4EF4-842E-D1940BB2D482}" type="datetimeFigureOut">
              <a:rPr lang="en-IN" smtClean="0"/>
              <a:t>06-10-2024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54C6C85A-370B-4EF4-842E-D1940BB2D482}" type="datetimeFigureOut">
              <a:rPr lang="en-IN" smtClean="0"/>
              <a:t>06-10-2024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54C6C85A-370B-4EF4-842E-D1940BB2D482}" type="datetimeFigureOut">
              <a:rPr lang="en-IN" smtClean="0"/>
              <a:t>06-10-2024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54C6C85A-370B-4EF4-842E-D1940BB2D482}" type="datetimeFigureOut">
              <a:rPr lang="en-IN" smtClean="0"/>
              <a:t>06-10-2024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6C85A-370B-4EF4-842E-D1940BB2D482}" type="datetimeFigureOut">
              <a:rPr lang="en-IN" smtClean="0"/>
              <a:t>06-10-2024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54C6C85A-370B-4EF4-842E-D1940BB2D482}" type="datetimeFigureOut">
              <a:rPr lang="en-IN" smtClean="0"/>
              <a:t>06-10-2024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IN"/>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54C6C85A-370B-4EF4-842E-D1940BB2D482}" type="datetimeFigureOut">
              <a:rPr lang="en-IN" smtClean="0"/>
              <a:t>06-10-2024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219394-F05D-4D6E-AFFF-7DE4E6E8111A}"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6C85A-370B-4EF4-842E-D1940BB2D482}" type="datetimeFigureOut">
              <a:rPr lang="en-IN" smtClean="0"/>
              <a:t>06-10-2024</a:t>
            </a:fld>
            <a:endParaRPr lang="en-IN"/>
          </a:p>
        </p:txBody>
      </p:sp>
      <p:sp>
        <p:nvSpPr>
          <p:cNvPr id="5" name="Footer Placeholder 4"/>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19394-F05D-4D6E-AFFF-7DE4E6E8111A}"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prasannajoshi@gammaconsultants.in"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s://gammaconsultants.i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 y="-20511"/>
            <a:ext cx="12203138" cy="6852718"/>
            <a:chOff x="0" y="-20511"/>
            <a:chExt cx="12203137" cy="6852718"/>
          </a:xfrm>
        </p:grpSpPr>
        <p:sp>
          <p:nvSpPr>
            <p:cNvPr id="10" name="Freeform: Shape 9"/>
            <p:cNvSpPr/>
            <p:nvPr/>
          </p:nvSpPr>
          <p:spPr>
            <a:xfrm>
              <a:off x="10801643" y="-20511"/>
              <a:ext cx="1401494" cy="2393850"/>
            </a:xfrm>
            <a:custGeom>
              <a:avLst/>
              <a:gdLst>
                <a:gd name="connsiteX0" fmla="*/ 1401494 w 1401494"/>
                <a:gd name="connsiteY0" fmla="*/ 586 h 2393850"/>
                <a:gd name="connsiteX1" fmla="*/ 1401494 w 1401494"/>
                <a:gd name="connsiteY1" fmla="*/ 2391506 h 2393850"/>
                <a:gd name="connsiteX2" fmla="*/ 1397391 w 1401494"/>
                <a:gd name="connsiteY2" fmla="*/ 2393850 h 2393850"/>
                <a:gd name="connsiteX3" fmla="*/ 0 w 1401494"/>
                <a:gd name="connsiteY3" fmla="*/ 1587303 h 2393850"/>
                <a:gd name="connsiteX4" fmla="*/ 0 w 1401494"/>
                <a:gd name="connsiteY4" fmla="*/ 0 h 2393850"/>
                <a:gd name="connsiteX5" fmla="*/ 1401494 w 1401494"/>
                <a:gd name="connsiteY5" fmla="*/ 586 h 23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1494" h="2393850">
                  <a:moveTo>
                    <a:pt x="1401494" y="586"/>
                  </a:moveTo>
                  <a:lnTo>
                    <a:pt x="1401494" y="2391506"/>
                  </a:lnTo>
                  <a:lnTo>
                    <a:pt x="1397391" y="2393850"/>
                  </a:lnTo>
                  <a:lnTo>
                    <a:pt x="0" y="1587303"/>
                  </a:lnTo>
                  <a:lnTo>
                    <a:pt x="0" y="0"/>
                  </a:lnTo>
                  <a:lnTo>
                    <a:pt x="1401494" y="586"/>
                  </a:lnTo>
                  <a:close/>
                </a:path>
              </a:pathLst>
            </a:custGeom>
            <a:solidFill>
              <a:schemeClr val="bg1">
                <a:lumMod val="95000"/>
              </a:schemeClr>
            </a:solidFill>
            <a:ln w="58615" cap="flat">
              <a:noFill/>
              <a:prstDash val="solid"/>
              <a:miter/>
            </a:ln>
          </p:spPr>
          <p:txBody>
            <a:bodyPr rtlCol="0" anchor="ctr"/>
            <a:lstStyle/>
            <a:p>
              <a:endParaRPr lang="en-IN" sz="1801"/>
            </a:p>
          </p:txBody>
        </p:sp>
        <p:sp>
          <p:nvSpPr>
            <p:cNvPr id="11" name="Freeform: Shape 10"/>
            <p:cNvSpPr/>
            <p:nvPr/>
          </p:nvSpPr>
          <p:spPr>
            <a:xfrm>
              <a:off x="0" y="0"/>
              <a:ext cx="9684433" cy="5617695"/>
            </a:xfrm>
            <a:custGeom>
              <a:avLst/>
              <a:gdLst>
                <a:gd name="connsiteX0" fmla="*/ 0 w 9684433"/>
                <a:gd name="connsiteY0" fmla="*/ 5591903 h 5591902"/>
                <a:gd name="connsiteX1" fmla="*/ 9684434 w 9684433"/>
                <a:gd name="connsiteY1" fmla="*/ 0 h 5591902"/>
                <a:gd name="connsiteX2" fmla="*/ 0 w 9684433"/>
                <a:gd name="connsiteY2" fmla="*/ 0 h 5591902"/>
                <a:gd name="connsiteX3" fmla="*/ 0 w 9684433"/>
                <a:gd name="connsiteY3" fmla="*/ 5591903 h 5591902"/>
              </a:gdLst>
              <a:ahLst/>
              <a:cxnLst>
                <a:cxn ang="0">
                  <a:pos x="connsiteX0" y="connsiteY0"/>
                </a:cxn>
                <a:cxn ang="0">
                  <a:pos x="connsiteX1" y="connsiteY1"/>
                </a:cxn>
                <a:cxn ang="0">
                  <a:pos x="connsiteX2" y="connsiteY2"/>
                </a:cxn>
                <a:cxn ang="0">
                  <a:pos x="connsiteX3" y="connsiteY3"/>
                </a:cxn>
              </a:cxnLst>
              <a:rect l="l" t="t" r="r" b="b"/>
              <a:pathLst>
                <a:path w="9684433" h="5591902">
                  <a:moveTo>
                    <a:pt x="0" y="5591903"/>
                  </a:moveTo>
                  <a:lnTo>
                    <a:pt x="9684434" y="0"/>
                  </a:lnTo>
                  <a:lnTo>
                    <a:pt x="0" y="0"/>
                  </a:lnTo>
                  <a:lnTo>
                    <a:pt x="0" y="5591903"/>
                  </a:lnTo>
                  <a:close/>
                </a:path>
              </a:pathLst>
            </a:custGeom>
            <a:gradFill>
              <a:gsLst>
                <a:gs pos="0">
                  <a:schemeClr val="accent2">
                    <a:lumMod val="75000"/>
                  </a:schemeClr>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p>
          </p:txBody>
        </p:sp>
        <p:sp>
          <p:nvSpPr>
            <p:cNvPr id="12" name="Freeform: Shape 11"/>
            <p:cNvSpPr/>
            <p:nvPr/>
          </p:nvSpPr>
          <p:spPr>
            <a:xfrm>
              <a:off x="0" y="25793"/>
              <a:ext cx="9918895" cy="5727304"/>
            </a:xfrm>
            <a:custGeom>
              <a:avLst/>
              <a:gdLst>
                <a:gd name="connsiteX0" fmla="*/ 0 w 9918895"/>
                <a:gd name="connsiteY0" fmla="*/ 5727305 h 5727304"/>
                <a:gd name="connsiteX1" fmla="*/ 0 w 9918895"/>
                <a:gd name="connsiteY1" fmla="*/ 5456502 h 5727304"/>
                <a:gd name="connsiteX2" fmla="*/ 1715672 w 9918895"/>
                <a:gd name="connsiteY2" fmla="*/ 4465902 h 5727304"/>
                <a:gd name="connsiteX3" fmla="*/ 1715672 w 9918895"/>
                <a:gd name="connsiteY3" fmla="*/ 2134184 h 5727304"/>
                <a:gd name="connsiteX4" fmla="*/ 3852203 w 9918895"/>
                <a:gd name="connsiteY4" fmla="*/ 900918 h 5727304"/>
                <a:gd name="connsiteX5" fmla="*/ 5871503 w 9918895"/>
                <a:gd name="connsiteY5" fmla="*/ 2066777 h 5727304"/>
                <a:gd name="connsiteX6" fmla="*/ 9449972 w 9918895"/>
                <a:gd name="connsiteY6" fmla="*/ 0 h 5727304"/>
                <a:gd name="connsiteX7" fmla="*/ 9918895 w 9918895"/>
                <a:gd name="connsiteY7" fmla="*/ 0 h 5727304"/>
                <a:gd name="connsiteX8" fmla="*/ 5871503 w 9918895"/>
                <a:gd name="connsiteY8" fmla="*/ 2337580 h 5727304"/>
                <a:gd name="connsiteX9" fmla="*/ 3852203 w 9918895"/>
                <a:gd name="connsiteY9" fmla="*/ 1171721 h 5727304"/>
                <a:gd name="connsiteX10" fmla="*/ 1950134 w 9918895"/>
                <a:gd name="connsiteY10" fmla="*/ 2269586 h 5727304"/>
                <a:gd name="connsiteX11" fmla="*/ 1950134 w 9918895"/>
                <a:gd name="connsiteY11" fmla="*/ 4601304 h 5727304"/>
                <a:gd name="connsiteX12" fmla="*/ 0 w 9918895"/>
                <a:gd name="connsiteY12" fmla="*/ 5727305 h 572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18895" h="5727304">
                  <a:moveTo>
                    <a:pt x="0" y="5727305"/>
                  </a:moveTo>
                  <a:lnTo>
                    <a:pt x="0" y="5456502"/>
                  </a:lnTo>
                  <a:lnTo>
                    <a:pt x="1715672" y="4465902"/>
                  </a:lnTo>
                  <a:lnTo>
                    <a:pt x="1715672" y="2134184"/>
                  </a:lnTo>
                  <a:lnTo>
                    <a:pt x="3852203" y="900918"/>
                  </a:lnTo>
                  <a:lnTo>
                    <a:pt x="5871503" y="2066777"/>
                  </a:lnTo>
                  <a:lnTo>
                    <a:pt x="9449972" y="0"/>
                  </a:lnTo>
                  <a:lnTo>
                    <a:pt x="9918895" y="0"/>
                  </a:lnTo>
                  <a:lnTo>
                    <a:pt x="5871503" y="2337580"/>
                  </a:lnTo>
                  <a:lnTo>
                    <a:pt x="3852203" y="1171721"/>
                  </a:lnTo>
                  <a:lnTo>
                    <a:pt x="1950134" y="2269586"/>
                  </a:lnTo>
                  <a:lnTo>
                    <a:pt x="1950134" y="4601304"/>
                  </a:lnTo>
                  <a:lnTo>
                    <a:pt x="0" y="5727305"/>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sp>
          <p:nvSpPr>
            <p:cNvPr id="17" name="Freeform: Shape 16"/>
            <p:cNvSpPr/>
            <p:nvPr/>
          </p:nvSpPr>
          <p:spPr>
            <a:xfrm>
              <a:off x="4133556" y="5008098"/>
              <a:ext cx="3936023" cy="1824109"/>
            </a:xfrm>
            <a:custGeom>
              <a:avLst/>
              <a:gdLst>
                <a:gd name="connsiteX0" fmla="*/ 3936023 w 3936023"/>
                <a:gd name="connsiteY0" fmla="*/ 1824109 h 1824109"/>
                <a:gd name="connsiteX1" fmla="*/ 3936023 w 3936023"/>
                <a:gd name="connsiteY1" fmla="*/ 1135965 h 1824109"/>
                <a:gd name="connsiteX2" fmla="*/ 1968305 w 3936023"/>
                <a:gd name="connsiteY2" fmla="*/ 0 h 1824109"/>
                <a:gd name="connsiteX3" fmla="*/ 0 w 3936023"/>
                <a:gd name="connsiteY3" fmla="*/ 1135965 h 1824109"/>
                <a:gd name="connsiteX4" fmla="*/ 0 w 3936023"/>
                <a:gd name="connsiteY4" fmla="*/ 1824109 h 1824109"/>
                <a:gd name="connsiteX5" fmla="*/ 3936023 w 3936023"/>
                <a:gd name="connsiteY5" fmla="*/ 1824109 h 182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023" h="1824109">
                  <a:moveTo>
                    <a:pt x="3936023" y="1824109"/>
                  </a:moveTo>
                  <a:lnTo>
                    <a:pt x="3936023" y="1135965"/>
                  </a:lnTo>
                  <a:lnTo>
                    <a:pt x="1968305" y="0"/>
                  </a:lnTo>
                  <a:lnTo>
                    <a:pt x="0" y="1135965"/>
                  </a:lnTo>
                  <a:lnTo>
                    <a:pt x="0" y="1824109"/>
                  </a:lnTo>
                  <a:lnTo>
                    <a:pt x="3936023" y="1824109"/>
                  </a:lnTo>
                  <a:close/>
                </a:path>
              </a:pathLst>
            </a:custGeom>
            <a:solidFill>
              <a:schemeClr val="bg1">
                <a:lumMod val="95000"/>
              </a:schemeClr>
            </a:solidFill>
            <a:ln w="58615" cap="flat">
              <a:noFill/>
              <a:prstDash val="solid"/>
              <a:miter/>
            </a:ln>
          </p:spPr>
          <p:txBody>
            <a:bodyPr rtlCol="0" anchor="ctr"/>
            <a:lstStyle/>
            <a:p>
              <a:endParaRPr lang="en-IN" sz="1801"/>
            </a:p>
          </p:txBody>
        </p:sp>
        <p:pic>
          <p:nvPicPr>
            <p:cNvPr id="24" name="Picture 23" descr="A tall building in a city&#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100" y="1368770"/>
              <a:ext cx="3828686" cy="4410120"/>
            </a:xfrm>
            <a:prstGeom prst="rect">
              <a:avLst/>
            </a:prstGeom>
          </p:spPr>
        </p:pic>
        <p:pic>
          <p:nvPicPr>
            <p:cNvPr id="22" name="Picture 21" descr="Free photo city"/>
            <p:cNvPicPr>
              <a:picLocks noChangeAspect="1" noChangeArrowheads="1"/>
            </p:cNvPicPr>
            <p:nvPr/>
          </p:nvPicPr>
          <p:blipFill>
            <a:blip r:embed="rId3">
              <a:extLst>
                <a:ext uri="{28A0092B-C50C-407E-A947-70E740481C1C}">
                  <a14:useLocalDpi xmlns:a14="http://schemas.microsoft.com/office/drawing/2010/main" val="0"/>
                </a:ext>
              </a:extLst>
            </a:blip>
            <a:srcRect l="5355" t="39273" r="59619"/>
            <a:stretch>
              <a:fillRect/>
            </a:stretch>
          </p:blipFill>
          <p:spPr bwMode="auto">
            <a:xfrm>
              <a:off x="661767" y="907954"/>
              <a:ext cx="2088466" cy="2412020"/>
            </a:xfrm>
            <a:custGeom>
              <a:avLst/>
              <a:gdLst>
                <a:gd name="connsiteX0" fmla="*/ 1044526 w 2088466"/>
                <a:gd name="connsiteY0" fmla="*/ 0 h 2412020"/>
                <a:gd name="connsiteX1" fmla="*/ 2088466 w 2088466"/>
                <a:gd name="connsiteY1" fmla="*/ 603152 h 2412020"/>
                <a:gd name="connsiteX2" fmla="*/ 2088466 w 2088466"/>
                <a:gd name="connsiteY2" fmla="*/ 1809455 h 2412020"/>
                <a:gd name="connsiteX3" fmla="*/ 1044528 w 2088466"/>
                <a:gd name="connsiteY3" fmla="*/ 2412020 h 2412020"/>
                <a:gd name="connsiteX4" fmla="*/ 1044524 w 2088466"/>
                <a:gd name="connsiteY4" fmla="*/ 2412020 h 2412020"/>
                <a:gd name="connsiteX5" fmla="*/ 0 w 2088466"/>
                <a:gd name="connsiteY5" fmla="*/ 1809455 h 2412020"/>
                <a:gd name="connsiteX6" fmla="*/ 0 w 2088466"/>
                <a:gd name="connsiteY6" fmla="*/ 603152 h 2412020"/>
                <a:gd name="connsiteX7" fmla="*/ 1044526 w 2088466"/>
                <a:gd name="connsiteY7" fmla="*/ 0 h 241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8466" h="2412020">
                  <a:moveTo>
                    <a:pt x="1044526" y="0"/>
                  </a:moveTo>
                  <a:lnTo>
                    <a:pt x="2088466" y="603152"/>
                  </a:lnTo>
                  <a:lnTo>
                    <a:pt x="2088466" y="1809455"/>
                  </a:lnTo>
                  <a:lnTo>
                    <a:pt x="1044528" y="2412020"/>
                  </a:lnTo>
                  <a:lnTo>
                    <a:pt x="1044524" y="2412020"/>
                  </a:lnTo>
                  <a:lnTo>
                    <a:pt x="0" y="1809455"/>
                  </a:lnTo>
                  <a:lnTo>
                    <a:pt x="0" y="603152"/>
                  </a:lnTo>
                  <a:lnTo>
                    <a:pt x="1044526" y="0"/>
                  </a:lnTo>
                  <a:close/>
                </a:path>
              </a:pathLst>
            </a:cu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6300362" y="2805283"/>
            <a:ext cx="5716148" cy="1586378"/>
            <a:chOff x="6244772" y="2889445"/>
            <a:chExt cx="5569857" cy="1586378"/>
          </a:xfrm>
        </p:grpSpPr>
        <p:sp>
          <p:nvSpPr>
            <p:cNvPr id="27" name="TextBox 26"/>
            <p:cNvSpPr txBox="1"/>
            <p:nvPr/>
          </p:nvSpPr>
          <p:spPr>
            <a:xfrm>
              <a:off x="6244772" y="2889445"/>
              <a:ext cx="5569857" cy="707886"/>
            </a:xfrm>
            <a:prstGeom prst="rect">
              <a:avLst/>
            </a:prstGeom>
            <a:noFill/>
          </p:spPr>
          <p:txBody>
            <a:bodyPr wrap="square">
              <a:spAutoFit/>
            </a:bodyPr>
            <a:lstStyle/>
            <a:p>
              <a:pPr algn="ctr"/>
              <a:r>
                <a:rPr lang="en-IN" sz="4000" b="1" dirty="0">
                  <a:solidFill>
                    <a:schemeClr val="tx1">
                      <a:lumMod val="75000"/>
                      <a:lumOff val="25000"/>
                    </a:schemeClr>
                  </a:solidFill>
                  <a:latin typeface="Montserrat" panose="00000500000000000000" pitchFamily="2" charset="0"/>
                </a:rPr>
                <a:t>Company</a:t>
              </a:r>
              <a:r>
                <a:rPr lang="en-IN" sz="4000" b="1" dirty="0">
                  <a:solidFill>
                    <a:schemeClr val="accent5"/>
                  </a:solidFill>
                  <a:latin typeface="Montserrat" panose="00000500000000000000" pitchFamily="2" charset="0"/>
                </a:rPr>
                <a:t> </a:t>
              </a:r>
              <a:r>
                <a:rPr lang="en-IN" sz="4000" b="1" dirty="0">
                  <a:solidFill>
                    <a:schemeClr val="bg2"/>
                  </a:solidFill>
                  <a:latin typeface="Montserrat" panose="00000500000000000000" pitchFamily="2" charset="0"/>
                </a:rPr>
                <a:t>Profile </a:t>
              </a:r>
            </a:p>
          </p:txBody>
        </p:sp>
        <p:sp>
          <p:nvSpPr>
            <p:cNvPr id="3" name="TextBox 2"/>
            <p:cNvSpPr txBox="1"/>
            <p:nvPr/>
          </p:nvSpPr>
          <p:spPr>
            <a:xfrm>
              <a:off x="6351814" y="3736775"/>
              <a:ext cx="5322000" cy="739048"/>
            </a:xfrm>
            <a:prstGeom prst="rect">
              <a:avLst/>
            </a:prstGeom>
            <a:noFill/>
          </p:spPr>
          <p:txBody>
            <a:bodyPr wrap="square">
              <a:spAutoFit/>
            </a:bodyPr>
            <a:lstStyle/>
            <a:p>
              <a:pPr algn="just"/>
              <a:r>
                <a:rPr lang="en-US" sz="1401" dirty="0">
                  <a:solidFill>
                    <a:schemeClr val="tx1">
                      <a:lumMod val="75000"/>
                      <a:lumOff val="25000"/>
                    </a:schemeClr>
                  </a:solidFill>
                  <a:latin typeface="Montserrat" panose="00000500000000000000" pitchFamily="2" charset="0"/>
                </a:rPr>
                <a:t>"Innovation Pulsates Through Our Firm, Inspiring Us to Continuously Rethink Conventions and Develop Solutions that Forge the Future of Structural Consultancy."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 y="688732"/>
            <a:ext cx="12208411" cy="6164578"/>
            <a:chOff x="0" y="688731"/>
            <a:chExt cx="12208411" cy="6164578"/>
          </a:xfrm>
        </p:grpSpPr>
        <p:grpSp>
          <p:nvGrpSpPr>
            <p:cNvPr id="4" name="Graphic 2"/>
            <p:cNvGrpSpPr/>
            <p:nvPr/>
          </p:nvGrpSpPr>
          <p:grpSpPr>
            <a:xfrm>
              <a:off x="0" y="688731"/>
              <a:ext cx="12208411" cy="6164578"/>
              <a:chOff x="0" y="688731"/>
              <a:chExt cx="12208411" cy="6164578"/>
            </a:xfrm>
          </p:grpSpPr>
          <p:sp>
            <p:nvSpPr>
              <p:cNvPr id="6" name="Freeform: Shape 5"/>
              <p:cNvSpPr/>
              <p:nvPr/>
            </p:nvSpPr>
            <p:spPr>
              <a:xfrm>
                <a:off x="0" y="688731"/>
                <a:ext cx="2562664" cy="5918981"/>
              </a:xfrm>
              <a:custGeom>
                <a:avLst/>
                <a:gdLst>
                  <a:gd name="connsiteX0" fmla="*/ 0 w 2562664"/>
                  <a:gd name="connsiteY0" fmla="*/ 0 h 5918981"/>
                  <a:gd name="connsiteX1" fmla="*/ 0 w 2562664"/>
                  <a:gd name="connsiteY1" fmla="*/ 5918981 h 5918981"/>
                  <a:gd name="connsiteX2" fmla="*/ 2562665 w 2562664"/>
                  <a:gd name="connsiteY2" fmla="*/ 4438943 h 5918981"/>
                  <a:gd name="connsiteX3" fmla="*/ 2562665 w 2562664"/>
                  <a:gd name="connsiteY3" fmla="*/ 1479452 h 5918981"/>
                  <a:gd name="connsiteX4" fmla="*/ 0 w 2562664"/>
                  <a:gd name="connsiteY4" fmla="*/ 0 h 591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664" h="5918981">
                    <a:moveTo>
                      <a:pt x="0" y="0"/>
                    </a:moveTo>
                    <a:lnTo>
                      <a:pt x="0" y="5918981"/>
                    </a:lnTo>
                    <a:lnTo>
                      <a:pt x="2562665" y="4438943"/>
                    </a:lnTo>
                    <a:lnTo>
                      <a:pt x="2562665" y="1479452"/>
                    </a:lnTo>
                    <a:lnTo>
                      <a:pt x="0"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tlCol="0" anchor="ctr"/>
              <a:lstStyle/>
              <a:p>
                <a:endParaRPr lang="en-IN" sz="1801"/>
              </a:p>
            </p:txBody>
          </p:sp>
          <p:sp>
            <p:nvSpPr>
              <p:cNvPr id="7" name="Freeform: Shape 6"/>
              <p:cNvSpPr/>
              <p:nvPr/>
            </p:nvSpPr>
            <p:spPr>
              <a:xfrm>
                <a:off x="0" y="1010529"/>
                <a:ext cx="2284241" cy="5275384"/>
              </a:xfrm>
              <a:custGeom>
                <a:avLst/>
                <a:gdLst>
                  <a:gd name="connsiteX0" fmla="*/ 0 w 2284241"/>
                  <a:gd name="connsiteY0" fmla="*/ 0 h 5275384"/>
                  <a:gd name="connsiteX1" fmla="*/ 0 w 2284241"/>
                  <a:gd name="connsiteY1" fmla="*/ 5275384 h 5275384"/>
                  <a:gd name="connsiteX2" fmla="*/ 2284242 w 2284241"/>
                  <a:gd name="connsiteY2" fmla="*/ 3956538 h 5275384"/>
                  <a:gd name="connsiteX3" fmla="*/ 2284242 w 2284241"/>
                  <a:gd name="connsiteY3" fmla="*/ 1318846 h 5275384"/>
                  <a:gd name="connsiteX4" fmla="*/ 0 w 2284241"/>
                  <a:gd name="connsiteY4" fmla="*/ 0 h 5275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241" h="5275384">
                    <a:moveTo>
                      <a:pt x="0" y="0"/>
                    </a:moveTo>
                    <a:lnTo>
                      <a:pt x="0" y="5275384"/>
                    </a:lnTo>
                    <a:lnTo>
                      <a:pt x="2284242" y="3956538"/>
                    </a:lnTo>
                    <a:lnTo>
                      <a:pt x="2284242" y="1318846"/>
                    </a:lnTo>
                    <a:lnTo>
                      <a:pt x="0"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sp>
            <p:nvSpPr>
              <p:cNvPr id="9" name="Freeform: Shape 8"/>
              <p:cNvSpPr/>
              <p:nvPr/>
            </p:nvSpPr>
            <p:spPr>
              <a:xfrm>
                <a:off x="9645747" y="688731"/>
                <a:ext cx="2562664" cy="5918981"/>
              </a:xfrm>
              <a:custGeom>
                <a:avLst/>
                <a:gdLst>
                  <a:gd name="connsiteX0" fmla="*/ 2562665 w 2562664"/>
                  <a:gd name="connsiteY0" fmla="*/ 0 h 5918981"/>
                  <a:gd name="connsiteX1" fmla="*/ 2562665 w 2562664"/>
                  <a:gd name="connsiteY1" fmla="*/ 5918981 h 5918981"/>
                  <a:gd name="connsiteX2" fmla="*/ 0 w 2562664"/>
                  <a:gd name="connsiteY2" fmla="*/ 4438943 h 5918981"/>
                  <a:gd name="connsiteX3" fmla="*/ 0 w 2562664"/>
                  <a:gd name="connsiteY3" fmla="*/ 1479452 h 5918981"/>
                  <a:gd name="connsiteX4" fmla="*/ 2562665 w 2562664"/>
                  <a:gd name="connsiteY4" fmla="*/ 0 h 5918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664" h="5918981">
                    <a:moveTo>
                      <a:pt x="2562665" y="0"/>
                    </a:moveTo>
                    <a:lnTo>
                      <a:pt x="2562665" y="5918981"/>
                    </a:lnTo>
                    <a:lnTo>
                      <a:pt x="0" y="4438943"/>
                    </a:lnTo>
                    <a:lnTo>
                      <a:pt x="0" y="1479452"/>
                    </a:lnTo>
                    <a:lnTo>
                      <a:pt x="2562665"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tlCol="0" anchor="ctr"/>
              <a:lstStyle/>
              <a:p>
                <a:endParaRPr lang="en-IN" sz="1801"/>
              </a:p>
            </p:txBody>
          </p:sp>
          <p:sp>
            <p:nvSpPr>
              <p:cNvPr id="10" name="Freeform: Shape 9"/>
              <p:cNvSpPr/>
              <p:nvPr/>
            </p:nvSpPr>
            <p:spPr>
              <a:xfrm>
                <a:off x="9924170" y="1010529"/>
                <a:ext cx="2284241" cy="5275384"/>
              </a:xfrm>
              <a:custGeom>
                <a:avLst/>
                <a:gdLst>
                  <a:gd name="connsiteX0" fmla="*/ 2284242 w 2284241"/>
                  <a:gd name="connsiteY0" fmla="*/ 0 h 5275384"/>
                  <a:gd name="connsiteX1" fmla="*/ 2284242 w 2284241"/>
                  <a:gd name="connsiteY1" fmla="*/ 5275384 h 5275384"/>
                  <a:gd name="connsiteX2" fmla="*/ 0 w 2284241"/>
                  <a:gd name="connsiteY2" fmla="*/ 3956538 h 5275384"/>
                  <a:gd name="connsiteX3" fmla="*/ 0 w 2284241"/>
                  <a:gd name="connsiteY3" fmla="*/ 1318846 h 5275384"/>
                  <a:gd name="connsiteX4" fmla="*/ 2284242 w 2284241"/>
                  <a:gd name="connsiteY4" fmla="*/ 0 h 5275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241" h="5275384">
                    <a:moveTo>
                      <a:pt x="2284242" y="0"/>
                    </a:moveTo>
                    <a:lnTo>
                      <a:pt x="2284242" y="5275384"/>
                    </a:lnTo>
                    <a:lnTo>
                      <a:pt x="0" y="3956538"/>
                    </a:lnTo>
                    <a:lnTo>
                      <a:pt x="0" y="1318846"/>
                    </a:lnTo>
                    <a:lnTo>
                      <a:pt x="2284242"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sp>
            <p:nvSpPr>
              <p:cNvPr id="12" name="Freeform: Shape 11"/>
              <p:cNvSpPr/>
              <p:nvPr/>
            </p:nvSpPr>
            <p:spPr>
              <a:xfrm>
                <a:off x="4055598" y="5656970"/>
                <a:ext cx="4091939" cy="1196339"/>
              </a:xfrm>
              <a:custGeom>
                <a:avLst/>
                <a:gdLst>
                  <a:gd name="connsiteX0" fmla="*/ 4091940 w 4091939"/>
                  <a:gd name="connsiteY0" fmla="*/ 1196340 h 1196339"/>
                  <a:gd name="connsiteX1" fmla="*/ 4091940 w 4091939"/>
                  <a:gd name="connsiteY1" fmla="*/ 1181100 h 1196339"/>
                  <a:gd name="connsiteX2" fmla="*/ 2045677 w 4091939"/>
                  <a:gd name="connsiteY2" fmla="*/ 0 h 1196339"/>
                  <a:gd name="connsiteX3" fmla="*/ 0 w 4091939"/>
                  <a:gd name="connsiteY3" fmla="*/ 1181100 h 1196339"/>
                  <a:gd name="connsiteX4" fmla="*/ 0 w 4091939"/>
                  <a:gd name="connsiteY4" fmla="*/ 1196340 h 1196339"/>
                  <a:gd name="connsiteX5" fmla="*/ 4091940 w 4091939"/>
                  <a:gd name="connsiteY5" fmla="*/ 1196340 h 119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1939" h="1196339">
                    <a:moveTo>
                      <a:pt x="4091940" y="1196340"/>
                    </a:moveTo>
                    <a:lnTo>
                      <a:pt x="4091940" y="1181100"/>
                    </a:lnTo>
                    <a:lnTo>
                      <a:pt x="2045677" y="0"/>
                    </a:lnTo>
                    <a:lnTo>
                      <a:pt x="0" y="1181100"/>
                    </a:lnTo>
                    <a:lnTo>
                      <a:pt x="0" y="1196340"/>
                    </a:lnTo>
                    <a:lnTo>
                      <a:pt x="4091940" y="1196340"/>
                    </a:lnTo>
                    <a:close/>
                  </a:path>
                </a:pathLst>
              </a:custGeom>
              <a:solidFill>
                <a:srgbClr val="F7F7F7"/>
              </a:solidFill>
              <a:ln w="58615" cap="flat">
                <a:noFill/>
                <a:prstDash val="solid"/>
                <a:miter/>
              </a:ln>
            </p:spPr>
            <p:txBody>
              <a:bodyPr rtlCol="0" anchor="ctr"/>
              <a:lstStyle/>
              <a:p>
                <a:endParaRPr lang="en-IN" sz="1801"/>
              </a:p>
            </p:txBody>
          </p:sp>
        </p:grpSp>
        <p:grpSp>
          <p:nvGrpSpPr>
            <p:cNvPr id="2" name="Group 1"/>
            <p:cNvGrpSpPr/>
            <p:nvPr/>
          </p:nvGrpSpPr>
          <p:grpSpPr>
            <a:xfrm>
              <a:off x="3052972" y="2354950"/>
              <a:ext cx="6171485" cy="1939570"/>
              <a:chOff x="250819" y="1826456"/>
              <a:chExt cx="4493984" cy="1939570"/>
            </a:xfrm>
          </p:grpSpPr>
          <p:sp>
            <p:nvSpPr>
              <p:cNvPr id="3" name="TextBox 2"/>
              <p:cNvSpPr txBox="1"/>
              <p:nvPr/>
            </p:nvSpPr>
            <p:spPr>
              <a:xfrm>
                <a:off x="292165" y="1826456"/>
                <a:ext cx="4402379" cy="584775"/>
              </a:xfrm>
              <a:prstGeom prst="rect">
                <a:avLst/>
              </a:prstGeom>
              <a:noFill/>
            </p:spPr>
            <p:txBody>
              <a:bodyPr wrap="square">
                <a:spAutoFit/>
              </a:bodyPr>
              <a:lstStyle/>
              <a:p>
                <a:pPr algn="ctr" defTabSz="914411" eaLnBrk="0" fontAlgn="base" hangingPunct="0">
                  <a:spcBef>
                    <a:spcPct val="0"/>
                  </a:spcBef>
                  <a:spcAft>
                    <a:spcPct val="0"/>
                  </a:spcAft>
                </a:pPr>
                <a:r>
                  <a:rPr lang="en-US" altLang="en-US" sz="3200" b="1" dirty="0">
                    <a:solidFill>
                      <a:schemeClr val="tx1">
                        <a:lumMod val="75000"/>
                        <a:lumOff val="25000"/>
                      </a:schemeClr>
                    </a:solidFill>
                    <a:latin typeface="Montserrat" panose="00000500000000000000" pitchFamily="2" charset="0"/>
                  </a:rPr>
                  <a:t>Best Service </a:t>
                </a:r>
                <a:r>
                  <a:rPr lang="en-US" altLang="en-US" sz="3200" b="1" dirty="0">
                    <a:solidFill>
                      <a:schemeClr val="accent5"/>
                    </a:solidFill>
                    <a:latin typeface="Montserrat" panose="00000500000000000000" pitchFamily="2" charset="0"/>
                  </a:rPr>
                  <a:t>For Our Client</a:t>
                </a:r>
              </a:p>
            </p:txBody>
          </p:sp>
          <p:sp>
            <p:nvSpPr>
              <p:cNvPr id="5" name="TextBox 4"/>
              <p:cNvSpPr txBox="1"/>
              <p:nvPr/>
            </p:nvSpPr>
            <p:spPr>
              <a:xfrm>
                <a:off x="250819" y="2473428"/>
                <a:ext cx="4493984" cy="1292598"/>
              </a:xfrm>
              <a:prstGeom prst="rect">
                <a:avLst/>
              </a:prstGeom>
              <a:noFill/>
            </p:spPr>
            <p:txBody>
              <a:bodyPr wrap="square">
                <a:spAutoFit/>
              </a:bodyPr>
              <a:lstStyle/>
              <a:p>
                <a:pPr algn="ctr" defTabSz="914411" eaLnBrk="0" fontAlgn="base" hangingPunct="0">
                  <a:lnSpc>
                    <a:spcPct val="150000"/>
                  </a:lnSpc>
                  <a:spcBef>
                    <a:spcPct val="0"/>
                  </a:spcBef>
                  <a:spcAft>
                    <a:spcPct val="0"/>
                  </a:spcAft>
                </a:pPr>
                <a:r>
                  <a:rPr lang="en-US" sz="1801" dirty="0">
                    <a:solidFill>
                      <a:schemeClr val="tx1">
                        <a:lumMod val="85000"/>
                        <a:lumOff val="15000"/>
                      </a:schemeClr>
                    </a:solidFill>
                    <a:latin typeface="Montserrat" panose="00000500000000000000" pitchFamily="2" charset="0"/>
                  </a:rPr>
                  <a:t>We offer a range of services to meet our customers' </a:t>
                </a:r>
                <a:r>
                  <a:rPr lang="en-US" sz="1801" b="1" dirty="0">
                    <a:solidFill>
                      <a:schemeClr val="tx1">
                        <a:lumMod val="85000"/>
                        <a:lumOff val="15000"/>
                      </a:schemeClr>
                    </a:solidFill>
                    <a:latin typeface="Montserrat" panose="00000500000000000000" pitchFamily="2" charset="0"/>
                  </a:rPr>
                  <a:t>needs</a:t>
                </a:r>
                <a:r>
                  <a:rPr lang="en-US" sz="1801" dirty="0">
                    <a:solidFill>
                      <a:schemeClr val="tx1">
                        <a:lumMod val="85000"/>
                        <a:lumOff val="15000"/>
                      </a:schemeClr>
                    </a:solidFill>
                    <a:latin typeface="Montserrat" panose="00000500000000000000" pitchFamily="2" charset="0"/>
                  </a:rPr>
                  <a:t>, including customized solutions, </a:t>
                </a:r>
                <a:r>
                  <a:rPr lang="en-US" sz="1801" b="1" dirty="0">
                    <a:solidFill>
                      <a:schemeClr val="tx1">
                        <a:lumMod val="85000"/>
                        <a:lumOff val="15000"/>
                      </a:schemeClr>
                    </a:solidFill>
                    <a:latin typeface="Montserrat" panose="00000500000000000000" pitchFamily="2" charset="0"/>
                  </a:rPr>
                  <a:t>timely delivery</a:t>
                </a:r>
                <a:r>
                  <a:rPr lang="en-US" sz="1801" dirty="0">
                    <a:solidFill>
                      <a:schemeClr val="tx1">
                        <a:lumMod val="85000"/>
                        <a:lumOff val="15000"/>
                      </a:schemeClr>
                    </a:solidFill>
                    <a:latin typeface="Montserrat" panose="00000500000000000000" pitchFamily="2" charset="0"/>
                  </a:rPr>
                  <a:t>, and dedicated </a:t>
                </a:r>
                <a:r>
                  <a:rPr lang="en-US" sz="1801" b="1" dirty="0">
                    <a:solidFill>
                      <a:schemeClr val="tx1">
                        <a:lumMod val="85000"/>
                        <a:lumOff val="15000"/>
                      </a:schemeClr>
                    </a:solidFill>
                    <a:latin typeface="Montserrat" panose="00000500000000000000" pitchFamily="2" charset="0"/>
                  </a:rPr>
                  <a:t>customer support</a:t>
                </a:r>
                <a:r>
                  <a:rPr lang="en-US" sz="1801" dirty="0">
                    <a:solidFill>
                      <a:schemeClr val="tx1">
                        <a:lumMod val="85000"/>
                        <a:lumOff val="15000"/>
                      </a:schemeClr>
                    </a:solidFill>
                    <a:latin typeface="Montserrat" panose="00000500000000000000" pitchFamily="2" charset="0"/>
                  </a:rPr>
                  <a:t>.</a:t>
                </a:r>
                <a:endParaRPr lang="en-US" altLang="en-US" sz="1801" dirty="0">
                  <a:solidFill>
                    <a:schemeClr val="tx1">
                      <a:lumMod val="85000"/>
                      <a:lumOff val="15000"/>
                    </a:schemeClr>
                  </a:solidFill>
                  <a:latin typeface="Montserrat" panose="00000500000000000000" pitchFamily="2" charset="0"/>
                </a:endParaRPr>
              </a:p>
            </p:txBody>
          </p:sp>
        </p:grpSp>
        <p:pic>
          <p:nvPicPr>
            <p:cNvPr id="15" name="Picture 14" descr="A red person on a map&#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0529"/>
              <a:ext cx="2266926" cy="5275384"/>
            </a:xfrm>
            <a:prstGeom prst="rect">
              <a:avLst/>
            </a:prstGeom>
          </p:spPr>
        </p:pic>
        <p:pic>
          <p:nvPicPr>
            <p:cNvPr id="18" name="Picture 17" descr="A hand holding a glowing ic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746" y="993682"/>
              <a:ext cx="2274254" cy="537121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8507437" y="3"/>
            <a:ext cx="3688667" cy="6831618"/>
          </a:xfrm>
          <a:custGeom>
            <a:avLst/>
            <a:gdLst>
              <a:gd name="connsiteX0" fmla="*/ 0 w 3688666"/>
              <a:gd name="connsiteY0" fmla="*/ 0 h 6831617"/>
              <a:gd name="connsiteX1" fmla="*/ 3688666 w 3688666"/>
              <a:gd name="connsiteY1" fmla="*/ 0 h 6831617"/>
              <a:gd name="connsiteX2" fmla="*/ 3688666 w 3688666"/>
              <a:gd name="connsiteY2" fmla="*/ 6831618 h 6831617"/>
              <a:gd name="connsiteX3" fmla="*/ 0 w 3688666"/>
              <a:gd name="connsiteY3" fmla="*/ 6831618 h 6831617"/>
            </a:gdLst>
            <a:ahLst/>
            <a:cxnLst>
              <a:cxn ang="0">
                <a:pos x="connsiteX0" y="connsiteY0"/>
              </a:cxn>
              <a:cxn ang="0">
                <a:pos x="connsiteX1" y="connsiteY1"/>
              </a:cxn>
              <a:cxn ang="0">
                <a:pos x="connsiteX2" y="connsiteY2"/>
              </a:cxn>
              <a:cxn ang="0">
                <a:pos x="connsiteX3" y="connsiteY3"/>
              </a:cxn>
            </a:cxnLst>
            <a:rect l="l" t="t" r="r" b="b"/>
            <a:pathLst>
              <a:path w="3688666" h="6831617">
                <a:moveTo>
                  <a:pt x="0" y="0"/>
                </a:moveTo>
                <a:lnTo>
                  <a:pt x="3688666" y="0"/>
                </a:lnTo>
                <a:lnTo>
                  <a:pt x="3688666" y="6831618"/>
                </a:lnTo>
                <a:lnTo>
                  <a:pt x="0" y="6831618"/>
                </a:lnTo>
                <a:close/>
              </a:path>
            </a:pathLst>
          </a:custGeom>
          <a:solidFill>
            <a:schemeClr val="accent5"/>
          </a:solidFill>
          <a:ln w="58615" cap="flat">
            <a:noFill/>
            <a:prstDash val="solid"/>
            <a:miter/>
          </a:ln>
        </p:spPr>
        <p:txBody>
          <a:bodyPr rtlCol="0" anchor="ctr"/>
          <a:lstStyle/>
          <a:p>
            <a:endParaRPr lang="en-IN" sz="1801"/>
          </a:p>
        </p:txBody>
      </p:sp>
      <p:pic>
        <p:nvPicPr>
          <p:cNvPr id="4098" name="Picture 2" descr="Free photo businessman shaking hands with client"/>
          <p:cNvPicPr>
            <a:picLocks noChangeAspect="1" noChangeArrowheads="1"/>
          </p:cNvPicPr>
          <p:nvPr/>
        </p:nvPicPr>
        <p:blipFill rotWithShape="1">
          <a:blip r:embed="rId2">
            <a:extLst>
              <a:ext uri="{28A0092B-C50C-407E-A947-70E740481C1C}">
                <a14:useLocalDpi xmlns:a14="http://schemas.microsoft.com/office/drawing/2010/main" val="0"/>
              </a:ext>
            </a:extLst>
          </a:blip>
          <a:srcRect l="5147" r="15742"/>
          <a:stretch>
            <a:fillRect/>
          </a:stretch>
        </p:blipFill>
        <p:spPr bwMode="auto">
          <a:xfrm>
            <a:off x="8591769" y="1"/>
            <a:ext cx="3600231" cy="6831616"/>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p:cNvSpPr/>
          <p:nvPr/>
        </p:nvSpPr>
        <p:spPr>
          <a:xfrm>
            <a:off x="4736123" y="3"/>
            <a:ext cx="3533922" cy="1660572"/>
          </a:xfrm>
          <a:custGeom>
            <a:avLst/>
            <a:gdLst>
              <a:gd name="connsiteX0" fmla="*/ 0 w 3533921"/>
              <a:gd name="connsiteY0" fmla="*/ 0 h 1660572"/>
              <a:gd name="connsiteX1" fmla="*/ 0 w 3533921"/>
              <a:gd name="connsiteY1" fmla="*/ 640666 h 1660572"/>
              <a:gd name="connsiteX2" fmla="*/ 1766668 w 3533921"/>
              <a:gd name="connsiteY2" fmla="*/ 1660572 h 1660572"/>
              <a:gd name="connsiteX3" fmla="*/ 3533921 w 3533921"/>
              <a:gd name="connsiteY3" fmla="*/ 640666 h 1660572"/>
              <a:gd name="connsiteX4" fmla="*/ 3533921 w 3533921"/>
              <a:gd name="connsiteY4" fmla="*/ 0 h 1660572"/>
              <a:gd name="connsiteX5" fmla="*/ 0 w 3533921"/>
              <a:gd name="connsiteY5" fmla="*/ 0 h 16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3921" h="1660572">
                <a:moveTo>
                  <a:pt x="0" y="0"/>
                </a:moveTo>
                <a:lnTo>
                  <a:pt x="0" y="640666"/>
                </a:lnTo>
                <a:lnTo>
                  <a:pt x="1766668" y="1660572"/>
                </a:lnTo>
                <a:lnTo>
                  <a:pt x="3533921" y="640666"/>
                </a:lnTo>
                <a:lnTo>
                  <a:pt x="3533921" y="0"/>
                </a:lnTo>
                <a:lnTo>
                  <a:pt x="0" y="0"/>
                </a:lnTo>
                <a:close/>
              </a:path>
            </a:pathLst>
          </a:custGeom>
          <a:solidFill>
            <a:srgbClr val="F7F7F7"/>
          </a:solidFill>
          <a:ln w="58615" cap="flat">
            <a:noFill/>
            <a:prstDash val="solid"/>
            <a:miter/>
          </a:ln>
        </p:spPr>
        <p:txBody>
          <a:bodyPr rtlCol="0" anchor="ctr"/>
          <a:lstStyle/>
          <a:p>
            <a:endParaRPr lang="en-IN" sz="1801"/>
          </a:p>
        </p:txBody>
      </p:sp>
      <p:sp>
        <p:nvSpPr>
          <p:cNvPr id="7" name="Freeform: Shape 6"/>
          <p:cNvSpPr/>
          <p:nvPr/>
        </p:nvSpPr>
        <p:spPr>
          <a:xfrm>
            <a:off x="5477022" y="5501639"/>
            <a:ext cx="2522219" cy="1329982"/>
          </a:xfrm>
          <a:custGeom>
            <a:avLst/>
            <a:gdLst>
              <a:gd name="connsiteX0" fmla="*/ 0 w 2522219"/>
              <a:gd name="connsiteY0" fmla="*/ 1329982 h 1329982"/>
              <a:gd name="connsiteX1" fmla="*/ 2522220 w 2522219"/>
              <a:gd name="connsiteY1" fmla="*/ 1329982 h 1329982"/>
              <a:gd name="connsiteX2" fmla="*/ 2522220 w 2522219"/>
              <a:gd name="connsiteY2" fmla="*/ 788376 h 1329982"/>
              <a:gd name="connsiteX3" fmla="*/ 1157068 w 2522219"/>
              <a:gd name="connsiteY3" fmla="*/ 0 h 1329982"/>
              <a:gd name="connsiteX4" fmla="*/ 0 w 2522219"/>
              <a:gd name="connsiteY4" fmla="*/ 668215 h 1329982"/>
              <a:gd name="connsiteX5" fmla="*/ 0 w 2522219"/>
              <a:gd name="connsiteY5" fmla="*/ 1329982 h 132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219" h="1329982">
                <a:moveTo>
                  <a:pt x="0" y="1329982"/>
                </a:moveTo>
                <a:lnTo>
                  <a:pt x="2522220" y="1329982"/>
                </a:lnTo>
                <a:lnTo>
                  <a:pt x="2522220" y="788376"/>
                </a:lnTo>
                <a:lnTo>
                  <a:pt x="1157068" y="0"/>
                </a:lnTo>
                <a:lnTo>
                  <a:pt x="0" y="668215"/>
                </a:lnTo>
                <a:lnTo>
                  <a:pt x="0" y="1329982"/>
                </a:lnTo>
                <a:close/>
              </a:path>
            </a:pathLst>
          </a:custGeom>
          <a:solidFill>
            <a:srgbClr val="F7F7F7"/>
          </a:solidFill>
          <a:ln w="58615" cap="flat">
            <a:noFill/>
            <a:prstDash val="solid"/>
            <a:miter/>
          </a:ln>
        </p:spPr>
        <p:txBody>
          <a:bodyPr rtlCol="0" anchor="ctr"/>
          <a:lstStyle/>
          <a:p>
            <a:endParaRPr lang="en-IN" sz="1801"/>
          </a:p>
        </p:txBody>
      </p:sp>
      <p:sp>
        <p:nvSpPr>
          <p:cNvPr id="11" name="Freeform: Shape 10"/>
          <p:cNvSpPr/>
          <p:nvPr/>
        </p:nvSpPr>
        <p:spPr>
          <a:xfrm>
            <a:off x="8390206" y="3"/>
            <a:ext cx="234460" cy="6831618"/>
          </a:xfrm>
          <a:custGeom>
            <a:avLst/>
            <a:gdLst>
              <a:gd name="connsiteX0" fmla="*/ 0 w 234461"/>
              <a:gd name="connsiteY0" fmla="*/ 0 h 6831617"/>
              <a:gd name="connsiteX1" fmla="*/ 234462 w 234461"/>
              <a:gd name="connsiteY1" fmla="*/ 0 h 6831617"/>
              <a:gd name="connsiteX2" fmla="*/ 234462 w 234461"/>
              <a:gd name="connsiteY2" fmla="*/ 6831618 h 6831617"/>
              <a:gd name="connsiteX3" fmla="*/ 0 w 234461"/>
              <a:gd name="connsiteY3" fmla="*/ 6831618 h 6831617"/>
            </a:gdLst>
            <a:ahLst/>
            <a:cxnLst>
              <a:cxn ang="0">
                <a:pos x="connsiteX0" y="connsiteY0"/>
              </a:cxn>
              <a:cxn ang="0">
                <a:pos x="connsiteX1" y="connsiteY1"/>
              </a:cxn>
              <a:cxn ang="0">
                <a:pos x="connsiteX2" y="connsiteY2"/>
              </a:cxn>
              <a:cxn ang="0">
                <a:pos x="connsiteX3" y="connsiteY3"/>
              </a:cxn>
            </a:cxnLst>
            <a:rect l="l" t="t" r="r" b="b"/>
            <a:pathLst>
              <a:path w="234461" h="6831617">
                <a:moveTo>
                  <a:pt x="0" y="0"/>
                </a:moveTo>
                <a:lnTo>
                  <a:pt x="234462" y="0"/>
                </a:lnTo>
                <a:lnTo>
                  <a:pt x="234462" y="6831618"/>
                </a:lnTo>
                <a:lnTo>
                  <a:pt x="0" y="6831618"/>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sp>
        <p:nvSpPr>
          <p:cNvPr id="12" name="Freeform: Shape 11"/>
          <p:cNvSpPr/>
          <p:nvPr/>
        </p:nvSpPr>
        <p:spPr>
          <a:xfrm>
            <a:off x="7043811" y="1276059"/>
            <a:ext cx="2810021" cy="3244944"/>
          </a:xfrm>
          <a:custGeom>
            <a:avLst/>
            <a:gdLst>
              <a:gd name="connsiteX0" fmla="*/ 1405011 w 2810021"/>
              <a:gd name="connsiteY0" fmla="*/ 0 h 3244944"/>
              <a:gd name="connsiteX1" fmla="*/ 0 w 2810021"/>
              <a:gd name="connsiteY1" fmla="*/ 811236 h 3244944"/>
              <a:gd name="connsiteX2" fmla="*/ 0 w 2810021"/>
              <a:gd name="connsiteY2" fmla="*/ 2433709 h 3244944"/>
              <a:gd name="connsiteX3" fmla="*/ 1405011 w 2810021"/>
              <a:gd name="connsiteY3" fmla="*/ 3244945 h 3244944"/>
              <a:gd name="connsiteX4" fmla="*/ 2810022 w 2810021"/>
              <a:gd name="connsiteY4" fmla="*/ 2433709 h 3244944"/>
              <a:gd name="connsiteX5" fmla="*/ 2810022 w 2810021"/>
              <a:gd name="connsiteY5" fmla="*/ 811236 h 3244944"/>
              <a:gd name="connsiteX6" fmla="*/ 1405011 w 2810021"/>
              <a:gd name="connsiteY6" fmla="*/ 0 h 324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0021" h="3244944">
                <a:moveTo>
                  <a:pt x="1405011" y="0"/>
                </a:moveTo>
                <a:lnTo>
                  <a:pt x="0" y="811236"/>
                </a:lnTo>
                <a:lnTo>
                  <a:pt x="0" y="2433709"/>
                </a:lnTo>
                <a:lnTo>
                  <a:pt x="1405011" y="3244945"/>
                </a:lnTo>
                <a:lnTo>
                  <a:pt x="2810022" y="2433709"/>
                </a:lnTo>
                <a:lnTo>
                  <a:pt x="2810022" y="811236"/>
                </a:lnTo>
                <a:lnTo>
                  <a:pt x="1405011"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3" name="Freeform: Shape 12"/>
          <p:cNvSpPr/>
          <p:nvPr/>
        </p:nvSpPr>
        <p:spPr>
          <a:xfrm>
            <a:off x="7271238" y="1538655"/>
            <a:ext cx="2355753" cy="2720338"/>
          </a:xfrm>
          <a:custGeom>
            <a:avLst/>
            <a:gdLst>
              <a:gd name="connsiteX0" fmla="*/ 1177583 w 2355752"/>
              <a:gd name="connsiteY0" fmla="*/ 0 h 2720337"/>
              <a:gd name="connsiteX1" fmla="*/ 0 w 2355752"/>
              <a:gd name="connsiteY1" fmla="*/ 679938 h 2720337"/>
              <a:gd name="connsiteX2" fmla="*/ 0 w 2355752"/>
              <a:gd name="connsiteY2" fmla="*/ 2039814 h 2720337"/>
              <a:gd name="connsiteX3" fmla="*/ 1177583 w 2355752"/>
              <a:gd name="connsiteY3" fmla="*/ 2720338 h 2720337"/>
              <a:gd name="connsiteX4" fmla="*/ 2355753 w 2355752"/>
              <a:gd name="connsiteY4" fmla="*/ 2039814 h 2720337"/>
              <a:gd name="connsiteX5" fmla="*/ 2355753 w 2355752"/>
              <a:gd name="connsiteY5" fmla="*/ 679938 h 2720337"/>
              <a:gd name="connsiteX6" fmla="*/ 1177583 w 2355752"/>
              <a:gd name="connsiteY6" fmla="*/ 0 h 272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5752" h="2720337">
                <a:moveTo>
                  <a:pt x="1177583" y="0"/>
                </a:moveTo>
                <a:lnTo>
                  <a:pt x="0" y="679938"/>
                </a:lnTo>
                <a:lnTo>
                  <a:pt x="0" y="2039814"/>
                </a:lnTo>
                <a:lnTo>
                  <a:pt x="1177583" y="2720338"/>
                </a:lnTo>
                <a:lnTo>
                  <a:pt x="2355753" y="2039814"/>
                </a:lnTo>
                <a:lnTo>
                  <a:pt x="2355753" y="679938"/>
                </a:lnTo>
                <a:lnTo>
                  <a:pt x="1177583"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pic>
        <p:nvPicPr>
          <p:cNvPr id="15" name="Picture 14" descr="A person holding a phone and touching a scree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544" y="1538655"/>
            <a:ext cx="2578555" cy="2722137"/>
          </a:xfrm>
          <a:prstGeom prst="rect">
            <a:avLst/>
          </a:prstGeom>
        </p:spPr>
      </p:pic>
      <p:grpSp>
        <p:nvGrpSpPr>
          <p:cNvPr id="17" name="Group 16"/>
          <p:cNvGrpSpPr/>
          <p:nvPr/>
        </p:nvGrpSpPr>
        <p:grpSpPr>
          <a:xfrm>
            <a:off x="686313" y="2230216"/>
            <a:ext cx="6001358" cy="2376604"/>
            <a:chOff x="188992" y="1177662"/>
            <a:chExt cx="6338968" cy="2376603"/>
          </a:xfrm>
        </p:grpSpPr>
        <p:sp>
          <p:nvSpPr>
            <p:cNvPr id="19" name="TextBox 18"/>
            <p:cNvSpPr txBox="1"/>
            <p:nvPr/>
          </p:nvSpPr>
          <p:spPr>
            <a:xfrm>
              <a:off x="205016" y="1177662"/>
              <a:ext cx="5988050" cy="584775"/>
            </a:xfrm>
            <a:prstGeom prst="rect">
              <a:avLst/>
            </a:prstGeom>
            <a:noFill/>
          </p:spPr>
          <p:txBody>
            <a:bodyPr wrap="square" rtlCol="0">
              <a:spAutoFit/>
            </a:bodyPr>
            <a:lstStyle/>
            <a:p>
              <a:r>
                <a:rPr lang="en-US" sz="3200" b="1" dirty="0">
                  <a:solidFill>
                    <a:schemeClr val="tx1">
                      <a:lumMod val="75000"/>
                      <a:lumOff val="25000"/>
                    </a:schemeClr>
                  </a:solidFill>
                  <a:latin typeface="Montserrat" panose="00000500000000000000" pitchFamily="2" charset="0"/>
                </a:rPr>
                <a:t>Our Company </a:t>
              </a:r>
              <a:r>
                <a:rPr lang="en-US" sz="3200" b="1" dirty="0">
                  <a:solidFill>
                    <a:schemeClr val="accent5"/>
                  </a:solidFill>
                  <a:latin typeface="Montserrat" panose="00000500000000000000" pitchFamily="2" charset="0"/>
                </a:rPr>
                <a:t>Timeline</a:t>
              </a:r>
              <a:endParaRPr lang="en-US" sz="3200" dirty="0">
                <a:solidFill>
                  <a:schemeClr val="accent5"/>
                </a:solidFill>
                <a:latin typeface="Montserrat" panose="00000500000000000000" pitchFamily="2" charset="0"/>
              </a:endParaRPr>
            </a:p>
          </p:txBody>
        </p:sp>
        <p:sp>
          <p:nvSpPr>
            <p:cNvPr id="20" name="TextBox 19"/>
            <p:cNvSpPr txBox="1"/>
            <p:nvPr/>
          </p:nvSpPr>
          <p:spPr>
            <a:xfrm>
              <a:off x="188992" y="1845977"/>
              <a:ext cx="6338968" cy="1708288"/>
            </a:xfrm>
            <a:prstGeom prst="rect">
              <a:avLst/>
            </a:prstGeom>
            <a:noFill/>
          </p:spPr>
          <p:txBody>
            <a:bodyPr wrap="square">
              <a:spAutoFit/>
            </a:bodyPr>
            <a:lstStyle/>
            <a:p>
              <a:pPr algn="just" defTabSz="914411" eaLnBrk="0" fontAlgn="base" hangingPunct="0">
                <a:lnSpc>
                  <a:spcPct val="150000"/>
                </a:lnSpc>
                <a:spcBef>
                  <a:spcPct val="0"/>
                </a:spcBef>
                <a:spcAft>
                  <a:spcPct val="0"/>
                </a:spcAft>
              </a:pPr>
              <a:r>
                <a:rPr lang="en-US" sz="1801" dirty="0">
                  <a:solidFill>
                    <a:schemeClr val="tx1">
                      <a:lumMod val="85000"/>
                      <a:lumOff val="15000"/>
                    </a:schemeClr>
                  </a:solidFill>
                  <a:latin typeface="Montserrat" panose="00000500000000000000" pitchFamily="2" charset="0"/>
                </a:rPr>
                <a:t>"Fueled by a Passion for Innovation and Excellence, Our Objective is to Provide Exceptional Services, Generating Sustainable Value for Our Clients Over the Long Term."</a:t>
              </a:r>
            </a:p>
          </p:txBody>
        </p:sp>
      </p:grpSp>
      <p:sp>
        <p:nvSpPr>
          <p:cNvPr id="21" name="Rectangle 20"/>
          <p:cNvSpPr/>
          <p:nvPr/>
        </p:nvSpPr>
        <p:spPr>
          <a:xfrm>
            <a:off x="0" y="2"/>
            <a:ext cx="310517" cy="6858000"/>
          </a:xfrm>
          <a:prstGeom prst="rect">
            <a:avLst/>
          </a:prstGeom>
          <a:gradFill>
            <a:gsLst>
              <a:gs pos="0">
                <a:schemeClr val="accent5"/>
              </a:gs>
              <a:gs pos="50000">
                <a:schemeClr val="accent5">
                  <a:lumMod val="75000"/>
                </a:schemeClr>
              </a:gs>
              <a:gs pos="100000">
                <a:schemeClr val="accent5">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80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flipH="1">
            <a:off x="7978727" y="1"/>
            <a:ext cx="4213273" cy="6843413"/>
          </a:xfrm>
          <a:custGeom>
            <a:avLst/>
            <a:gdLst>
              <a:gd name="connsiteX0" fmla="*/ 3219157 w 4213273"/>
              <a:gd name="connsiteY0" fmla="*/ 0 h 6824002"/>
              <a:gd name="connsiteX1" fmla="*/ 0 w 4213273"/>
              <a:gd name="connsiteY1" fmla="*/ 6448 h 6824002"/>
              <a:gd name="connsiteX2" fmla="*/ 0 w 4213273"/>
              <a:gd name="connsiteY2" fmla="*/ 6824003 h 6824002"/>
              <a:gd name="connsiteX3" fmla="*/ 1148275 w 4213273"/>
              <a:gd name="connsiteY3" fmla="*/ 6817555 h 6824002"/>
              <a:gd name="connsiteX4" fmla="*/ 4213274 w 4213273"/>
              <a:gd name="connsiteY4" fmla="*/ 1698674 h 6824002"/>
              <a:gd name="connsiteX5" fmla="*/ 3219157 w 4213273"/>
              <a:gd name="connsiteY5" fmla="*/ 0 h 68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3273" h="6824002">
                <a:moveTo>
                  <a:pt x="3219157" y="0"/>
                </a:moveTo>
                <a:lnTo>
                  <a:pt x="0" y="6448"/>
                </a:lnTo>
                <a:lnTo>
                  <a:pt x="0" y="6824003"/>
                </a:lnTo>
                <a:lnTo>
                  <a:pt x="1148275" y="6817555"/>
                </a:lnTo>
                <a:lnTo>
                  <a:pt x="4213274" y="1698674"/>
                </a:lnTo>
                <a:lnTo>
                  <a:pt x="3219157"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pic>
        <p:nvPicPr>
          <p:cNvPr id="10" name="Picture 9" descr="A group of people sitting around a tab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391" y="-14585"/>
            <a:ext cx="4222517" cy="6858000"/>
          </a:xfrm>
          <a:prstGeom prst="rect">
            <a:avLst/>
          </a:prstGeom>
        </p:spPr>
      </p:pic>
      <p:sp>
        <p:nvSpPr>
          <p:cNvPr id="5" name="Freeform: Shape 4"/>
          <p:cNvSpPr/>
          <p:nvPr/>
        </p:nvSpPr>
        <p:spPr>
          <a:xfrm flipH="1">
            <a:off x="7842154" y="2"/>
            <a:ext cx="3342249" cy="6858000"/>
          </a:xfrm>
          <a:custGeom>
            <a:avLst/>
            <a:gdLst>
              <a:gd name="connsiteX0" fmla="*/ 273148 w 3342249"/>
              <a:gd name="connsiteY0" fmla="*/ 6824003 h 6824002"/>
              <a:gd name="connsiteX1" fmla="*/ 0 w 3342249"/>
              <a:gd name="connsiteY1" fmla="*/ 6824003 h 6824002"/>
              <a:gd name="connsiteX2" fmla="*/ 3069688 w 3342249"/>
              <a:gd name="connsiteY2" fmla="*/ 1697501 h 6824002"/>
              <a:gd name="connsiteX3" fmla="*/ 2076157 w 3342249"/>
              <a:gd name="connsiteY3" fmla="*/ 586 h 6824002"/>
              <a:gd name="connsiteX4" fmla="*/ 2347546 w 3342249"/>
              <a:gd name="connsiteY4" fmla="*/ 0 h 6824002"/>
              <a:gd name="connsiteX5" fmla="*/ 3342249 w 3342249"/>
              <a:gd name="connsiteY5" fmla="*/ 1699260 h 6824002"/>
              <a:gd name="connsiteX6" fmla="*/ 273148 w 3342249"/>
              <a:gd name="connsiteY6" fmla="*/ 6824003 h 68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49" h="6824002">
                <a:moveTo>
                  <a:pt x="273148" y="6824003"/>
                </a:moveTo>
                <a:lnTo>
                  <a:pt x="0" y="6824003"/>
                </a:lnTo>
                <a:lnTo>
                  <a:pt x="3069688" y="1697501"/>
                </a:lnTo>
                <a:lnTo>
                  <a:pt x="2076157" y="586"/>
                </a:lnTo>
                <a:lnTo>
                  <a:pt x="2347546" y="0"/>
                </a:lnTo>
                <a:lnTo>
                  <a:pt x="3342249" y="1699260"/>
                </a:lnTo>
                <a:lnTo>
                  <a:pt x="273148" y="6824003"/>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sp>
        <p:nvSpPr>
          <p:cNvPr id="4" name="Freeform: Shape 3"/>
          <p:cNvSpPr/>
          <p:nvPr/>
        </p:nvSpPr>
        <p:spPr>
          <a:xfrm flipH="1">
            <a:off x="10377269" y="14586"/>
            <a:ext cx="2009335" cy="2904135"/>
          </a:xfrm>
          <a:custGeom>
            <a:avLst/>
            <a:gdLst>
              <a:gd name="connsiteX0" fmla="*/ 0 w 2009335"/>
              <a:gd name="connsiteY0" fmla="*/ 4689 h 2889738"/>
              <a:gd name="connsiteX1" fmla="*/ 0 w 2009335"/>
              <a:gd name="connsiteY1" fmla="*/ 2560320 h 2889738"/>
              <a:gd name="connsiteX2" fmla="*/ 569742 w 2009335"/>
              <a:gd name="connsiteY2" fmla="*/ 2889738 h 2889738"/>
              <a:gd name="connsiteX3" fmla="*/ 2009335 w 2009335"/>
              <a:gd name="connsiteY3" fmla="*/ 2057986 h 2889738"/>
              <a:gd name="connsiteX4" fmla="*/ 2009335 w 2009335"/>
              <a:gd name="connsiteY4" fmla="*/ 395654 h 2889738"/>
              <a:gd name="connsiteX5" fmla="*/ 1324708 w 2009335"/>
              <a:gd name="connsiteY5" fmla="*/ 0 h 2889738"/>
              <a:gd name="connsiteX6" fmla="*/ 0 w 2009335"/>
              <a:gd name="connsiteY6" fmla="*/ 4689 h 28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35" h="2889738">
                <a:moveTo>
                  <a:pt x="0" y="4689"/>
                </a:moveTo>
                <a:lnTo>
                  <a:pt x="0" y="2560320"/>
                </a:lnTo>
                <a:lnTo>
                  <a:pt x="569742" y="2889738"/>
                </a:lnTo>
                <a:lnTo>
                  <a:pt x="2009335" y="2057986"/>
                </a:lnTo>
                <a:lnTo>
                  <a:pt x="2009335" y="395654"/>
                </a:lnTo>
                <a:lnTo>
                  <a:pt x="1324708" y="0"/>
                </a:lnTo>
                <a:lnTo>
                  <a:pt x="0" y="4689"/>
                </a:lnTo>
                <a:close/>
              </a:path>
            </a:pathLst>
          </a:custGeom>
          <a:solidFill>
            <a:srgbClr val="F7F7F7">
              <a:alpha val="10000"/>
            </a:srgbClr>
          </a:solidFill>
          <a:ln w="58615" cap="flat">
            <a:noFill/>
            <a:prstDash val="solid"/>
            <a:miter/>
          </a:ln>
        </p:spPr>
        <p:txBody>
          <a:bodyPr rtlCol="0" anchor="ctr"/>
          <a:lstStyle/>
          <a:p>
            <a:endParaRPr lang="en-IN" sz="1801"/>
          </a:p>
        </p:txBody>
      </p:sp>
      <p:sp>
        <p:nvSpPr>
          <p:cNvPr id="13" name="Freeform: Shape 12"/>
          <p:cNvSpPr/>
          <p:nvPr/>
        </p:nvSpPr>
        <p:spPr>
          <a:xfrm>
            <a:off x="0" y="0"/>
            <a:ext cx="431800" cy="6856359"/>
          </a:xfrm>
          <a:custGeom>
            <a:avLst/>
            <a:gdLst>
              <a:gd name="connsiteX0" fmla="*/ 0 w 1365152"/>
              <a:gd name="connsiteY0" fmla="*/ 0 h 6856359"/>
              <a:gd name="connsiteX1" fmla="*/ 1365152 w 1365152"/>
              <a:gd name="connsiteY1" fmla="*/ 0 h 6856359"/>
              <a:gd name="connsiteX2" fmla="*/ 1365152 w 1365152"/>
              <a:gd name="connsiteY2" fmla="*/ 6856360 h 6856359"/>
              <a:gd name="connsiteX3" fmla="*/ 0 w 1365152"/>
              <a:gd name="connsiteY3" fmla="*/ 6856360 h 6856359"/>
            </a:gdLst>
            <a:ahLst/>
            <a:cxnLst>
              <a:cxn ang="0">
                <a:pos x="connsiteX0" y="connsiteY0"/>
              </a:cxn>
              <a:cxn ang="0">
                <a:pos x="connsiteX1" y="connsiteY1"/>
              </a:cxn>
              <a:cxn ang="0">
                <a:pos x="connsiteX2" y="connsiteY2"/>
              </a:cxn>
              <a:cxn ang="0">
                <a:pos x="connsiteX3" y="connsiteY3"/>
              </a:cxn>
            </a:cxnLst>
            <a:rect l="l" t="t" r="r" b="b"/>
            <a:pathLst>
              <a:path w="1365152" h="6856359">
                <a:moveTo>
                  <a:pt x="0" y="0"/>
                </a:moveTo>
                <a:lnTo>
                  <a:pt x="1365152" y="0"/>
                </a:lnTo>
                <a:lnTo>
                  <a:pt x="1365152" y="6856360"/>
                </a:lnTo>
                <a:lnTo>
                  <a:pt x="0" y="685636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grpSp>
        <p:nvGrpSpPr>
          <p:cNvPr id="36" name="Group 35"/>
          <p:cNvGrpSpPr/>
          <p:nvPr/>
        </p:nvGrpSpPr>
        <p:grpSpPr>
          <a:xfrm>
            <a:off x="838202" y="1453061"/>
            <a:ext cx="12191998" cy="3952715"/>
            <a:chOff x="838201" y="1466653"/>
            <a:chExt cx="12191998" cy="3952716"/>
          </a:xfrm>
        </p:grpSpPr>
        <p:sp>
          <p:nvSpPr>
            <p:cNvPr id="11" name="TextBox 10"/>
            <p:cNvSpPr txBox="1"/>
            <p:nvPr/>
          </p:nvSpPr>
          <p:spPr>
            <a:xfrm>
              <a:off x="838201" y="1466653"/>
              <a:ext cx="12191998" cy="584775"/>
            </a:xfrm>
            <a:prstGeom prst="rect">
              <a:avLst/>
            </a:prstGeom>
            <a:noFill/>
          </p:spPr>
          <p:txBody>
            <a:bodyPr wrap="square">
              <a:spAutoFit/>
            </a:bodyPr>
            <a:lstStyle/>
            <a:p>
              <a:r>
                <a:rPr lang="en-US" sz="3200" b="1" dirty="0">
                  <a:solidFill>
                    <a:schemeClr val="tx1">
                      <a:lumMod val="85000"/>
                      <a:lumOff val="15000"/>
                    </a:schemeClr>
                  </a:solidFill>
                  <a:latin typeface="Montserrat" panose="00000500000000000000" pitchFamily="2" charset="0"/>
                  <a:cs typeface="Trebuchet MS" panose="020B0603020202020204"/>
                </a:rPr>
                <a:t>Our</a:t>
              </a:r>
              <a:r>
                <a:rPr lang="en-US" sz="3200" b="1" dirty="0">
                  <a:solidFill>
                    <a:schemeClr val="bg1"/>
                  </a:solidFill>
                  <a:latin typeface="Montserrat" panose="00000500000000000000" pitchFamily="2" charset="0"/>
                  <a:cs typeface="Trebuchet MS" panose="020B0603020202020204"/>
                </a:rPr>
                <a:t> </a:t>
              </a:r>
              <a:r>
                <a:rPr lang="en-US" sz="3200" b="1" dirty="0">
                  <a:solidFill>
                    <a:schemeClr val="accent5"/>
                  </a:solidFill>
                  <a:latin typeface="Montserrat" panose="00000500000000000000" pitchFamily="2" charset="0"/>
                  <a:cs typeface="Trebuchet MS" panose="020B0603020202020204"/>
                </a:rPr>
                <a:t>Goals</a:t>
              </a:r>
              <a:endParaRPr lang="en-US" sz="3200" dirty="0">
                <a:solidFill>
                  <a:schemeClr val="accent5"/>
                </a:solidFill>
              </a:endParaRPr>
            </a:p>
          </p:txBody>
        </p:sp>
        <p:grpSp>
          <p:nvGrpSpPr>
            <p:cNvPr id="35" name="Group 34"/>
            <p:cNvGrpSpPr/>
            <p:nvPr/>
          </p:nvGrpSpPr>
          <p:grpSpPr>
            <a:xfrm>
              <a:off x="868979" y="2818192"/>
              <a:ext cx="7366141" cy="2601177"/>
              <a:chOff x="1006831" y="2818192"/>
              <a:chExt cx="7366141" cy="2601177"/>
            </a:xfrm>
          </p:grpSpPr>
          <p:grpSp>
            <p:nvGrpSpPr>
              <p:cNvPr id="20" name="Group 19"/>
              <p:cNvGrpSpPr/>
              <p:nvPr/>
            </p:nvGrpSpPr>
            <p:grpSpPr>
              <a:xfrm rot="7524727">
                <a:off x="1297745" y="2765477"/>
                <a:ext cx="1278012" cy="1383442"/>
                <a:chOff x="2942225" y="2227001"/>
                <a:chExt cx="1403440" cy="1519218"/>
              </a:xfrm>
            </p:grpSpPr>
            <p:sp>
              <p:nvSpPr>
                <p:cNvPr id="21" name="Freeform 47"/>
                <p:cNvSpPr/>
                <p:nvPr/>
              </p:nvSpPr>
              <p:spPr>
                <a:xfrm rot="17625586">
                  <a:off x="2884336" y="2284890"/>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lIns="45719" rIns="45719" anchor="ctr"/>
                <a:lstStyle/>
                <a:p>
                  <a:pPr algn="ctr">
                    <a:defRPr>
                      <a:solidFill>
                        <a:srgbClr val="FFFFFF"/>
                      </a:solidFill>
                    </a:defRPr>
                  </a:pPr>
                  <a:endParaRPr sz="1801"/>
                </a:p>
              </p:txBody>
            </p:sp>
            <p:sp>
              <p:nvSpPr>
                <p:cNvPr id="22" name="Oval 51"/>
                <p:cNvSpPr/>
                <p:nvPr/>
              </p:nvSpPr>
              <p:spPr>
                <a:xfrm rot="5400000">
                  <a:off x="3186172" y="2584950"/>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801" dirty="0"/>
                </a:p>
              </p:txBody>
            </p:sp>
          </p:grpSp>
          <p:grpSp>
            <p:nvGrpSpPr>
              <p:cNvPr id="23" name="Group 22"/>
              <p:cNvGrpSpPr/>
              <p:nvPr/>
            </p:nvGrpSpPr>
            <p:grpSpPr>
              <a:xfrm rot="7524727">
                <a:off x="3741405" y="2765477"/>
                <a:ext cx="1278012" cy="1383442"/>
                <a:chOff x="2961810" y="2254547"/>
                <a:chExt cx="1403440" cy="1519218"/>
              </a:xfrm>
            </p:grpSpPr>
            <p:sp>
              <p:nvSpPr>
                <p:cNvPr id="24" name="Freeform 47"/>
                <p:cNvSpPr/>
                <p:nvPr/>
              </p:nvSpPr>
              <p:spPr>
                <a:xfrm rot="17625586">
                  <a:off x="2903921" y="2312436"/>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lIns="45719" rIns="45719" anchor="ctr"/>
                <a:lstStyle/>
                <a:p>
                  <a:pPr algn="ctr">
                    <a:defRPr>
                      <a:solidFill>
                        <a:srgbClr val="FFFFFF"/>
                      </a:solidFill>
                    </a:defRPr>
                  </a:pPr>
                  <a:endParaRPr sz="1801"/>
                </a:p>
              </p:txBody>
            </p:sp>
            <p:sp>
              <p:nvSpPr>
                <p:cNvPr id="25" name="Oval 51"/>
                <p:cNvSpPr/>
                <p:nvPr/>
              </p:nvSpPr>
              <p:spPr>
                <a:xfrm rot="5400000">
                  <a:off x="3205757" y="2612496"/>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801"/>
                </a:p>
              </p:txBody>
            </p:sp>
          </p:grpSp>
          <p:grpSp>
            <p:nvGrpSpPr>
              <p:cNvPr id="26" name="Group 25"/>
              <p:cNvGrpSpPr/>
              <p:nvPr/>
            </p:nvGrpSpPr>
            <p:grpSpPr>
              <a:xfrm rot="7524727">
                <a:off x="6595480" y="2765477"/>
                <a:ext cx="1278012" cy="1383442"/>
                <a:chOff x="2891019" y="2154979"/>
                <a:chExt cx="1403440" cy="1519218"/>
              </a:xfrm>
            </p:grpSpPr>
            <p:sp>
              <p:nvSpPr>
                <p:cNvPr id="27" name="Freeform 47"/>
                <p:cNvSpPr/>
                <p:nvPr/>
              </p:nvSpPr>
              <p:spPr>
                <a:xfrm rot="17625586">
                  <a:off x="2833130" y="2212868"/>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lIns="45719" rIns="45719" anchor="ctr"/>
                <a:lstStyle/>
                <a:p>
                  <a:pPr algn="ctr">
                    <a:defRPr>
                      <a:solidFill>
                        <a:srgbClr val="FFFFFF"/>
                      </a:solidFill>
                    </a:defRPr>
                  </a:pPr>
                  <a:endParaRPr sz="1801"/>
                </a:p>
              </p:txBody>
            </p:sp>
            <p:sp>
              <p:nvSpPr>
                <p:cNvPr id="28" name="Oval 51"/>
                <p:cNvSpPr/>
                <p:nvPr/>
              </p:nvSpPr>
              <p:spPr>
                <a:xfrm rot="5400000">
                  <a:off x="3134967" y="2512928"/>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801"/>
                </a:p>
              </p:txBody>
            </p:sp>
          </p:grpSp>
          <p:sp>
            <p:nvSpPr>
              <p:cNvPr id="29" name="TextBox 28"/>
              <p:cNvSpPr txBox="1"/>
              <p:nvPr/>
            </p:nvSpPr>
            <p:spPr>
              <a:xfrm>
                <a:off x="1006831" y="4428905"/>
                <a:ext cx="1859840" cy="990464"/>
              </a:xfrm>
              <a:prstGeom prst="rect">
                <a:avLst/>
              </a:prstGeom>
              <a:noFill/>
            </p:spPr>
            <p:txBody>
              <a:bodyPr wrap="square">
                <a:spAutoFit/>
              </a:bodyPr>
              <a:lstStyle/>
              <a:p>
                <a:pPr algn="ctr" defTabSz="914411" eaLnBrk="0" fontAlgn="base" hangingPunct="0">
                  <a:lnSpc>
                    <a:spcPct val="150000"/>
                  </a:lnSpc>
                  <a:spcBef>
                    <a:spcPct val="0"/>
                  </a:spcBef>
                  <a:spcAft>
                    <a:spcPct val="0"/>
                  </a:spcAft>
                </a:pPr>
                <a:r>
                  <a:rPr lang="en-US" sz="1001" dirty="0">
                    <a:solidFill>
                      <a:schemeClr val="tx1">
                        <a:lumMod val="85000"/>
                        <a:lumOff val="15000"/>
                      </a:schemeClr>
                    </a:solidFill>
                    <a:latin typeface="Montserrat" panose="00000500000000000000" pitchFamily="2" charset="0"/>
                  </a:rPr>
                  <a:t>Our goals are  to deliver </a:t>
                </a:r>
                <a:r>
                  <a:rPr lang="en-US" sz="1001" b="1" dirty="0">
                    <a:solidFill>
                      <a:schemeClr val="tx1">
                        <a:lumMod val="85000"/>
                        <a:lumOff val="15000"/>
                      </a:schemeClr>
                    </a:solidFill>
                    <a:latin typeface="Montserrat" panose="00000500000000000000" pitchFamily="2" charset="0"/>
                  </a:rPr>
                  <a:t>High-quality Services, </a:t>
                </a:r>
                <a:r>
                  <a:rPr lang="en-US" sz="1001" dirty="0">
                    <a:solidFill>
                      <a:schemeClr val="tx1">
                        <a:lumMod val="85000"/>
                        <a:lumOff val="15000"/>
                      </a:schemeClr>
                    </a:solidFill>
                    <a:latin typeface="Montserrat" panose="00000500000000000000" pitchFamily="2" charset="0"/>
                  </a:rPr>
                  <a:t>driven by </a:t>
                </a:r>
                <a:r>
                  <a:rPr lang="en-US" sz="1001" b="1" dirty="0">
                    <a:solidFill>
                      <a:schemeClr val="tx1">
                        <a:lumMod val="85000"/>
                        <a:lumOff val="15000"/>
                      </a:schemeClr>
                    </a:solidFill>
                    <a:latin typeface="Montserrat" panose="00000500000000000000" pitchFamily="2" charset="0"/>
                  </a:rPr>
                  <a:t>Innovation</a:t>
                </a:r>
                <a:r>
                  <a:rPr lang="en-US" sz="1001" dirty="0">
                    <a:solidFill>
                      <a:schemeClr val="tx1">
                        <a:lumMod val="85000"/>
                        <a:lumOff val="15000"/>
                      </a:schemeClr>
                    </a:solidFill>
                    <a:latin typeface="Montserrat" panose="00000500000000000000" pitchFamily="2" charset="0"/>
                  </a:rPr>
                  <a:t> and </a:t>
                </a:r>
                <a:r>
                  <a:rPr lang="en-US" sz="1001" b="1" dirty="0">
                    <a:solidFill>
                      <a:schemeClr val="tx1">
                        <a:lumMod val="85000"/>
                        <a:lumOff val="15000"/>
                      </a:schemeClr>
                    </a:solidFill>
                    <a:latin typeface="Montserrat" panose="00000500000000000000" pitchFamily="2" charset="0"/>
                  </a:rPr>
                  <a:t>Excellence</a:t>
                </a:r>
                <a:r>
                  <a:rPr lang="en-US" sz="1001" dirty="0">
                    <a:solidFill>
                      <a:schemeClr val="tx1">
                        <a:lumMod val="85000"/>
                        <a:lumOff val="15000"/>
                      </a:schemeClr>
                    </a:solidFill>
                    <a:latin typeface="Montserrat" panose="00000500000000000000" pitchFamily="2" charset="0"/>
                  </a:rPr>
                  <a:t>, </a:t>
                </a:r>
                <a:endParaRPr lang="en-US" altLang="en-US" sz="1001" b="1" dirty="0">
                  <a:solidFill>
                    <a:schemeClr val="tx1">
                      <a:lumMod val="85000"/>
                      <a:lumOff val="15000"/>
                    </a:schemeClr>
                  </a:solidFill>
                  <a:latin typeface="Montserrat" panose="00000500000000000000" pitchFamily="2" charset="0"/>
                </a:endParaRPr>
              </a:p>
            </p:txBody>
          </p:sp>
          <p:sp>
            <p:nvSpPr>
              <p:cNvPr id="30" name="TextBox 29"/>
              <p:cNvSpPr txBox="1"/>
              <p:nvPr/>
            </p:nvSpPr>
            <p:spPr>
              <a:xfrm>
                <a:off x="3304028" y="4428905"/>
                <a:ext cx="2152768" cy="759439"/>
              </a:xfrm>
              <a:prstGeom prst="rect">
                <a:avLst/>
              </a:prstGeom>
              <a:noFill/>
            </p:spPr>
            <p:txBody>
              <a:bodyPr wrap="square">
                <a:spAutoFit/>
              </a:bodyPr>
              <a:lstStyle/>
              <a:p>
                <a:pPr algn="ctr">
                  <a:lnSpc>
                    <a:spcPct val="150000"/>
                  </a:lnSpc>
                </a:pPr>
                <a:r>
                  <a:rPr lang="en-US" sz="1001" dirty="0">
                    <a:solidFill>
                      <a:schemeClr val="tx1">
                        <a:lumMod val="85000"/>
                        <a:lumOff val="15000"/>
                      </a:schemeClr>
                    </a:solidFill>
                    <a:latin typeface="Montserrat" panose="00000500000000000000" pitchFamily="2" charset="0"/>
                  </a:rPr>
                  <a:t>Our goals are deliver </a:t>
                </a:r>
                <a:r>
                  <a:rPr lang="en-US" sz="1001" b="1" dirty="0">
                    <a:solidFill>
                      <a:schemeClr val="tx1">
                        <a:lumMod val="85000"/>
                        <a:lumOff val="15000"/>
                      </a:schemeClr>
                    </a:solidFill>
                    <a:latin typeface="Montserrat" panose="00000500000000000000" pitchFamily="2" charset="0"/>
                  </a:rPr>
                  <a:t>Exceptional</a:t>
                </a:r>
                <a:r>
                  <a:rPr lang="en-US" sz="1001" dirty="0">
                    <a:solidFill>
                      <a:schemeClr val="tx1">
                        <a:lumMod val="85000"/>
                        <a:lumOff val="15000"/>
                      </a:schemeClr>
                    </a:solidFill>
                    <a:latin typeface="Montserrat" panose="00000500000000000000" pitchFamily="2" charset="0"/>
                  </a:rPr>
                  <a:t> </a:t>
                </a:r>
                <a:r>
                  <a:rPr lang="en-US" sz="1001" b="1" dirty="0">
                    <a:solidFill>
                      <a:schemeClr val="tx1">
                        <a:lumMod val="85000"/>
                        <a:lumOff val="15000"/>
                      </a:schemeClr>
                    </a:solidFill>
                    <a:latin typeface="Montserrat" panose="00000500000000000000" pitchFamily="2" charset="0"/>
                  </a:rPr>
                  <a:t>Service</a:t>
                </a:r>
                <a:r>
                  <a:rPr lang="en-IN" altLang="en-US" sz="1001" b="1" dirty="0">
                    <a:solidFill>
                      <a:schemeClr val="tx1">
                        <a:lumMod val="85000"/>
                        <a:lumOff val="15000"/>
                      </a:schemeClr>
                    </a:solidFill>
                    <a:latin typeface="Montserrat" panose="00000500000000000000" pitchFamily="2" charset="0"/>
                  </a:rPr>
                  <a:t>s</a:t>
                </a:r>
                <a:r>
                  <a:rPr lang="en-US" sz="1001" dirty="0">
                    <a:solidFill>
                      <a:schemeClr val="tx1">
                        <a:lumMod val="85000"/>
                        <a:lumOff val="15000"/>
                      </a:schemeClr>
                    </a:solidFill>
                    <a:latin typeface="Montserrat" panose="00000500000000000000" pitchFamily="2" charset="0"/>
                  </a:rPr>
                  <a:t> to drive </a:t>
                </a:r>
                <a:r>
                  <a:rPr lang="en-US" sz="1001" b="1" dirty="0">
                    <a:solidFill>
                      <a:schemeClr val="tx1">
                        <a:lumMod val="85000"/>
                        <a:lumOff val="15000"/>
                      </a:schemeClr>
                    </a:solidFill>
                    <a:latin typeface="Montserrat" panose="00000500000000000000" pitchFamily="2" charset="0"/>
                  </a:rPr>
                  <a:t>Long-term Success</a:t>
                </a:r>
                <a:endParaRPr lang="en-IN" sz="1001" b="1" dirty="0">
                  <a:solidFill>
                    <a:schemeClr val="tx1">
                      <a:lumMod val="85000"/>
                      <a:lumOff val="15000"/>
                    </a:schemeClr>
                  </a:solidFill>
                  <a:latin typeface="Montserrat" panose="00000500000000000000" pitchFamily="2" charset="0"/>
                </a:endParaRPr>
              </a:p>
            </p:txBody>
          </p:sp>
          <p:sp>
            <p:nvSpPr>
              <p:cNvPr id="31" name="TextBox 30"/>
              <p:cNvSpPr txBox="1"/>
              <p:nvPr/>
            </p:nvSpPr>
            <p:spPr>
              <a:xfrm>
                <a:off x="6095999" y="4418925"/>
                <a:ext cx="2276973" cy="759439"/>
              </a:xfrm>
              <a:prstGeom prst="rect">
                <a:avLst/>
              </a:prstGeom>
              <a:noFill/>
            </p:spPr>
            <p:txBody>
              <a:bodyPr wrap="square">
                <a:spAutoFit/>
              </a:bodyPr>
              <a:lstStyle/>
              <a:p>
                <a:pPr algn="ctr">
                  <a:lnSpc>
                    <a:spcPct val="150000"/>
                  </a:lnSpc>
                </a:pPr>
                <a:r>
                  <a:rPr lang="en-US" sz="1001" dirty="0">
                    <a:solidFill>
                      <a:schemeClr val="tx1">
                        <a:lumMod val="85000"/>
                        <a:lumOff val="15000"/>
                      </a:schemeClr>
                    </a:solidFill>
                    <a:latin typeface="Montserrat" panose="00000500000000000000" pitchFamily="2" charset="0"/>
                  </a:rPr>
                  <a:t>We strive to achieve </a:t>
                </a:r>
                <a:r>
                  <a:rPr lang="en-US" sz="1001" b="1" dirty="0">
                    <a:solidFill>
                      <a:schemeClr val="tx1">
                        <a:lumMod val="85000"/>
                        <a:lumOff val="15000"/>
                      </a:schemeClr>
                    </a:solidFill>
                    <a:latin typeface="Montserrat" panose="00000500000000000000" pitchFamily="2" charset="0"/>
                  </a:rPr>
                  <a:t>Sustainable Growth</a:t>
                </a:r>
                <a:r>
                  <a:rPr lang="en-US" sz="1001" dirty="0">
                    <a:solidFill>
                      <a:schemeClr val="tx1">
                        <a:lumMod val="85000"/>
                        <a:lumOff val="15000"/>
                      </a:schemeClr>
                    </a:solidFill>
                    <a:latin typeface="Montserrat" panose="00000500000000000000" pitchFamily="2" charset="0"/>
                  </a:rPr>
                  <a:t> and make a </a:t>
                </a:r>
                <a:r>
                  <a:rPr lang="en-US" sz="1001" b="1" dirty="0">
                    <a:solidFill>
                      <a:schemeClr val="tx1">
                        <a:lumMod val="85000"/>
                        <a:lumOff val="15000"/>
                      </a:schemeClr>
                    </a:solidFill>
                    <a:latin typeface="Montserrat" panose="00000500000000000000" pitchFamily="2" charset="0"/>
                  </a:rPr>
                  <a:t>Positive Impact</a:t>
                </a:r>
                <a:r>
                  <a:rPr lang="en-US" sz="1001" dirty="0">
                    <a:solidFill>
                      <a:schemeClr val="tx1">
                        <a:lumMod val="85000"/>
                        <a:lumOff val="15000"/>
                      </a:schemeClr>
                    </a:solidFill>
                    <a:latin typeface="Montserrat" panose="00000500000000000000" pitchFamily="2" charset="0"/>
                  </a:rPr>
                  <a:t> through our services</a:t>
                </a:r>
                <a:endParaRPr lang="en-IN" sz="1001" dirty="0">
                  <a:solidFill>
                    <a:schemeClr val="tx1">
                      <a:lumMod val="85000"/>
                      <a:lumOff val="15000"/>
                    </a:schemeClr>
                  </a:solidFill>
                  <a:latin typeface="Montserrat" panose="00000500000000000000" pitchFamily="2" charset="0"/>
                </a:endParaRPr>
              </a:p>
            </p:txBody>
          </p:sp>
          <p:sp>
            <p:nvSpPr>
              <p:cNvPr id="32" name="TextBox 31"/>
              <p:cNvSpPr txBox="1"/>
              <p:nvPr/>
            </p:nvSpPr>
            <p:spPr>
              <a:xfrm>
                <a:off x="1538689" y="3206343"/>
                <a:ext cx="796126"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ontserrat" panose="00000500000000000000" pitchFamily="2" charset="0"/>
                  </a:rPr>
                  <a:t>01</a:t>
                </a:r>
                <a:endParaRPr lang="en-IN" sz="2000" b="1" dirty="0">
                  <a:solidFill>
                    <a:schemeClr val="tx1">
                      <a:lumMod val="75000"/>
                      <a:lumOff val="25000"/>
                    </a:schemeClr>
                  </a:solidFill>
                  <a:latin typeface="Montserrat" panose="00000500000000000000" pitchFamily="2" charset="0"/>
                </a:endParaRPr>
              </a:p>
            </p:txBody>
          </p:sp>
          <p:sp>
            <p:nvSpPr>
              <p:cNvPr id="33" name="TextBox 32"/>
              <p:cNvSpPr txBox="1"/>
              <p:nvPr/>
            </p:nvSpPr>
            <p:spPr>
              <a:xfrm>
                <a:off x="3982348" y="3206343"/>
                <a:ext cx="796126"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ontserrat" panose="00000500000000000000" pitchFamily="2" charset="0"/>
                  </a:rPr>
                  <a:t>02</a:t>
                </a:r>
                <a:endParaRPr lang="en-IN" sz="2000" b="1" dirty="0">
                  <a:solidFill>
                    <a:schemeClr val="tx1">
                      <a:lumMod val="75000"/>
                      <a:lumOff val="25000"/>
                    </a:schemeClr>
                  </a:solidFill>
                  <a:latin typeface="Montserrat" panose="00000500000000000000" pitchFamily="2" charset="0"/>
                </a:endParaRPr>
              </a:p>
            </p:txBody>
          </p:sp>
          <p:sp>
            <p:nvSpPr>
              <p:cNvPr id="34" name="TextBox 33"/>
              <p:cNvSpPr txBox="1"/>
              <p:nvPr/>
            </p:nvSpPr>
            <p:spPr>
              <a:xfrm>
                <a:off x="6836423" y="3206343"/>
                <a:ext cx="796126"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ontserrat" panose="00000500000000000000" pitchFamily="2" charset="0"/>
                  </a:rPr>
                  <a:t>03</a:t>
                </a:r>
                <a:endParaRPr lang="en-IN" sz="2000" b="1" dirty="0">
                  <a:solidFill>
                    <a:schemeClr val="tx1">
                      <a:lumMod val="75000"/>
                      <a:lumOff val="25000"/>
                    </a:schemeClr>
                  </a:solidFill>
                  <a:latin typeface="Montserrat" panose="00000500000000000000" pitchFamily="2" charset="0"/>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5" name="Picture 34" descr="A group of people holding hands&#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19"/>
          <a:stretch>
            <a:fillRect/>
          </a:stretch>
        </p:blipFill>
        <p:spPr>
          <a:xfrm>
            <a:off x="21" y="1283"/>
            <a:ext cx="12191980" cy="6856718"/>
          </a:xfrm>
          <a:prstGeom prst="rect">
            <a:avLst/>
          </a:prstGeom>
        </p:spPr>
      </p:pic>
      <p:sp>
        <p:nvSpPr>
          <p:cNvPr id="36" name="Rectangle 35"/>
          <p:cNvSpPr/>
          <p:nvPr/>
        </p:nvSpPr>
        <p:spPr>
          <a:xfrm>
            <a:off x="0" y="-1282"/>
            <a:ext cx="12191980" cy="6858000"/>
          </a:xfrm>
          <a:prstGeom prst="rect">
            <a:avLst/>
          </a:prstGeom>
          <a:gradFill>
            <a:gsLst>
              <a:gs pos="0">
                <a:schemeClr val="accent5">
                  <a:alpha val="41000"/>
                </a:schemeClr>
              </a:gs>
              <a:gs pos="50000">
                <a:schemeClr val="accent5">
                  <a:lumMod val="75000"/>
                  <a:alpha val="79000"/>
                </a:schemeClr>
              </a:gs>
              <a:gs pos="100000">
                <a:schemeClr val="accent5">
                  <a:lumMod val="50000"/>
                  <a:alpha val="63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801"/>
          </a:p>
        </p:txBody>
      </p:sp>
      <p:grpSp>
        <p:nvGrpSpPr>
          <p:cNvPr id="34" name="Group 33"/>
          <p:cNvGrpSpPr/>
          <p:nvPr/>
        </p:nvGrpSpPr>
        <p:grpSpPr>
          <a:xfrm>
            <a:off x="1047015" y="1520633"/>
            <a:ext cx="9835678" cy="4105858"/>
            <a:chOff x="1002893" y="1977273"/>
            <a:chExt cx="9835678" cy="4105857"/>
          </a:xfrm>
        </p:grpSpPr>
        <p:grpSp>
          <p:nvGrpSpPr>
            <p:cNvPr id="33" name="Group 32"/>
            <p:cNvGrpSpPr/>
            <p:nvPr/>
          </p:nvGrpSpPr>
          <p:grpSpPr>
            <a:xfrm>
              <a:off x="8383172" y="1977273"/>
              <a:ext cx="2455398" cy="3211360"/>
              <a:chOff x="8383172" y="1977273"/>
              <a:chExt cx="2455398" cy="3211360"/>
            </a:xfrm>
          </p:grpSpPr>
          <p:sp>
            <p:nvSpPr>
              <p:cNvPr id="16" name="Freeform: Shape 15"/>
              <p:cNvSpPr/>
              <p:nvPr/>
            </p:nvSpPr>
            <p:spPr>
              <a:xfrm>
                <a:off x="8383172" y="3762521"/>
                <a:ext cx="2455398" cy="1426112"/>
              </a:xfrm>
              <a:custGeom>
                <a:avLst/>
                <a:gdLst>
                  <a:gd name="connsiteX0" fmla="*/ 2455399 w 2455398"/>
                  <a:gd name="connsiteY0" fmla="*/ 701626 h 1426112"/>
                  <a:gd name="connsiteX1" fmla="*/ 2455399 w 2455398"/>
                  <a:gd name="connsiteY1" fmla="*/ 709833 h 1426112"/>
                  <a:gd name="connsiteX2" fmla="*/ 1240888 w 2455398"/>
                  <a:gd name="connsiteY2" fmla="*/ 1426112 h 1426112"/>
                  <a:gd name="connsiteX3" fmla="*/ 0 w 2455398"/>
                  <a:gd name="connsiteY3" fmla="*/ 724486 h 1426112"/>
                  <a:gd name="connsiteX4" fmla="*/ 0 w 2455398"/>
                  <a:gd name="connsiteY4" fmla="*/ 716280 h 1426112"/>
                  <a:gd name="connsiteX5" fmla="*/ 1213924 w 2455398"/>
                  <a:gd name="connsiteY5" fmla="*/ 0 h 1426112"/>
                  <a:gd name="connsiteX6" fmla="*/ 2455399 w 2455398"/>
                  <a:gd name="connsiteY6" fmla="*/ 701626 h 142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398" h="1426112">
                    <a:moveTo>
                      <a:pt x="2455399" y="701626"/>
                    </a:moveTo>
                    <a:lnTo>
                      <a:pt x="2455399" y="709833"/>
                    </a:lnTo>
                    <a:lnTo>
                      <a:pt x="1240888" y="1426112"/>
                    </a:lnTo>
                    <a:lnTo>
                      <a:pt x="0" y="724486"/>
                    </a:lnTo>
                    <a:lnTo>
                      <a:pt x="0" y="716280"/>
                    </a:lnTo>
                    <a:lnTo>
                      <a:pt x="1213924" y="0"/>
                    </a:lnTo>
                    <a:lnTo>
                      <a:pt x="2455399" y="701626"/>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sp>
            <p:nvSpPr>
              <p:cNvPr id="17" name="Freeform: Shape 16"/>
              <p:cNvSpPr/>
              <p:nvPr/>
            </p:nvSpPr>
            <p:spPr>
              <a:xfrm>
                <a:off x="8766516" y="1989992"/>
                <a:ext cx="1688709" cy="2982936"/>
              </a:xfrm>
              <a:custGeom>
                <a:avLst/>
                <a:gdLst>
                  <a:gd name="connsiteX0" fmla="*/ 1688709 w 1688709"/>
                  <a:gd name="connsiteY0" fmla="*/ 2489981 h 2982936"/>
                  <a:gd name="connsiteX1" fmla="*/ 853440 w 1688709"/>
                  <a:gd name="connsiteY1" fmla="*/ 2982937 h 2982936"/>
                  <a:gd name="connsiteX2" fmla="*/ 8793 w 1688709"/>
                  <a:gd name="connsiteY2" fmla="*/ 2505807 h 2982936"/>
                  <a:gd name="connsiteX3" fmla="*/ 0 w 1688709"/>
                  <a:gd name="connsiteY3" fmla="*/ 492955 h 2982936"/>
                  <a:gd name="connsiteX4" fmla="*/ 835269 w 1688709"/>
                  <a:gd name="connsiteY4" fmla="*/ 0 h 2982936"/>
                  <a:gd name="connsiteX5" fmla="*/ 1679331 w 1688709"/>
                  <a:gd name="connsiteY5" fmla="*/ 477129 h 2982936"/>
                  <a:gd name="connsiteX6" fmla="*/ 1688709 w 1688709"/>
                  <a:gd name="connsiteY6" fmla="*/ 2489981 h 2982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8709" h="2982936">
                    <a:moveTo>
                      <a:pt x="1688709" y="2489981"/>
                    </a:moveTo>
                    <a:lnTo>
                      <a:pt x="853440" y="2982937"/>
                    </a:lnTo>
                    <a:lnTo>
                      <a:pt x="8793" y="2505807"/>
                    </a:lnTo>
                    <a:lnTo>
                      <a:pt x="0" y="492955"/>
                    </a:lnTo>
                    <a:lnTo>
                      <a:pt x="835269" y="0"/>
                    </a:lnTo>
                    <a:lnTo>
                      <a:pt x="1679331" y="477129"/>
                    </a:lnTo>
                    <a:lnTo>
                      <a:pt x="1688709" y="2489981"/>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8" name="Freeform: Shape 17"/>
              <p:cNvSpPr/>
              <p:nvPr/>
            </p:nvSpPr>
            <p:spPr>
              <a:xfrm>
                <a:off x="8772573" y="1977273"/>
                <a:ext cx="1669952" cy="970084"/>
              </a:xfrm>
              <a:custGeom>
                <a:avLst/>
                <a:gdLst>
                  <a:gd name="connsiteX0" fmla="*/ 1669953 w 1669952"/>
                  <a:gd name="connsiteY0" fmla="*/ 477129 h 970084"/>
                  <a:gd name="connsiteX1" fmla="*/ 1669953 w 1669952"/>
                  <a:gd name="connsiteY1" fmla="*/ 482991 h 970084"/>
                  <a:gd name="connsiteX2" fmla="*/ 844061 w 1669952"/>
                  <a:gd name="connsiteY2" fmla="*/ 970085 h 970084"/>
                  <a:gd name="connsiteX3" fmla="*/ 0 w 1669952"/>
                  <a:gd name="connsiteY3" fmla="*/ 492955 h 970084"/>
                  <a:gd name="connsiteX4" fmla="*/ 0 w 1669952"/>
                  <a:gd name="connsiteY4" fmla="*/ 487680 h 970084"/>
                  <a:gd name="connsiteX5" fmla="*/ 825891 w 1669952"/>
                  <a:gd name="connsiteY5" fmla="*/ 0 h 970084"/>
                  <a:gd name="connsiteX6" fmla="*/ 1669953 w 1669952"/>
                  <a:gd name="connsiteY6" fmla="*/ 477129 h 97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952" h="970084">
                    <a:moveTo>
                      <a:pt x="1669953" y="477129"/>
                    </a:moveTo>
                    <a:lnTo>
                      <a:pt x="1669953" y="482991"/>
                    </a:lnTo>
                    <a:lnTo>
                      <a:pt x="844061" y="970085"/>
                    </a:lnTo>
                    <a:lnTo>
                      <a:pt x="0" y="492955"/>
                    </a:lnTo>
                    <a:lnTo>
                      <a:pt x="0" y="487680"/>
                    </a:lnTo>
                    <a:lnTo>
                      <a:pt x="825891" y="0"/>
                    </a:lnTo>
                    <a:lnTo>
                      <a:pt x="1669953" y="477129"/>
                    </a:lnTo>
                    <a:close/>
                  </a:path>
                </a:pathLst>
              </a:custGeom>
              <a:gradFill>
                <a:gsLst>
                  <a:gs pos="0">
                    <a:srgbClr val="FFFFFF"/>
                  </a:gs>
                  <a:gs pos="50000">
                    <a:srgbClr val="E5E5E5"/>
                  </a:gs>
                  <a:gs pos="100000">
                    <a:srgbClr val="CCCCCC"/>
                  </a:gs>
                </a:gsLst>
                <a:lin ang="1978553" scaled="1"/>
              </a:gradFill>
              <a:ln w="58615" cap="flat">
                <a:noFill/>
                <a:prstDash val="solid"/>
                <a:miter/>
              </a:ln>
            </p:spPr>
            <p:txBody>
              <a:bodyPr rtlCol="0" anchor="ctr"/>
              <a:lstStyle/>
              <a:p>
                <a:endParaRPr lang="en-IN" sz="1801"/>
              </a:p>
            </p:txBody>
          </p:sp>
          <p:sp>
            <p:nvSpPr>
              <p:cNvPr id="19" name="Freeform: Shape 18"/>
              <p:cNvSpPr/>
              <p:nvPr/>
            </p:nvSpPr>
            <p:spPr>
              <a:xfrm>
                <a:off x="8775309" y="2475327"/>
                <a:ext cx="844647" cy="2497601"/>
              </a:xfrm>
              <a:custGeom>
                <a:avLst/>
                <a:gdLst>
                  <a:gd name="connsiteX0" fmla="*/ 586 w 844647"/>
                  <a:gd name="connsiteY0" fmla="*/ 0 h 2497601"/>
                  <a:gd name="connsiteX1" fmla="*/ 0 w 844647"/>
                  <a:gd name="connsiteY1" fmla="*/ 2020472 h 2497601"/>
                  <a:gd name="connsiteX2" fmla="*/ 844647 w 844647"/>
                  <a:gd name="connsiteY2" fmla="*/ 2497601 h 2497601"/>
                  <a:gd name="connsiteX3" fmla="*/ 844647 w 844647"/>
                  <a:gd name="connsiteY3" fmla="*/ 477129 h 2497601"/>
                  <a:gd name="connsiteX4" fmla="*/ 586 w 844647"/>
                  <a:gd name="connsiteY4" fmla="*/ 0 h 2497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47" h="2497601">
                    <a:moveTo>
                      <a:pt x="586" y="0"/>
                    </a:moveTo>
                    <a:lnTo>
                      <a:pt x="0" y="2020472"/>
                    </a:lnTo>
                    <a:lnTo>
                      <a:pt x="844647" y="2497601"/>
                    </a:lnTo>
                    <a:lnTo>
                      <a:pt x="844647" y="477129"/>
                    </a:lnTo>
                    <a:lnTo>
                      <a:pt x="586"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20" name="TextBox 19"/>
              <p:cNvSpPr txBox="1"/>
              <p:nvPr/>
            </p:nvSpPr>
            <p:spPr>
              <a:xfrm>
                <a:off x="9265509" y="2289380"/>
                <a:ext cx="726481" cy="369460"/>
              </a:xfrm>
              <a:prstGeom prst="rect">
                <a:avLst/>
              </a:prstGeom>
              <a:noFill/>
            </p:spPr>
            <p:txBody>
              <a:bodyPr wrap="none" rtlCol="0">
                <a:spAutoFit/>
              </a:bodyPr>
              <a:lstStyle/>
              <a:p>
                <a:pPr algn="ctr"/>
                <a:r>
                  <a:rPr lang="en-IN" sz="1801" b="1" dirty="0">
                    <a:solidFill>
                      <a:schemeClr val="tx1">
                        <a:lumMod val="75000"/>
                        <a:lumOff val="25000"/>
                      </a:schemeClr>
                    </a:solidFill>
                    <a:latin typeface="Montserrat" panose="00000500000000000000" pitchFamily="2" charset="0"/>
                  </a:rPr>
                  <a:t>100+</a:t>
                </a:r>
              </a:p>
            </p:txBody>
          </p:sp>
        </p:grpSp>
        <p:grpSp>
          <p:nvGrpSpPr>
            <p:cNvPr id="31" name="Group 30"/>
            <p:cNvGrpSpPr/>
            <p:nvPr/>
          </p:nvGrpSpPr>
          <p:grpSpPr>
            <a:xfrm>
              <a:off x="1002893" y="3020060"/>
              <a:ext cx="2957860" cy="2725219"/>
              <a:chOff x="1002893" y="3020060"/>
              <a:chExt cx="2957860" cy="2725219"/>
            </a:xfrm>
          </p:grpSpPr>
          <p:grpSp>
            <p:nvGrpSpPr>
              <p:cNvPr id="30" name="Group 29"/>
              <p:cNvGrpSpPr/>
              <p:nvPr/>
            </p:nvGrpSpPr>
            <p:grpSpPr>
              <a:xfrm>
                <a:off x="1002893" y="3020060"/>
                <a:ext cx="2957860" cy="2725219"/>
                <a:chOff x="1002893" y="3020060"/>
                <a:chExt cx="2957860" cy="2725219"/>
              </a:xfrm>
            </p:grpSpPr>
            <p:sp>
              <p:nvSpPr>
                <p:cNvPr id="6" name="Freeform: Shape 5"/>
                <p:cNvSpPr/>
                <p:nvPr/>
              </p:nvSpPr>
              <p:spPr>
                <a:xfrm>
                  <a:off x="1265163" y="3762521"/>
                  <a:ext cx="2455398" cy="1426112"/>
                </a:xfrm>
                <a:custGeom>
                  <a:avLst/>
                  <a:gdLst>
                    <a:gd name="connsiteX0" fmla="*/ 2455399 w 2455398"/>
                    <a:gd name="connsiteY0" fmla="*/ 701626 h 1426112"/>
                    <a:gd name="connsiteX1" fmla="*/ 2455399 w 2455398"/>
                    <a:gd name="connsiteY1" fmla="*/ 709833 h 1426112"/>
                    <a:gd name="connsiteX2" fmla="*/ 1241474 w 2455398"/>
                    <a:gd name="connsiteY2" fmla="*/ 1426112 h 1426112"/>
                    <a:gd name="connsiteX3" fmla="*/ 0 w 2455398"/>
                    <a:gd name="connsiteY3" fmla="*/ 724486 h 1426112"/>
                    <a:gd name="connsiteX4" fmla="*/ 0 w 2455398"/>
                    <a:gd name="connsiteY4" fmla="*/ 716280 h 1426112"/>
                    <a:gd name="connsiteX5" fmla="*/ 1214511 w 2455398"/>
                    <a:gd name="connsiteY5" fmla="*/ 0 h 1426112"/>
                    <a:gd name="connsiteX6" fmla="*/ 2455399 w 2455398"/>
                    <a:gd name="connsiteY6" fmla="*/ 701626 h 142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398" h="1426112">
                      <a:moveTo>
                        <a:pt x="2455399" y="701626"/>
                      </a:moveTo>
                      <a:lnTo>
                        <a:pt x="2455399" y="709833"/>
                      </a:lnTo>
                      <a:lnTo>
                        <a:pt x="1241474" y="1426112"/>
                      </a:lnTo>
                      <a:lnTo>
                        <a:pt x="0" y="724486"/>
                      </a:lnTo>
                      <a:lnTo>
                        <a:pt x="0" y="716280"/>
                      </a:lnTo>
                      <a:lnTo>
                        <a:pt x="1214511" y="0"/>
                      </a:lnTo>
                      <a:lnTo>
                        <a:pt x="2455399" y="701626"/>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grpSp>
              <p:nvGrpSpPr>
                <p:cNvPr id="29" name="Group 28"/>
                <p:cNvGrpSpPr/>
                <p:nvPr/>
              </p:nvGrpSpPr>
              <p:grpSpPr>
                <a:xfrm>
                  <a:off x="1646554" y="3020060"/>
                  <a:ext cx="1692617" cy="1952868"/>
                  <a:chOff x="1651390" y="3020060"/>
                  <a:chExt cx="1692617" cy="1952868"/>
                </a:xfrm>
              </p:grpSpPr>
              <p:sp>
                <p:nvSpPr>
                  <p:cNvPr id="7" name="Freeform: Shape 6"/>
                  <p:cNvSpPr/>
                  <p:nvPr/>
                </p:nvSpPr>
                <p:spPr>
                  <a:xfrm>
                    <a:off x="1654712" y="3032760"/>
                    <a:ext cx="1689295" cy="1940168"/>
                  </a:xfrm>
                  <a:custGeom>
                    <a:avLst/>
                    <a:gdLst>
                      <a:gd name="connsiteX0" fmla="*/ 1689295 w 1689295"/>
                      <a:gd name="connsiteY0" fmla="*/ 1447214 h 1940168"/>
                      <a:gd name="connsiteX1" fmla="*/ 854026 w 1689295"/>
                      <a:gd name="connsiteY1" fmla="*/ 1940169 h 1940168"/>
                      <a:gd name="connsiteX2" fmla="*/ 9378 w 1689295"/>
                      <a:gd name="connsiteY2" fmla="*/ 1463040 h 1940168"/>
                      <a:gd name="connsiteX3" fmla="*/ 0 w 1689295"/>
                      <a:gd name="connsiteY3" fmla="*/ 492955 h 1940168"/>
                      <a:gd name="connsiteX4" fmla="*/ 835269 w 1689295"/>
                      <a:gd name="connsiteY4" fmla="*/ 0 h 1940168"/>
                      <a:gd name="connsiteX5" fmla="*/ 1679917 w 1689295"/>
                      <a:gd name="connsiteY5" fmla="*/ 477129 h 1940168"/>
                      <a:gd name="connsiteX6" fmla="*/ 1689295 w 1689295"/>
                      <a:gd name="connsiteY6" fmla="*/ 1447214 h 194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295" h="1940168">
                        <a:moveTo>
                          <a:pt x="1689295" y="1447214"/>
                        </a:moveTo>
                        <a:lnTo>
                          <a:pt x="854026" y="1940169"/>
                        </a:lnTo>
                        <a:lnTo>
                          <a:pt x="9378" y="1463040"/>
                        </a:lnTo>
                        <a:lnTo>
                          <a:pt x="0" y="492955"/>
                        </a:lnTo>
                        <a:lnTo>
                          <a:pt x="835269" y="0"/>
                        </a:lnTo>
                        <a:lnTo>
                          <a:pt x="1679917" y="477129"/>
                        </a:lnTo>
                        <a:lnTo>
                          <a:pt x="1689295" y="1447214"/>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8" name="Freeform: Shape 7"/>
                  <p:cNvSpPr/>
                  <p:nvPr/>
                </p:nvSpPr>
                <p:spPr>
                  <a:xfrm>
                    <a:off x="1651390" y="3020060"/>
                    <a:ext cx="1670538" cy="970084"/>
                  </a:xfrm>
                  <a:custGeom>
                    <a:avLst/>
                    <a:gdLst>
                      <a:gd name="connsiteX0" fmla="*/ 1670539 w 1670538"/>
                      <a:gd name="connsiteY0" fmla="*/ 477129 h 970084"/>
                      <a:gd name="connsiteX1" fmla="*/ 1670539 w 1670538"/>
                      <a:gd name="connsiteY1" fmla="*/ 482991 h 970084"/>
                      <a:gd name="connsiteX2" fmla="*/ 844648 w 1670538"/>
                      <a:gd name="connsiteY2" fmla="*/ 970085 h 970084"/>
                      <a:gd name="connsiteX3" fmla="*/ 0 w 1670538"/>
                      <a:gd name="connsiteY3" fmla="*/ 492955 h 970084"/>
                      <a:gd name="connsiteX4" fmla="*/ 0 w 1670538"/>
                      <a:gd name="connsiteY4" fmla="*/ 487094 h 970084"/>
                      <a:gd name="connsiteX5" fmla="*/ 825891 w 1670538"/>
                      <a:gd name="connsiteY5" fmla="*/ 0 h 970084"/>
                      <a:gd name="connsiteX6" fmla="*/ 1670539 w 1670538"/>
                      <a:gd name="connsiteY6" fmla="*/ 477129 h 97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538" h="970084">
                        <a:moveTo>
                          <a:pt x="1670539" y="477129"/>
                        </a:moveTo>
                        <a:lnTo>
                          <a:pt x="1670539" y="482991"/>
                        </a:lnTo>
                        <a:lnTo>
                          <a:pt x="844648" y="970085"/>
                        </a:lnTo>
                        <a:lnTo>
                          <a:pt x="0" y="492955"/>
                        </a:lnTo>
                        <a:lnTo>
                          <a:pt x="0" y="487094"/>
                        </a:lnTo>
                        <a:lnTo>
                          <a:pt x="825891" y="0"/>
                        </a:lnTo>
                        <a:lnTo>
                          <a:pt x="1670539" y="477129"/>
                        </a:lnTo>
                        <a:close/>
                      </a:path>
                    </a:pathLst>
                  </a:custGeom>
                  <a:gradFill>
                    <a:gsLst>
                      <a:gs pos="0">
                        <a:srgbClr val="FFFFFF"/>
                      </a:gs>
                      <a:gs pos="50000">
                        <a:srgbClr val="E5E5E5"/>
                      </a:gs>
                      <a:gs pos="100000">
                        <a:srgbClr val="CCCCCC"/>
                      </a:gs>
                    </a:gsLst>
                    <a:lin ang="2375220" scaled="1"/>
                  </a:gradFill>
                  <a:ln w="58615" cap="flat">
                    <a:noFill/>
                    <a:prstDash val="solid"/>
                    <a:miter/>
                  </a:ln>
                </p:spPr>
                <p:txBody>
                  <a:bodyPr rtlCol="0" anchor="ctr"/>
                  <a:lstStyle/>
                  <a:p>
                    <a:endParaRPr lang="en-IN" sz="1801"/>
                  </a:p>
                </p:txBody>
              </p:sp>
              <p:sp>
                <p:nvSpPr>
                  <p:cNvPr id="9" name="Freeform: Shape 8"/>
                  <p:cNvSpPr/>
                  <p:nvPr/>
                </p:nvSpPr>
                <p:spPr>
                  <a:xfrm>
                    <a:off x="1664090" y="3525715"/>
                    <a:ext cx="844647" cy="1447213"/>
                  </a:xfrm>
                  <a:custGeom>
                    <a:avLst/>
                    <a:gdLst>
                      <a:gd name="connsiteX0" fmla="*/ 0 w 844647"/>
                      <a:gd name="connsiteY0" fmla="*/ 0 h 1447213"/>
                      <a:gd name="connsiteX1" fmla="*/ 0 w 844647"/>
                      <a:gd name="connsiteY1" fmla="*/ 970084 h 1447213"/>
                      <a:gd name="connsiteX2" fmla="*/ 844648 w 844647"/>
                      <a:gd name="connsiteY2" fmla="*/ 1447213 h 1447213"/>
                      <a:gd name="connsiteX3" fmla="*/ 844648 w 844647"/>
                      <a:gd name="connsiteY3" fmla="*/ 477129 h 1447213"/>
                      <a:gd name="connsiteX4" fmla="*/ 0 w 844647"/>
                      <a:gd name="connsiteY4" fmla="*/ 0 h 144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47" h="1447213">
                        <a:moveTo>
                          <a:pt x="0" y="0"/>
                        </a:moveTo>
                        <a:lnTo>
                          <a:pt x="0" y="970084"/>
                        </a:lnTo>
                        <a:lnTo>
                          <a:pt x="844648" y="1447213"/>
                        </a:lnTo>
                        <a:lnTo>
                          <a:pt x="844648" y="477129"/>
                        </a:lnTo>
                        <a:lnTo>
                          <a:pt x="0"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grpSp>
            <p:sp>
              <p:nvSpPr>
                <p:cNvPr id="3" name="TextBox 2"/>
                <p:cNvSpPr txBox="1"/>
                <p:nvPr/>
              </p:nvSpPr>
              <p:spPr>
                <a:xfrm>
                  <a:off x="1002893" y="5345169"/>
                  <a:ext cx="2957860" cy="400110"/>
                </a:xfrm>
                <a:prstGeom prst="rect">
                  <a:avLst/>
                </a:prstGeom>
                <a:noFill/>
              </p:spPr>
              <p:txBody>
                <a:bodyPr wrap="square" rtlCol="0">
                  <a:spAutoFit/>
                </a:bodyPr>
                <a:lstStyle/>
                <a:p>
                  <a:pPr algn="ctr"/>
                  <a:r>
                    <a:rPr lang="en-US" sz="2000" b="1" dirty="0">
                      <a:solidFill>
                        <a:schemeClr val="bg1"/>
                      </a:solidFill>
                      <a:latin typeface="Montserrat" panose="00000500000000000000" pitchFamily="2" charset="0"/>
                    </a:rPr>
                    <a:t>Projects Completed</a:t>
                  </a:r>
                  <a:endParaRPr lang="en-IN" sz="2000" b="1" dirty="0">
                    <a:solidFill>
                      <a:schemeClr val="bg1"/>
                    </a:solidFill>
                    <a:latin typeface="Montserrat" panose="00000500000000000000" pitchFamily="2" charset="0"/>
                  </a:endParaRPr>
                </a:p>
              </p:txBody>
            </p:sp>
          </p:grpSp>
          <p:sp>
            <p:nvSpPr>
              <p:cNvPr id="10" name="TextBox 9"/>
              <p:cNvSpPr txBox="1"/>
              <p:nvPr/>
            </p:nvSpPr>
            <p:spPr>
              <a:xfrm>
                <a:off x="2038069" y="3262798"/>
                <a:ext cx="931665" cy="369460"/>
              </a:xfrm>
              <a:prstGeom prst="rect">
                <a:avLst/>
              </a:prstGeom>
              <a:noFill/>
            </p:spPr>
            <p:txBody>
              <a:bodyPr wrap="none" rtlCol="0">
                <a:spAutoFit/>
              </a:bodyPr>
              <a:lstStyle/>
              <a:p>
                <a:pPr algn="ctr"/>
                <a:r>
                  <a:rPr lang="en-US" sz="1801" b="1" dirty="0">
                    <a:solidFill>
                      <a:schemeClr val="tx1">
                        <a:lumMod val="75000"/>
                        <a:lumOff val="25000"/>
                      </a:schemeClr>
                    </a:solidFill>
                    <a:latin typeface="Montserrat" panose="00000500000000000000" pitchFamily="2" charset="0"/>
                  </a:rPr>
                  <a:t>5000+</a:t>
                </a:r>
                <a:endParaRPr lang="en-IN" sz="1801" b="1" dirty="0">
                  <a:solidFill>
                    <a:schemeClr val="tx1">
                      <a:lumMod val="75000"/>
                      <a:lumOff val="25000"/>
                    </a:schemeClr>
                  </a:solidFill>
                  <a:latin typeface="Montserrat" panose="00000500000000000000" pitchFamily="2" charset="0"/>
                </a:endParaRPr>
              </a:p>
            </p:txBody>
          </p:sp>
        </p:grpSp>
        <p:sp>
          <p:nvSpPr>
            <p:cNvPr id="22" name="TextBox 21"/>
            <p:cNvSpPr txBox="1"/>
            <p:nvPr/>
          </p:nvSpPr>
          <p:spPr>
            <a:xfrm>
              <a:off x="8383174" y="5391338"/>
              <a:ext cx="2455397" cy="400110"/>
            </a:xfrm>
            <a:prstGeom prst="rect">
              <a:avLst/>
            </a:prstGeom>
            <a:noFill/>
          </p:spPr>
          <p:txBody>
            <a:bodyPr wrap="square" rtlCol="0">
              <a:spAutoFit/>
            </a:bodyPr>
            <a:lstStyle/>
            <a:p>
              <a:pPr algn="ctr"/>
              <a:r>
                <a:rPr lang="en-US" sz="2000" b="1" dirty="0">
                  <a:solidFill>
                    <a:schemeClr val="bg1"/>
                  </a:solidFill>
                  <a:latin typeface="Montserrat" panose="00000500000000000000" pitchFamily="2" charset="0"/>
                </a:rPr>
                <a:t>Satisfied Clients</a:t>
              </a:r>
              <a:endParaRPr lang="en-IN" sz="1401" b="1" dirty="0">
                <a:solidFill>
                  <a:schemeClr val="bg1"/>
                </a:solidFill>
                <a:latin typeface="Montserrat" panose="00000500000000000000" pitchFamily="2" charset="0"/>
              </a:endParaRPr>
            </a:p>
          </p:txBody>
        </p:sp>
        <p:grpSp>
          <p:nvGrpSpPr>
            <p:cNvPr id="32" name="Group 31"/>
            <p:cNvGrpSpPr/>
            <p:nvPr/>
          </p:nvGrpSpPr>
          <p:grpSpPr>
            <a:xfrm>
              <a:off x="4693033" y="2405770"/>
              <a:ext cx="2957860" cy="3677360"/>
              <a:chOff x="4693033" y="2405770"/>
              <a:chExt cx="2957860" cy="3677360"/>
            </a:xfrm>
          </p:grpSpPr>
          <p:sp>
            <p:nvSpPr>
              <p:cNvPr id="11" name="Freeform: Shape 10"/>
              <p:cNvSpPr/>
              <p:nvPr/>
            </p:nvSpPr>
            <p:spPr>
              <a:xfrm>
                <a:off x="4847467" y="3762521"/>
                <a:ext cx="2455398" cy="1426112"/>
              </a:xfrm>
              <a:custGeom>
                <a:avLst/>
                <a:gdLst>
                  <a:gd name="connsiteX0" fmla="*/ 2455399 w 2455398"/>
                  <a:gd name="connsiteY0" fmla="*/ 701626 h 1426112"/>
                  <a:gd name="connsiteX1" fmla="*/ 2455399 w 2455398"/>
                  <a:gd name="connsiteY1" fmla="*/ 709833 h 1426112"/>
                  <a:gd name="connsiteX2" fmla="*/ 1241474 w 2455398"/>
                  <a:gd name="connsiteY2" fmla="*/ 1426112 h 1426112"/>
                  <a:gd name="connsiteX3" fmla="*/ 0 w 2455398"/>
                  <a:gd name="connsiteY3" fmla="*/ 724486 h 1426112"/>
                  <a:gd name="connsiteX4" fmla="*/ 0 w 2455398"/>
                  <a:gd name="connsiteY4" fmla="*/ 716280 h 1426112"/>
                  <a:gd name="connsiteX5" fmla="*/ 1214511 w 2455398"/>
                  <a:gd name="connsiteY5" fmla="*/ 0 h 1426112"/>
                  <a:gd name="connsiteX6" fmla="*/ 2455399 w 2455398"/>
                  <a:gd name="connsiteY6" fmla="*/ 701626 h 1426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398" h="1426112">
                    <a:moveTo>
                      <a:pt x="2455399" y="701626"/>
                    </a:moveTo>
                    <a:lnTo>
                      <a:pt x="2455399" y="709833"/>
                    </a:lnTo>
                    <a:lnTo>
                      <a:pt x="1241474" y="1426112"/>
                    </a:lnTo>
                    <a:lnTo>
                      <a:pt x="0" y="724486"/>
                    </a:lnTo>
                    <a:lnTo>
                      <a:pt x="0" y="716280"/>
                    </a:lnTo>
                    <a:lnTo>
                      <a:pt x="1214511" y="0"/>
                    </a:lnTo>
                    <a:lnTo>
                      <a:pt x="2455399" y="701626"/>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grpSp>
            <p:nvGrpSpPr>
              <p:cNvPr id="27" name="Group 26"/>
              <p:cNvGrpSpPr/>
              <p:nvPr/>
            </p:nvGrpSpPr>
            <p:grpSpPr>
              <a:xfrm>
                <a:off x="5230519" y="2405770"/>
                <a:ext cx="1689295" cy="2567158"/>
                <a:chOff x="5257213" y="2405770"/>
                <a:chExt cx="1689295" cy="2567158"/>
              </a:xfrm>
            </p:grpSpPr>
            <p:sp>
              <p:nvSpPr>
                <p:cNvPr id="12" name="Freeform: Shape 11"/>
                <p:cNvSpPr/>
                <p:nvPr/>
              </p:nvSpPr>
              <p:spPr>
                <a:xfrm>
                  <a:off x="5257213" y="2418470"/>
                  <a:ext cx="1689295" cy="2554458"/>
                </a:xfrm>
                <a:custGeom>
                  <a:avLst/>
                  <a:gdLst>
                    <a:gd name="connsiteX0" fmla="*/ 1689295 w 1689295"/>
                    <a:gd name="connsiteY0" fmla="*/ 2061503 h 2554458"/>
                    <a:gd name="connsiteX1" fmla="*/ 854026 w 1689295"/>
                    <a:gd name="connsiteY1" fmla="*/ 2554458 h 2554458"/>
                    <a:gd name="connsiteX2" fmla="*/ 9378 w 1689295"/>
                    <a:gd name="connsiteY2" fmla="*/ 2077329 h 2554458"/>
                    <a:gd name="connsiteX3" fmla="*/ 0 w 1689295"/>
                    <a:gd name="connsiteY3" fmla="*/ 492955 h 2554458"/>
                    <a:gd name="connsiteX4" fmla="*/ 835269 w 1689295"/>
                    <a:gd name="connsiteY4" fmla="*/ 0 h 2554458"/>
                    <a:gd name="connsiteX5" fmla="*/ 1679917 w 1689295"/>
                    <a:gd name="connsiteY5" fmla="*/ 477129 h 2554458"/>
                    <a:gd name="connsiteX6" fmla="*/ 1689295 w 1689295"/>
                    <a:gd name="connsiteY6" fmla="*/ 2061503 h 255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295" h="2554458">
                      <a:moveTo>
                        <a:pt x="1689295" y="2061503"/>
                      </a:moveTo>
                      <a:lnTo>
                        <a:pt x="854026" y="2554458"/>
                      </a:lnTo>
                      <a:lnTo>
                        <a:pt x="9378" y="2077329"/>
                      </a:lnTo>
                      <a:lnTo>
                        <a:pt x="0" y="492955"/>
                      </a:lnTo>
                      <a:lnTo>
                        <a:pt x="835269" y="0"/>
                      </a:lnTo>
                      <a:lnTo>
                        <a:pt x="1679917" y="477129"/>
                      </a:lnTo>
                      <a:lnTo>
                        <a:pt x="1689295" y="2061503"/>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3" name="Freeform: Shape 12"/>
                <p:cNvSpPr/>
                <p:nvPr/>
              </p:nvSpPr>
              <p:spPr>
                <a:xfrm>
                  <a:off x="5266592" y="2405770"/>
                  <a:ext cx="1670538" cy="970084"/>
                </a:xfrm>
                <a:custGeom>
                  <a:avLst/>
                  <a:gdLst>
                    <a:gd name="connsiteX0" fmla="*/ 1670539 w 1670538"/>
                    <a:gd name="connsiteY0" fmla="*/ 477129 h 970084"/>
                    <a:gd name="connsiteX1" fmla="*/ 1670539 w 1670538"/>
                    <a:gd name="connsiteY1" fmla="*/ 482991 h 970084"/>
                    <a:gd name="connsiteX2" fmla="*/ 844062 w 1670538"/>
                    <a:gd name="connsiteY2" fmla="*/ 970085 h 970084"/>
                    <a:gd name="connsiteX3" fmla="*/ 0 w 1670538"/>
                    <a:gd name="connsiteY3" fmla="*/ 492955 h 970084"/>
                    <a:gd name="connsiteX4" fmla="*/ 0 w 1670538"/>
                    <a:gd name="connsiteY4" fmla="*/ 487094 h 970084"/>
                    <a:gd name="connsiteX5" fmla="*/ 825891 w 1670538"/>
                    <a:gd name="connsiteY5" fmla="*/ 0 h 970084"/>
                    <a:gd name="connsiteX6" fmla="*/ 1670539 w 1670538"/>
                    <a:gd name="connsiteY6" fmla="*/ 477129 h 97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538" h="970084">
                      <a:moveTo>
                        <a:pt x="1670539" y="477129"/>
                      </a:moveTo>
                      <a:lnTo>
                        <a:pt x="1670539" y="482991"/>
                      </a:lnTo>
                      <a:lnTo>
                        <a:pt x="844062" y="970085"/>
                      </a:lnTo>
                      <a:lnTo>
                        <a:pt x="0" y="492955"/>
                      </a:lnTo>
                      <a:lnTo>
                        <a:pt x="0" y="487094"/>
                      </a:lnTo>
                      <a:lnTo>
                        <a:pt x="825891" y="0"/>
                      </a:lnTo>
                      <a:lnTo>
                        <a:pt x="1670539" y="477129"/>
                      </a:lnTo>
                      <a:close/>
                    </a:path>
                  </a:pathLst>
                </a:custGeom>
                <a:gradFill>
                  <a:gsLst>
                    <a:gs pos="0">
                      <a:srgbClr val="FFFFFF"/>
                    </a:gs>
                    <a:gs pos="50000">
                      <a:srgbClr val="E5E5E5"/>
                    </a:gs>
                    <a:gs pos="100000">
                      <a:srgbClr val="CCCCCC"/>
                    </a:gs>
                  </a:gsLst>
                  <a:lin ang="2080386" scaled="1"/>
                </a:gradFill>
                <a:ln w="58615" cap="flat">
                  <a:noFill/>
                  <a:prstDash val="solid"/>
                  <a:miter/>
                </a:ln>
              </p:spPr>
              <p:txBody>
                <a:bodyPr rtlCol="0" anchor="ctr"/>
                <a:lstStyle/>
                <a:p>
                  <a:endParaRPr lang="en-IN" sz="1801"/>
                </a:p>
              </p:txBody>
            </p:sp>
            <p:sp>
              <p:nvSpPr>
                <p:cNvPr id="14" name="Freeform: Shape 13"/>
                <p:cNvSpPr/>
                <p:nvPr/>
              </p:nvSpPr>
              <p:spPr>
                <a:xfrm>
                  <a:off x="5266592" y="2911426"/>
                  <a:ext cx="844647" cy="2061502"/>
                </a:xfrm>
                <a:custGeom>
                  <a:avLst/>
                  <a:gdLst>
                    <a:gd name="connsiteX0" fmla="*/ 0 w 844647"/>
                    <a:gd name="connsiteY0" fmla="*/ 0 h 2061502"/>
                    <a:gd name="connsiteX1" fmla="*/ 0 w 844647"/>
                    <a:gd name="connsiteY1" fmla="*/ 1584374 h 2061502"/>
                    <a:gd name="connsiteX2" fmla="*/ 844648 w 844647"/>
                    <a:gd name="connsiteY2" fmla="*/ 2061503 h 2061502"/>
                    <a:gd name="connsiteX3" fmla="*/ 844062 w 844647"/>
                    <a:gd name="connsiteY3" fmla="*/ 477129 h 2061502"/>
                    <a:gd name="connsiteX4" fmla="*/ 0 w 844647"/>
                    <a:gd name="connsiteY4" fmla="*/ 0 h 2061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647" h="2061502">
                      <a:moveTo>
                        <a:pt x="0" y="0"/>
                      </a:moveTo>
                      <a:lnTo>
                        <a:pt x="0" y="1584374"/>
                      </a:lnTo>
                      <a:lnTo>
                        <a:pt x="844648" y="2061503"/>
                      </a:lnTo>
                      <a:lnTo>
                        <a:pt x="844062" y="477129"/>
                      </a:lnTo>
                      <a:lnTo>
                        <a:pt x="0"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grpSp>
          <p:sp>
            <p:nvSpPr>
              <p:cNvPr id="24" name="TextBox 23"/>
              <p:cNvSpPr txBox="1"/>
              <p:nvPr/>
            </p:nvSpPr>
            <p:spPr>
              <a:xfrm>
                <a:off x="4693033" y="5375244"/>
                <a:ext cx="2957860" cy="707886"/>
              </a:xfrm>
              <a:prstGeom prst="rect">
                <a:avLst/>
              </a:prstGeom>
              <a:noFill/>
            </p:spPr>
            <p:txBody>
              <a:bodyPr wrap="square" rtlCol="0">
                <a:spAutoFit/>
              </a:bodyPr>
              <a:lstStyle/>
              <a:p>
                <a:pPr algn="ctr"/>
                <a:r>
                  <a:rPr lang="en-US" sz="2000" b="1" dirty="0">
                    <a:solidFill>
                      <a:schemeClr val="bg1"/>
                    </a:solidFill>
                    <a:latin typeface="Montserrat" panose="00000500000000000000" pitchFamily="2" charset="0"/>
                  </a:rPr>
                  <a:t>Total Built Up Area Executed</a:t>
                </a:r>
                <a:endParaRPr lang="en-IN" sz="1401" b="1" dirty="0">
                  <a:solidFill>
                    <a:schemeClr val="bg1"/>
                  </a:solidFill>
                  <a:latin typeface="Montserrat" panose="00000500000000000000" pitchFamily="2" charset="0"/>
                </a:endParaRPr>
              </a:p>
            </p:txBody>
          </p:sp>
          <p:sp>
            <p:nvSpPr>
              <p:cNvPr id="15" name="TextBox 14"/>
              <p:cNvSpPr txBox="1"/>
              <p:nvPr/>
            </p:nvSpPr>
            <p:spPr>
              <a:xfrm>
                <a:off x="5542546" y="2599307"/>
                <a:ext cx="1101584" cy="646587"/>
              </a:xfrm>
              <a:prstGeom prst="rect">
                <a:avLst/>
              </a:prstGeom>
              <a:noFill/>
            </p:spPr>
            <p:txBody>
              <a:bodyPr wrap="none" rtlCol="0">
                <a:spAutoFit/>
              </a:bodyPr>
              <a:lstStyle/>
              <a:p>
                <a:pPr algn="ctr"/>
                <a:r>
                  <a:rPr lang="en-IN" sz="1801" b="1" dirty="0">
                    <a:solidFill>
                      <a:schemeClr val="tx1">
                        <a:lumMod val="75000"/>
                        <a:lumOff val="25000"/>
                      </a:schemeClr>
                    </a:solidFill>
                    <a:latin typeface="Montserrat" panose="00000500000000000000" pitchFamily="2" charset="0"/>
                  </a:rPr>
                  <a:t>50Lac +</a:t>
                </a:r>
              </a:p>
              <a:p>
                <a:pPr algn="ctr"/>
                <a:r>
                  <a:rPr lang="en-IN" sz="1801" b="1" dirty="0" err="1">
                    <a:solidFill>
                      <a:schemeClr val="tx1">
                        <a:lumMod val="75000"/>
                        <a:lumOff val="25000"/>
                      </a:schemeClr>
                    </a:solidFill>
                    <a:latin typeface="Montserrat" panose="00000500000000000000" pitchFamily="2" charset="0"/>
                  </a:rPr>
                  <a:t>Sqft</a:t>
                </a:r>
                <a:endParaRPr lang="en-IN" sz="1801" b="1" dirty="0">
                  <a:solidFill>
                    <a:schemeClr val="tx1">
                      <a:lumMod val="75000"/>
                      <a:lumOff val="25000"/>
                    </a:schemeClr>
                  </a:solidFill>
                  <a:latin typeface="Montserrat" panose="00000500000000000000" pitchFamily="2" charset="0"/>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p:cNvGrpSpPr/>
          <p:nvPr/>
        </p:nvGrpSpPr>
        <p:grpSpPr>
          <a:xfrm>
            <a:off x="3" y="29309"/>
            <a:ext cx="12204894" cy="6824588"/>
            <a:chOff x="0" y="29308"/>
            <a:chExt cx="12204895" cy="6824588"/>
          </a:xfrm>
        </p:grpSpPr>
        <p:sp>
          <p:nvSpPr>
            <p:cNvPr id="6" name="Freeform: Shape 5"/>
            <p:cNvSpPr/>
            <p:nvPr/>
          </p:nvSpPr>
          <p:spPr>
            <a:xfrm>
              <a:off x="0" y="5523913"/>
              <a:ext cx="2522219" cy="1329396"/>
            </a:xfrm>
            <a:custGeom>
              <a:avLst/>
              <a:gdLst>
                <a:gd name="connsiteX0" fmla="*/ 0 w 2522219"/>
                <a:gd name="connsiteY0" fmla="*/ 1329397 h 1329396"/>
                <a:gd name="connsiteX1" fmla="*/ 2522220 w 2522219"/>
                <a:gd name="connsiteY1" fmla="*/ 1329397 h 1329396"/>
                <a:gd name="connsiteX2" fmla="*/ 2522220 w 2522219"/>
                <a:gd name="connsiteY2" fmla="*/ 787791 h 1329396"/>
                <a:gd name="connsiteX3" fmla="*/ 1157068 w 2522219"/>
                <a:gd name="connsiteY3" fmla="*/ 0 h 1329396"/>
                <a:gd name="connsiteX4" fmla="*/ 0 w 2522219"/>
                <a:gd name="connsiteY4" fmla="*/ 668215 h 1329396"/>
                <a:gd name="connsiteX5" fmla="*/ 0 w 2522219"/>
                <a:gd name="connsiteY5" fmla="*/ 1329397 h 132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219" h="1329396">
                  <a:moveTo>
                    <a:pt x="0" y="1329397"/>
                  </a:moveTo>
                  <a:lnTo>
                    <a:pt x="2522220" y="1329397"/>
                  </a:lnTo>
                  <a:lnTo>
                    <a:pt x="2522220" y="787791"/>
                  </a:lnTo>
                  <a:lnTo>
                    <a:pt x="1157068" y="0"/>
                  </a:lnTo>
                  <a:lnTo>
                    <a:pt x="0" y="668215"/>
                  </a:lnTo>
                  <a:lnTo>
                    <a:pt x="0" y="1329397"/>
                  </a:lnTo>
                  <a:close/>
                </a:path>
              </a:pathLst>
            </a:custGeom>
            <a:solidFill>
              <a:srgbClr val="F7F7F7"/>
            </a:solidFill>
            <a:ln w="58615" cap="flat">
              <a:noFill/>
              <a:prstDash val="solid"/>
              <a:miter/>
            </a:ln>
          </p:spPr>
          <p:txBody>
            <a:bodyPr rtlCol="0" anchor="ctr"/>
            <a:lstStyle/>
            <a:p>
              <a:endParaRPr lang="en-IN" sz="1801"/>
            </a:p>
          </p:txBody>
        </p:sp>
        <p:sp>
          <p:nvSpPr>
            <p:cNvPr id="7" name="Freeform: Shape 6"/>
            <p:cNvSpPr/>
            <p:nvPr/>
          </p:nvSpPr>
          <p:spPr>
            <a:xfrm>
              <a:off x="7291167" y="29308"/>
              <a:ext cx="3936609" cy="1849901"/>
            </a:xfrm>
            <a:custGeom>
              <a:avLst/>
              <a:gdLst>
                <a:gd name="connsiteX0" fmla="*/ 0 w 3936609"/>
                <a:gd name="connsiteY0" fmla="*/ 0 h 1849901"/>
                <a:gd name="connsiteX1" fmla="*/ 0 w 3936609"/>
                <a:gd name="connsiteY1" fmla="*/ 713935 h 1849901"/>
                <a:gd name="connsiteX2" fmla="*/ 1968305 w 3936609"/>
                <a:gd name="connsiteY2" fmla="*/ 1849901 h 1849901"/>
                <a:gd name="connsiteX3" fmla="*/ 3936610 w 3936609"/>
                <a:gd name="connsiteY3" fmla="*/ 713935 h 1849901"/>
                <a:gd name="connsiteX4" fmla="*/ 3936610 w 3936609"/>
                <a:gd name="connsiteY4" fmla="*/ 0 h 1849901"/>
                <a:gd name="connsiteX5" fmla="*/ 0 w 3936609"/>
                <a:gd name="connsiteY5" fmla="*/ 0 h 184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609" h="1849901">
                  <a:moveTo>
                    <a:pt x="0" y="0"/>
                  </a:moveTo>
                  <a:lnTo>
                    <a:pt x="0" y="713935"/>
                  </a:lnTo>
                  <a:lnTo>
                    <a:pt x="1968305" y="1849901"/>
                  </a:lnTo>
                  <a:lnTo>
                    <a:pt x="3936610" y="713935"/>
                  </a:lnTo>
                  <a:lnTo>
                    <a:pt x="3936610" y="0"/>
                  </a:lnTo>
                  <a:lnTo>
                    <a:pt x="0" y="0"/>
                  </a:lnTo>
                  <a:close/>
                </a:path>
              </a:pathLst>
            </a:custGeom>
            <a:solidFill>
              <a:srgbClr val="F7F7F7"/>
            </a:solidFill>
            <a:ln w="58615" cap="flat">
              <a:noFill/>
              <a:prstDash val="solid"/>
              <a:miter/>
            </a:ln>
          </p:spPr>
          <p:txBody>
            <a:bodyPr rtlCol="0" anchor="ctr"/>
            <a:lstStyle/>
            <a:p>
              <a:endParaRPr lang="en-IN" sz="1801"/>
            </a:p>
          </p:txBody>
        </p:sp>
        <p:sp>
          <p:nvSpPr>
            <p:cNvPr id="8" name="Freeform: Shape 7"/>
            <p:cNvSpPr/>
            <p:nvPr/>
          </p:nvSpPr>
          <p:spPr>
            <a:xfrm>
              <a:off x="4362743" y="2327030"/>
              <a:ext cx="7840393" cy="4526279"/>
            </a:xfrm>
            <a:custGeom>
              <a:avLst/>
              <a:gdLst>
                <a:gd name="connsiteX0" fmla="*/ 7840394 w 7840393"/>
                <a:gd name="connsiteY0" fmla="*/ 0 h 4526279"/>
                <a:gd name="connsiteX1" fmla="*/ 0 w 7840393"/>
                <a:gd name="connsiteY1" fmla="*/ 4526280 h 4526279"/>
                <a:gd name="connsiteX2" fmla="*/ 7840394 w 7840393"/>
                <a:gd name="connsiteY2" fmla="*/ 4526280 h 4526279"/>
                <a:gd name="connsiteX3" fmla="*/ 7840394 w 7840393"/>
                <a:gd name="connsiteY3" fmla="*/ 0 h 4526279"/>
              </a:gdLst>
              <a:ahLst/>
              <a:cxnLst>
                <a:cxn ang="0">
                  <a:pos x="connsiteX0" y="connsiteY0"/>
                </a:cxn>
                <a:cxn ang="0">
                  <a:pos x="connsiteX1" y="connsiteY1"/>
                </a:cxn>
                <a:cxn ang="0">
                  <a:pos x="connsiteX2" y="connsiteY2"/>
                </a:cxn>
                <a:cxn ang="0">
                  <a:pos x="connsiteX3" y="connsiteY3"/>
                </a:cxn>
              </a:cxnLst>
              <a:rect l="l" t="t" r="r" b="b"/>
              <a:pathLst>
                <a:path w="7840393" h="4526279">
                  <a:moveTo>
                    <a:pt x="7840394" y="0"/>
                  </a:moveTo>
                  <a:lnTo>
                    <a:pt x="0" y="4526280"/>
                  </a:lnTo>
                  <a:lnTo>
                    <a:pt x="7840394" y="4526280"/>
                  </a:lnTo>
                  <a:lnTo>
                    <a:pt x="7840394"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3" name="Freeform: Shape 12"/>
            <p:cNvSpPr/>
            <p:nvPr/>
          </p:nvSpPr>
          <p:spPr>
            <a:xfrm>
              <a:off x="4187483" y="2160563"/>
              <a:ext cx="8017412" cy="4693333"/>
            </a:xfrm>
            <a:custGeom>
              <a:avLst/>
              <a:gdLst>
                <a:gd name="connsiteX0" fmla="*/ 8017294 w 8017412"/>
                <a:gd name="connsiteY0" fmla="*/ 64858 h 4693333"/>
                <a:gd name="connsiteX1" fmla="*/ 7142751 w 8017412"/>
                <a:gd name="connsiteY1" fmla="*/ 569536 h 4693333"/>
                <a:gd name="connsiteX2" fmla="*/ 6156842 w 8017412"/>
                <a:gd name="connsiteY2" fmla="*/ -205 h 4693333"/>
                <a:gd name="connsiteX3" fmla="*/ 5073629 w 8017412"/>
                <a:gd name="connsiteY3" fmla="*/ 623462 h 4693333"/>
                <a:gd name="connsiteX4" fmla="*/ 3999210 w 8017412"/>
                <a:gd name="connsiteY4" fmla="*/ -205 h 4693333"/>
                <a:gd name="connsiteX5" fmla="*/ 2924789 w 8017412"/>
                <a:gd name="connsiteY5" fmla="*/ 619359 h 4693333"/>
                <a:gd name="connsiteX6" fmla="*/ 2893723 w 8017412"/>
                <a:gd name="connsiteY6" fmla="*/ 1866108 h 4693333"/>
                <a:gd name="connsiteX7" fmla="*/ 1858575 w 8017412"/>
                <a:gd name="connsiteY7" fmla="*/ 2483328 h 4693333"/>
                <a:gd name="connsiteX8" fmla="*/ 1858575 w 8017412"/>
                <a:gd name="connsiteY8" fmla="*/ 3621640 h 4693333"/>
                <a:gd name="connsiteX9" fmla="*/ -119 w 8017412"/>
                <a:gd name="connsiteY9" fmla="*/ 4693129 h 4693333"/>
                <a:gd name="connsiteX10" fmla="*/ 351574 w 8017412"/>
                <a:gd name="connsiteY10" fmla="*/ 4693129 h 4693333"/>
                <a:gd name="connsiteX11" fmla="*/ 1946498 w 8017412"/>
                <a:gd name="connsiteY11" fmla="*/ 3772867 h 4693333"/>
                <a:gd name="connsiteX12" fmla="*/ 2932995 w 8017412"/>
                <a:gd name="connsiteY12" fmla="*/ 4342608 h 4693333"/>
                <a:gd name="connsiteX13" fmla="*/ 3998036 w 8017412"/>
                <a:gd name="connsiteY13" fmla="*/ 3719526 h 4693333"/>
                <a:gd name="connsiteX14" fmla="*/ 5071871 w 8017412"/>
                <a:gd name="connsiteY14" fmla="*/ 4342608 h 4693333"/>
                <a:gd name="connsiteX15" fmla="*/ 6146290 w 8017412"/>
                <a:gd name="connsiteY15" fmla="*/ 3721871 h 4693333"/>
                <a:gd name="connsiteX16" fmla="*/ 6146290 w 8017412"/>
                <a:gd name="connsiteY16" fmla="*/ 2483328 h 4693333"/>
                <a:gd name="connsiteX17" fmla="*/ 7229503 w 8017412"/>
                <a:gd name="connsiteY17" fmla="*/ 1863178 h 4693333"/>
                <a:gd name="connsiteX18" fmla="*/ 7229503 w 8017412"/>
                <a:gd name="connsiteY18" fmla="*/ 724867 h 4693333"/>
                <a:gd name="connsiteX19" fmla="*/ 8017294 w 8017412"/>
                <a:gd name="connsiteY19" fmla="*/ 267667 h 4693333"/>
                <a:gd name="connsiteX20" fmla="*/ 3998623 w 8017412"/>
                <a:gd name="connsiteY20" fmla="*/ 203190 h 4693333"/>
                <a:gd name="connsiteX21" fmla="*/ 4985119 w 8017412"/>
                <a:gd name="connsiteY21" fmla="*/ 775276 h 4693333"/>
                <a:gd name="connsiteX22" fmla="*/ 4985119 w 8017412"/>
                <a:gd name="connsiteY22" fmla="*/ 1815113 h 4693333"/>
                <a:gd name="connsiteX23" fmla="*/ 3998036 w 8017412"/>
                <a:gd name="connsiteY23" fmla="*/ 2384855 h 4693333"/>
                <a:gd name="connsiteX24" fmla="*/ 3070741 w 8017412"/>
                <a:gd name="connsiteY24" fmla="*/ 1866108 h 4693333"/>
                <a:gd name="connsiteX25" fmla="*/ 3099463 w 8017412"/>
                <a:gd name="connsiteY25" fmla="*/ 722522 h 4693333"/>
                <a:gd name="connsiteX26" fmla="*/ 2933582 w 8017412"/>
                <a:gd name="connsiteY26" fmla="*/ 4138626 h 4693333"/>
                <a:gd name="connsiteX27" fmla="*/ 2035593 w 8017412"/>
                <a:gd name="connsiteY27" fmla="*/ 3619881 h 4693333"/>
                <a:gd name="connsiteX28" fmla="*/ 2035593 w 8017412"/>
                <a:gd name="connsiteY28" fmla="*/ 2581802 h 4693333"/>
                <a:gd name="connsiteX29" fmla="*/ 2982818 w 8017412"/>
                <a:gd name="connsiteY29" fmla="*/ 2017922 h 4693333"/>
                <a:gd name="connsiteX30" fmla="*/ 3911287 w 8017412"/>
                <a:gd name="connsiteY30" fmla="*/ 2537840 h 4693333"/>
                <a:gd name="connsiteX31" fmla="*/ 3911287 w 8017412"/>
                <a:gd name="connsiteY31" fmla="*/ 3566541 h 4693333"/>
                <a:gd name="connsiteX32" fmla="*/ 5073629 w 8017412"/>
                <a:gd name="connsiteY32" fmla="*/ 4138626 h 4693333"/>
                <a:gd name="connsiteX33" fmla="*/ 4087133 w 8017412"/>
                <a:gd name="connsiteY33" fmla="*/ 3565954 h 4693333"/>
                <a:gd name="connsiteX34" fmla="*/ 4087133 w 8017412"/>
                <a:gd name="connsiteY34" fmla="*/ 2537255 h 4693333"/>
                <a:gd name="connsiteX35" fmla="*/ 5073629 w 8017412"/>
                <a:gd name="connsiteY35" fmla="*/ 1967514 h 4693333"/>
                <a:gd name="connsiteX36" fmla="*/ 5970444 w 8017412"/>
                <a:gd name="connsiteY36" fmla="*/ 2483328 h 4693333"/>
                <a:gd name="connsiteX37" fmla="*/ 5970444 w 8017412"/>
                <a:gd name="connsiteY37" fmla="*/ 3622225 h 4693333"/>
                <a:gd name="connsiteX38" fmla="*/ 6059540 w 8017412"/>
                <a:gd name="connsiteY38" fmla="*/ 2328583 h 4693333"/>
                <a:gd name="connsiteX39" fmla="*/ 5160965 w 8017412"/>
                <a:gd name="connsiteY39" fmla="*/ 1815113 h 4693333"/>
                <a:gd name="connsiteX40" fmla="*/ 5160965 w 8017412"/>
                <a:gd name="connsiteY40" fmla="*/ 775862 h 4693333"/>
                <a:gd name="connsiteX41" fmla="*/ 6157427 w 8017412"/>
                <a:gd name="connsiteY41" fmla="*/ 203190 h 4693333"/>
                <a:gd name="connsiteX42" fmla="*/ 7053657 w 8017412"/>
                <a:gd name="connsiteY42" fmla="*/ 724867 h 4693333"/>
                <a:gd name="connsiteX43" fmla="*/ 7053657 w 8017412"/>
                <a:gd name="connsiteY43" fmla="*/ 1761773 h 4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17412" h="4693333">
                  <a:moveTo>
                    <a:pt x="8017294" y="64858"/>
                  </a:moveTo>
                  <a:lnTo>
                    <a:pt x="7142751" y="569536"/>
                  </a:lnTo>
                  <a:lnTo>
                    <a:pt x="6156842" y="-205"/>
                  </a:lnTo>
                  <a:lnTo>
                    <a:pt x="5073629" y="623462"/>
                  </a:lnTo>
                  <a:lnTo>
                    <a:pt x="3999210" y="-205"/>
                  </a:lnTo>
                  <a:lnTo>
                    <a:pt x="2924789" y="619359"/>
                  </a:lnTo>
                  <a:lnTo>
                    <a:pt x="2893723" y="1866108"/>
                  </a:lnTo>
                  <a:lnTo>
                    <a:pt x="1858575" y="2483328"/>
                  </a:lnTo>
                  <a:lnTo>
                    <a:pt x="1858575" y="3621640"/>
                  </a:lnTo>
                  <a:lnTo>
                    <a:pt x="-119" y="4693129"/>
                  </a:lnTo>
                  <a:lnTo>
                    <a:pt x="351574" y="4693129"/>
                  </a:lnTo>
                  <a:lnTo>
                    <a:pt x="1946498" y="3772867"/>
                  </a:lnTo>
                  <a:lnTo>
                    <a:pt x="2932995" y="4342608"/>
                  </a:lnTo>
                  <a:lnTo>
                    <a:pt x="3998036" y="3719526"/>
                  </a:lnTo>
                  <a:lnTo>
                    <a:pt x="5071871" y="4342608"/>
                  </a:lnTo>
                  <a:lnTo>
                    <a:pt x="6146290" y="3721871"/>
                  </a:lnTo>
                  <a:lnTo>
                    <a:pt x="6146290" y="2483328"/>
                  </a:lnTo>
                  <a:lnTo>
                    <a:pt x="7229503" y="1863178"/>
                  </a:lnTo>
                  <a:lnTo>
                    <a:pt x="7229503" y="724867"/>
                  </a:lnTo>
                  <a:lnTo>
                    <a:pt x="8017294" y="267667"/>
                  </a:lnTo>
                  <a:close/>
                  <a:moveTo>
                    <a:pt x="3998623" y="203190"/>
                  </a:moveTo>
                  <a:lnTo>
                    <a:pt x="4985119" y="775276"/>
                  </a:lnTo>
                  <a:lnTo>
                    <a:pt x="4985119" y="1815113"/>
                  </a:lnTo>
                  <a:lnTo>
                    <a:pt x="3998036" y="2384855"/>
                  </a:lnTo>
                  <a:lnTo>
                    <a:pt x="3070741" y="1866108"/>
                  </a:lnTo>
                  <a:lnTo>
                    <a:pt x="3099463" y="722522"/>
                  </a:lnTo>
                  <a:close/>
                  <a:moveTo>
                    <a:pt x="2933582" y="4138626"/>
                  </a:moveTo>
                  <a:lnTo>
                    <a:pt x="2035593" y="3619881"/>
                  </a:lnTo>
                  <a:lnTo>
                    <a:pt x="2035593" y="2581802"/>
                  </a:lnTo>
                  <a:lnTo>
                    <a:pt x="2982818" y="2017922"/>
                  </a:lnTo>
                  <a:lnTo>
                    <a:pt x="3911287" y="2537840"/>
                  </a:lnTo>
                  <a:lnTo>
                    <a:pt x="3911287" y="3566541"/>
                  </a:lnTo>
                  <a:close/>
                  <a:moveTo>
                    <a:pt x="5073629" y="4138626"/>
                  </a:moveTo>
                  <a:lnTo>
                    <a:pt x="4087133" y="3565954"/>
                  </a:lnTo>
                  <a:lnTo>
                    <a:pt x="4087133" y="2537255"/>
                  </a:lnTo>
                  <a:lnTo>
                    <a:pt x="5073629" y="1967514"/>
                  </a:lnTo>
                  <a:lnTo>
                    <a:pt x="5970444" y="2483328"/>
                  </a:lnTo>
                  <a:lnTo>
                    <a:pt x="5970444" y="3622225"/>
                  </a:lnTo>
                  <a:close/>
                  <a:moveTo>
                    <a:pt x="6059540" y="2328583"/>
                  </a:moveTo>
                  <a:lnTo>
                    <a:pt x="5160965" y="1815113"/>
                  </a:lnTo>
                  <a:lnTo>
                    <a:pt x="5160965" y="775862"/>
                  </a:lnTo>
                  <a:lnTo>
                    <a:pt x="6157427" y="203190"/>
                  </a:lnTo>
                  <a:lnTo>
                    <a:pt x="7053657" y="724867"/>
                  </a:lnTo>
                  <a:lnTo>
                    <a:pt x="7053657" y="1761773"/>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grpSp>
      <p:grpSp>
        <p:nvGrpSpPr>
          <p:cNvPr id="15" name="Group 14"/>
          <p:cNvGrpSpPr/>
          <p:nvPr/>
        </p:nvGrpSpPr>
        <p:grpSpPr>
          <a:xfrm>
            <a:off x="6133513" y="2261967"/>
            <a:ext cx="5182969" cy="4138834"/>
            <a:chOff x="6133513" y="2261967"/>
            <a:chExt cx="5182968" cy="4138833"/>
          </a:xfrm>
        </p:grpSpPr>
        <p:pic>
          <p:nvPicPr>
            <p:cNvPr id="16" name="Picture 15" descr="A group of people looking at a graph&#10;&#10;Description automatically generated"/>
            <p:cNvPicPr>
              <a:picLocks noChangeAspect="1"/>
            </p:cNvPicPr>
            <p:nvPr/>
          </p:nvPicPr>
          <p:blipFill>
            <a:blip r:embed="rId2">
              <a:extLst>
                <a:ext uri="{28A0092B-C50C-407E-A947-70E740481C1C}">
                  <a14:useLocalDpi xmlns:a14="http://schemas.microsoft.com/office/drawing/2010/main" val="0"/>
                </a:ext>
              </a:extLst>
            </a:blip>
            <a:srcRect l="38087" t="3545" r="36026" b="43371"/>
            <a:stretch>
              <a:fillRect/>
            </a:stretch>
          </p:blipFill>
          <p:spPr>
            <a:xfrm>
              <a:off x="7198555" y="2261967"/>
              <a:ext cx="1972994" cy="2277794"/>
            </a:xfrm>
            <a:custGeom>
              <a:avLst/>
              <a:gdLst>
                <a:gd name="connsiteX0" fmla="*/ 986497 w 1972994"/>
                <a:gd name="connsiteY0" fmla="*/ 0 h 2277794"/>
                <a:gd name="connsiteX1" fmla="*/ 1972994 w 1972994"/>
                <a:gd name="connsiteY1" fmla="*/ 569742 h 2277794"/>
                <a:gd name="connsiteX2" fmla="*/ 1972994 w 1972994"/>
                <a:gd name="connsiteY2" fmla="*/ 1708638 h 2277794"/>
                <a:gd name="connsiteX3" fmla="*/ 986497 w 1972994"/>
                <a:gd name="connsiteY3" fmla="*/ 2277794 h 2277794"/>
                <a:gd name="connsiteX4" fmla="*/ 0 w 1972994"/>
                <a:gd name="connsiteY4" fmla="*/ 1708638 h 2277794"/>
                <a:gd name="connsiteX5" fmla="*/ 0 w 1972994"/>
                <a:gd name="connsiteY5" fmla="*/ 569742 h 2277794"/>
                <a:gd name="connsiteX6" fmla="*/ 986497 w 1972994"/>
                <a:gd name="connsiteY6" fmla="*/ 0 h 22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994" h="2277794">
                  <a:moveTo>
                    <a:pt x="986497" y="0"/>
                  </a:moveTo>
                  <a:lnTo>
                    <a:pt x="1972994" y="569742"/>
                  </a:lnTo>
                  <a:lnTo>
                    <a:pt x="1972994" y="1708638"/>
                  </a:lnTo>
                  <a:lnTo>
                    <a:pt x="986497" y="2277794"/>
                  </a:lnTo>
                  <a:lnTo>
                    <a:pt x="0" y="1708638"/>
                  </a:lnTo>
                  <a:lnTo>
                    <a:pt x="0" y="569742"/>
                  </a:lnTo>
                  <a:lnTo>
                    <a:pt x="986497" y="0"/>
                  </a:lnTo>
                  <a:close/>
                </a:path>
              </a:pathLst>
            </a:custGeom>
          </p:spPr>
        </p:pic>
        <p:pic>
          <p:nvPicPr>
            <p:cNvPr id="17" name="Picture 16" descr="A group of people looking at a grap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62792" t="6642" r="11321" b="40274"/>
            <a:stretch>
              <a:fillRect/>
            </a:stretch>
          </p:blipFill>
          <p:spPr>
            <a:xfrm>
              <a:off x="9343487" y="2287367"/>
              <a:ext cx="1972994" cy="2277794"/>
            </a:xfrm>
            <a:custGeom>
              <a:avLst/>
              <a:gdLst>
                <a:gd name="connsiteX0" fmla="*/ 986497 w 1972994"/>
                <a:gd name="connsiteY0" fmla="*/ 0 h 2277794"/>
                <a:gd name="connsiteX1" fmla="*/ 1972994 w 1972994"/>
                <a:gd name="connsiteY1" fmla="*/ 569742 h 2277794"/>
                <a:gd name="connsiteX2" fmla="*/ 1972994 w 1972994"/>
                <a:gd name="connsiteY2" fmla="*/ 1708638 h 2277794"/>
                <a:gd name="connsiteX3" fmla="*/ 986497 w 1972994"/>
                <a:gd name="connsiteY3" fmla="*/ 2277794 h 2277794"/>
                <a:gd name="connsiteX4" fmla="*/ 0 w 1972994"/>
                <a:gd name="connsiteY4" fmla="*/ 1708638 h 2277794"/>
                <a:gd name="connsiteX5" fmla="*/ 0 w 1972994"/>
                <a:gd name="connsiteY5" fmla="*/ 569742 h 2277794"/>
                <a:gd name="connsiteX6" fmla="*/ 986497 w 1972994"/>
                <a:gd name="connsiteY6" fmla="*/ 0 h 22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994" h="2277794">
                  <a:moveTo>
                    <a:pt x="986497" y="0"/>
                  </a:moveTo>
                  <a:lnTo>
                    <a:pt x="1972994" y="569742"/>
                  </a:lnTo>
                  <a:lnTo>
                    <a:pt x="1972994" y="1708638"/>
                  </a:lnTo>
                  <a:lnTo>
                    <a:pt x="986497" y="2277794"/>
                  </a:lnTo>
                  <a:lnTo>
                    <a:pt x="0" y="1708638"/>
                  </a:lnTo>
                  <a:lnTo>
                    <a:pt x="0" y="569742"/>
                  </a:lnTo>
                  <a:lnTo>
                    <a:pt x="986497" y="0"/>
                  </a:lnTo>
                  <a:close/>
                </a:path>
              </a:pathLst>
            </a:custGeom>
          </p:spPr>
        </p:pic>
        <p:pic>
          <p:nvPicPr>
            <p:cNvPr id="18" name="Picture 17" descr="A group of people looking at a grap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21929" r="52184" b="46903"/>
            <a:stretch>
              <a:fillRect/>
            </a:stretch>
          </p:blipFill>
          <p:spPr>
            <a:xfrm>
              <a:off x="6133513" y="4122421"/>
              <a:ext cx="1972994" cy="2278379"/>
            </a:xfrm>
            <a:custGeom>
              <a:avLst/>
              <a:gdLst>
                <a:gd name="connsiteX0" fmla="*/ 986497 w 1972994"/>
                <a:gd name="connsiteY0" fmla="*/ 0 h 2278379"/>
                <a:gd name="connsiteX1" fmla="*/ 1972994 w 1972994"/>
                <a:gd name="connsiteY1" fmla="*/ 569742 h 2278379"/>
                <a:gd name="connsiteX2" fmla="*/ 1972994 w 1972994"/>
                <a:gd name="connsiteY2" fmla="*/ 1708638 h 2278379"/>
                <a:gd name="connsiteX3" fmla="*/ 986499 w 1972994"/>
                <a:gd name="connsiteY3" fmla="*/ 2278379 h 2278379"/>
                <a:gd name="connsiteX4" fmla="*/ 986496 w 1972994"/>
                <a:gd name="connsiteY4" fmla="*/ 2278379 h 2278379"/>
                <a:gd name="connsiteX5" fmla="*/ 0 w 1972994"/>
                <a:gd name="connsiteY5" fmla="*/ 1708638 h 2278379"/>
                <a:gd name="connsiteX6" fmla="*/ 0 w 1972994"/>
                <a:gd name="connsiteY6" fmla="*/ 569742 h 2278379"/>
                <a:gd name="connsiteX7" fmla="*/ 986497 w 1972994"/>
                <a:gd name="connsiteY7" fmla="*/ 0 h 227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994" h="2278379">
                  <a:moveTo>
                    <a:pt x="986497" y="0"/>
                  </a:moveTo>
                  <a:lnTo>
                    <a:pt x="1972994" y="569742"/>
                  </a:lnTo>
                  <a:lnTo>
                    <a:pt x="1972994" y="1708638"/>
                  </a:lnTo>
                  <a:lnTo>
                    <a:pt x="986499" y="2278379"/>
                  </a:lnTo>
                  <a:lnTo>
                    <a:pt x="986496" y="2278379"/>
                  </a:lnTo>
                  <a:lnTo>
                    <a:pt x="0" y="1708638"/>
                  </a:lnTo>
                  <a:lnTo>
                    <a:pt x="0" y="569742"/>
                  </a:lnTo>
                  <a:lnTo>
                    <a:pt x="986497" y="0"/>
                  </a:lnTo>
                  <a:close/>
                </a:path>
              </a:pathLst>
            </a:custGeom>
          </p:spPr>
        </p:pic>
        <p:pic>
          <p:nvPicPr>
            <p:cNvPr id="19" name="Picture 18" descr="A group of people looking at a grap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40020" t="35271" r="34093" b="11632"/>
            <a:stretch>
              <a:fillRect/>
            </a:stretch>
          </p:blipFill>
          <p:spPr>
            <a:xfrm>
              <a:off x="8272975" y="4109721"/>
              <a:ext cx="1972994" cy="2278379"/>
            </a:xfrm>
            <a:custGeom>
              <a:avLst/>
              <a:gdLst>
                <a:gd name="connsiteX0" fmla="*/ 986497 w 1972994"/>
                <a:gd name="connsiteY0" fmla="*/ 0 h 2278379"/>
                <a:gd name="connsiteX1" fmla="*/ 1972994 w 1972994"/>
                <a:gd name="connsiteY1" fmla="*/ 569742 h 2278379"/>
                <a:gd name="connsiteX2" fmla="*/ 1972994 w 1972994"/>
                <a:gd name="connsiteY2" fmla="*/ 1708638 h 2278379"/>
                <a:gd name="connsiteX3" fmla="*/ 986499 w 1972994"/>
                <a:gd name="connsiteY3" fmla="*/ 2278379 h 2278379"/>
                <a:gd name="connsiteX4" fmla="*/ 986495 w 1972994"/>
                <a:gd name="connsiteY4" fmla="*/ 2278379 h 2278379"/>
                <a:gd name="connsiteX5" fmla="*/ 0 w 1972994"/>
                <a:gd name="connsiteY5" fmla="*/ 1708638 h 2278379"/>
                <a:gd name="connsiteX6" fmla="*/ 0 w 1972994"/>
                <a:gd name="connsiteY6" fmla="*/ 569742 h 2278379"/>
                <a:gd name="connsiteX7" fmla="*/ 986497 w 1972994"/>
                <a:gd name="connsiteY7" fmla="*/ 0 h 227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994" h="2278379">
                  <a:moveTo>
                    <a:pt x="986497" y="0"/>
                  </a:moveTo>
                  <a:lnTo>
                    <a:pt x="1972994" y="569742"/>
                  </a:lnTo>
                  <a:lnTo>
                    <a:pt x="1972994" y="1708638"/>
                  </a:lnTo>
                  <a:lnTo>
                    <a:pt x="986499" y="2278379"/>
                  </a:lnTo>
                  <a:lnTo>
                    <a:pt x="986495" y="2278379"/>
                  </a:lnTo>
                  <a:lnTo>
                    <a:pt x="0" y="1708638"/>
                  </a:lnTo>
                  <a:lnTo>
                    <a:pt x="0" y="569742"/>
                  </a:lnTo>
                  <a:lnTo>
                    <a:pt x="986497" y="0"/>
                  </a:lnTo>
                  <a:close/>
                </a:path>
              </a:pathLst>
            </a:custGeom>
          </p:spPr>
        </p:pic>
      </p:grpSp>
      <p:sp>
        <p:nvSpPr>
          <p:cNvPr id="27" name="TextBox 26"/>
          <p:cNvSpPr txBox="1"/>
          <p:nvPr/>
        </p:nvSpPr>
        <p:spPr>
          <a:xfrm>
            <a:off x="875518" y="2160564"/>
            <a:ext cx="3990584" cy="923458"/>
          </a:xfrm>
          <a:prstGeom prst="rect">
            <a:avLst/>
          </a:prstGeom>
          <a:noFill/>
        </p:spPr>
        <p:txBody>
          <a:bodyPr wrap="square" rtlCol="0">
            <a:spAutoFit/>
          </a:bodyPr>
          <a:lstStyle/>
          <a:p>
            <a:r>
              <a:rPr lang="en-US" sz="5401" b="1" dirty="0">
                <a:solidFill>
                  <a:schemeClr val="tx1">
                    <a:lumMod val="85000"/>
                    <a:lumOff val="15000"/>
                  </a:schemeClr>
                </a:solidFill>
                <a:latin typeface="Montserrat" panose="00000500000000000000" pitchFamily="2" charset="0"/>
              </a:rPr>
              <a:t>Our </a:t>
            </a:r>
            <a:r>
              <a:rPr lang="en-US" sz="5401" b="1" dirty="0">
                <a:solidFill>
                  <a:schemeClr val="bg2"/>
                </a:solidFill>
                <a:latin typeface="Montserrat" panose="00000500000000000000" pitchFamily="2" charset="0"/>
              </a:rPr>
              <a:t>Team</a:t>
            </a:r>
          </a:p>
        </p:txBody>
      </p:sp>
      <p:pic>
        <p:nvPicPr>
          <p:cNvPr id="3" name="Picture 2">
            <a:extLst>
              <a:ext uri="{FF2B5EF4-FFF2-40B4-BE49-F238E27FC236}">
                <a16:creationId xmlns:a16="http://schemas.microsoft.com/office/drawing/2014/main" id="{76A57F38-CA2F-D47E-631A-FB9111855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518" y="4744246"/>
            <a:ext cx="3203229" cy="100933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group of people looking at a computer&#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t="16733"/>
          <a:stretch>
            <a:fillRect/>
          </a:stretch>
        </p:blipFill>
        <p:spPr>
          <a:xfrm>
            <a:off x="1" y="2"/>
            <a:ext cx="5487436" cy="6857413"/>
          </a:xfrm>
          <a:prstGeom prst="rect">
            <a:avLst/>
          </a:prstGeom>
        </p:spPr>
      </p:pic>
      <p:sp>
        <p:nvSpPr>
          <p:cNvPr id="36" name="object 23"/>
          <p:cNvSpPr txBox="1"/>
          <p:nvPr/>
        </p:nvSpPr>
        <p:spPr>
          <a:xfrm>
            <a:off x="6084774" y="2301539"/>
            <a:ext cx="5488052" cy="937009"/>
          </a:xfrm>
          <a:prstGeom prst="rect">
            <a:avLst/>
          </a:prstGeom>
        </p:spPr>
        <p:txBody>
          <a:bodyPr vert="horz" wrap="square" lIns="0" tIns="44027" rIns="0" bIns="0" rtlCol="0">
            <a:spAutoFit/>
          </a:bodyPr>
          <a:lstStyle/>
          <a:p>
            <a:pPr marL="8254">
              <a:spcBef>
                <a:spcPts val="601"/>
              </a:spcBef>
            </a:pPr>
            <a:r>
              <a:rPr lang="en-US" sz="2000" b="1" spc="34" dirty="0">
                <a:solidFill>
                  <a:schemeClr val="tx1">
                    <a:lumMod val="75000"/>
                    <a:lumOff val="25000"/>
                  </a:schemeClr>
                </a:solidFill>
                <a:latin typeface="Montserrat" panose="00000500000000000000" pitchFamily="2" charset="0"/>
                <a:cs typeface="Tahoma" panose="020B0604030504040204"/>
              </a:rPr>
              <a:t>Er. Prasanna Joshi</a:t>
            </a:r>
            <a:endParaRPr lang="en-US" sz="2000" b="1" dirty="0">
              <a:solidFill>
                <a:schemeClr val="accent5"/>
              </a:solidFill>
              <a:latin typeface="Montserrat" panose="00000500000000000000" pitchFamily="2" charset="0"/>
              <a:cs typeface="Tahoma" panose="020B0604030504040204"/>
            </a:endParaRPr>
          </a:p>
          <a:p>
            <a:pPr marL="8254">
              <a:spcBef>
                <a:spcPts val="601"/>
              </a:spcBef>
            </a:pPr>
            <a:r>
              <a:rPr lang="en-US" sz="1400" spc="-4" dirty="0">
                <a:solidFill>
                  <a:schemeClr val="tx1">
                    <a:lumMod val="75000"/>
                    <a:lumOff val="25000"/>
                  </a:schemeClr>
                </a:solidFill>
                <a:latin typeface="Montserrat" panose="00000500000000000000" pitchFamily="2" charset="0"/>
                <a:cs typeface="Arial MT"/>
              </a:rPr>
              <a:t>Director, </a:t>
            </a:r>
          </a:p>
          <a:p>
            <a:pPr marL="8254">
              <a:spcBef>
                <a:spcPts val="601"/>
              </a:spcBef>
            </a:pPr>
            <a:r>
              <a:rPr lang="en-US" sz="1400" spc="-4" dirty="0">
                <a:solidFill>
                  <a:schemeClr val="tx1">
                    <a:lumMod val="75000"/>
                    <a:lumOff val="25000"/>
                  </a:schemeClr>
                </a:solidFill>
                <a:latin typeface="Montserrat" panose="00000500000000000000" pitchFamily="2" charset="0"/>
                <a:cs typeface="Arial MT"/>
              </a:rPr>
              <a:t>M. Tech Structures</a:t>
            </a:r>
            <a:endParaRPr lang="en-US" sz="1400" dirty="0">
              <a:solidFill>
                <a:schemeClr val="tx1">
                  <a:lumMod val="75000"/>
                  <a:lumOff val="25000"/>
                </a:schemeClr>
              </a:solidFill>
              <a:latin typeface="Montserrat" panose="00000500000000000000" pitchFamily="2" charset="0"/>
              <a:cs typeface="Arial MT"/>
            </a:endParaRPr>
          </a:p>
        </p:txBody>
      </p:sp>
      <p:sp>
        <p:nvSpPr>
          <p:cNvPr id="37" name="object 24"/>
          <p:cNvSpPr txBox="1"/>
          <p:nvPr/>
        </p:nvSpPr>
        <p:spPr>
          <a:xfrm>
            <a:off x="6096000" y="3462065"/>
            <a:ext cx="4364057" cy="906360"/>
          </a:xfrm>
          <a:prstGeom prst="rect">
            <a:avLst/>
          </a:prstGeom>
        </p:spPr>
        <p:txBody>
          <a:bodyPr vert="horz" wrap="square" lIns="0" tIns="44027" rIns="0" bIns="0" rtlCol="0">
            <a:spAutoFit/>
          </a:bodyPr>
          <a:lstStyle/>
          <a:p>
            <a:pPr marL="8254">
              <a:spcBef>
                <a:spcPts val="601"/>
              </a:spcBef>
            </a:pPr>
            <a:r>
              <a:rPr lang="en-IN" sz="1801" b="1" spc="34" dirty="0">
                <a:solidFill>
                  <a:schemeClr val="tx1">
                    <a:lumMod val="75000"/>
                    <a:lumOff val="25000"/>
                  </a:schemeClr>
                </a:solidFill>
                <a:latin typeface="Montserrat" panose="00000500000000000000" pitchFamily="2" charset="0"/>
                <a:cs typeface="Tahoma" panose="020B0604030504040204"/>
              </a:rPr>
              <a:t>Er. Gopal Garad</a:t>
            </a:r>
            <a:endParaRPr sz="1801" b="1" spc="34" dirty="0">
              <a:solidFill>
                <a:schemeClr val="tx1">
                  <a:lumMod val="75000"/>
                  <a:lumOff val="25000"/>
                </a:schemeClr>
              </a:solidFill>
              <a:latin typeface="Montserrat" panose="00000500000000000000" pitchFamily="2" charset="0"/>
              <a:cs typeface="Tahoma" panose="020B0604030504040204"/>
            </a:endParaRPr>
          </a:p>
          <a:p>
            <a:pPr marL="8254">
              <a:spcBef>
                <a:spcPts val="601"/>
              </a:spcBef>
            </a:pPr>
            <a:r>
              <a:rPr lang="en-US" sz="1400" spc="-4" dirty="0">
                <a:solidFill>
                  <a:schemeClr val="tx1">
                    <a:lumMod val="75000"/>
                    <a:lumOff val="25000"/>
                  </a:schemeClr>
                </a:solidFill>
                <a:latin typeface="Montserrat" panose="00000500000000000000" pitchFamily="2" charset="0"/>
                <a:cs typeface="Arial MT"/>
              </a:rPr>
              <a:t>Director, </a:t>
            </a:r>
          </a:p>
          <a:p>
            <a:pPr marL="8254">
              <a:spcBef>
                <a:spcPts val="601"/>
              </a:spcBef>
            </a:pPr>
            <a:r>
              <a:rPr lang="en-US" sz="1400" spc="-4" dirty="0">
                <a:solidFill>
                  <a:schemeClr val="tx1">
                    <a:lumMod val="75000"/>
                    <a:lumOff val="25000"/>
                  </a:schemeClr>
                </a:solidFill>
                <a:latin typeface="Montserrat" panose="00000500000000000000" pitchFamily="2" charset="0"/>
                <a:cs typeface="Arial MT"/>
              </a:rPr>
              <a:t>M. Tech Structures </a:t>
            </a:r>
            <a:endParaRPr sz="1400" spc="-4" dirty="0">
              <a:solidFill>
                <a:schemeClr val="tx1">
                  <a:lumMod val="75000"/>
                  <a:lumOff val="25000"/>
                </a:schemeClr>
              </a:solidFill>
              <a:latin typeface="Montserrat" panose="00000500000000000000" pitchFamily="2" charset="0"/>
              <a:cs typeface="Arial MT"/>
            </a:endParaRPr>
          </a:p>
        </p:txBody>
      </p:sp>
      <p:sp>
        <p:nvSpPr>
          <p:cNvPr id="4" name="TextBox 16"/>
          <p:cNvSpPr txBox="1"/>
          <p:nvPr/>
        </p:nvSpPr>
        <p:spPr>
          <a:xfrm>
            <a:off x="6084774" y="1606628"/>
            <a:ext cx="3390919" cy="615553"/>
          </a:xfrm>
          <a:prstGeom prst="rect">
            <a:avLst/>
          </a:prstGeom>
          <a:solidFill>
            <a:schemeClr val="bg1"/>
          </a:solidFill>
        </p:spPr>
        <p:txBody>
          <a:bodyPr wrap="square" lIns="0" tIns="0" rIns="0" bIns="0" rtlCol="0" anchor="t">
            <a:spAutoFit/>
          </a:bodyPr>
          <a:lstStyle/>
          <a:p>
            <a:r>
              <a:rPr lang="en-US" sz="4000" b="1" dirty="0">
                <a:solidFill>
                  <a:schemeClr val="tx1">
                    <a:lumMod val="75000"/>
                    <a:lumOff val="25000"/>
                  </a:schemeClr>
                </a:solidFill>
                <a:latin typeface="Montserrat" panose="00000500000000000000" pitchFamily="2" charset="0"/>
              </a:rPr>
              <a:t>Our </a:t>
            </a:r>
            <a:r>
              <a:rPr lang="en-US" sz="4000" b="1" dirty="0">
                <a:solidFill>
                  <a:schemeClr val="bg2"/>
                </a:solidFill>
                <a:latin typeface="Montserrat" panose="00000500000000000000" pitchFamily="2" charset="0"/>
              </a:rPr>
              <a:t>Team </a:t>
            </a:r>
          </a:p>
        </p:txBody>
      </p:sp>
      <p:sp>
        <p:nvSpPr>
          <p:cNvPr id="41" name="object 24"/>
          <p:cNvSpPr txBox="1"/>
          <p:nvPr/>
        </p:nvSpPr>
        <p:spPr>
          <a:xfrm>
            <a:off x="6096000" y="4620084"/>
            <a:ext cx="5387788" cy="906360"/>
          </a:xfrm>
          <a:prstGeom prst="rect">
            <a:avLst/>
          </a:prstGeom>
        </p:spPr>
        <p:txBody>
          <a:bodyPr vert="horz" wrap="square" lIns="0" tIns="44027" rIns="0" bIns="0" rtlCol="0">
            <a:spAutoFit/>
          </a:bodyPr>
          <a:lstStyle/>
          <a:p>
            <a:pPr>
              <a:spcBef>
                <a:spcPts val="601"/>
              </a:spcBef>
            </a:pPr>
            <a:r>
              <a:rPr lang="en-IN" sz="1801" b="1" spc="23" dirty="0">
                <a:solidFill>
                  <a:schemeClr val="tx1">
                    <a:lumMod val="75000"/>
                    <a:lumOff val="25000"/>
                  </a:schemeClr>
                </a:solidFill>
                <a:latin typeface="Montserrat" panose="00000500000000000000" pitchFamily="2" charset="0"/>
                <a:cs typeface="Tahoma" panose="020B0604030504040204"/>
              </a:rPr>
              <a:t> Ar. </a:t>
            </a:r>
            <a:r>
              <a:rPr lang="en-US" sz="1801" b="1" spc="23" dirty="0">
                <a:solidFill>
                  <a:schemeClr val="tx1">
                    <a:lumMod val="75000"/>
                    <a:lumOff val="25000"/>
                  </a:schemeClr>
                </a:solidFill>
                <a:latin typeface="Montserrat" panose="00000500000000000000" pitchFamily="2" charset="0"/>
                <a:cs typeface="Tahoma" panose="020B0604030504040204"/>
              </a:rPr>
              <a:t>Ashish </a:t>
            </a:r>
            <a:r>
              <a:rPr lang="en-US" sz="1801" b="1" spc="23" dirty="0" err="1">
                <a:solidFill>
                  <a:schemeClr val="tx1">
                    <a:lumMod val="75000"/>
                    <a:lumOff val="25000"/>
                  </a:schemeClr>
                </a:solidFill>
                <a:latin typeface="Montserrat" panose="00000500000000000000" pitchFamily="2" charset="0"/>
                <a:cs typeface="Tahoma" panose="020B0604030504040204"/>
              </a:rPr>
              <a:t>Manwal</a:t>
            </a:r>
            <a:endParaRPr sz="1801" b="1" dirty="0">
              <a:solidFill>
                <a:schemeClr val="accent5"/>
              </a:solidFill>
              <a:latin typeface="Montserrat" panose="00000500000000000000" pitchFamily="2" charset="0"/>
              <a:cs typeface="Tahoma" panose="020B0604030504040204"/>
            </a:endParaRPr>
          </a:p>
          <a:p>
            <a:pPr>
              <a:spcBef>
                <a:spcPts val="601"/>
              </a:spcBef>
            </a:pPr>
            <a:r>
              <a:rPr lang="en-IN" sz="1400" spc="-4" dirty="0">
                <a:solidFill>
                  <a:schemeClr val="tx1">
                    <a:lumMod val="75000"/>
                    <a:lumOff val="25000"/>
                  </a:schemeClr>
                </a:solidFill>
                <a:latin typeface="Montserrat" panose="00000500000000000000" pitchFamily="2" charset="0"/>
                <a:cs typeface="Arial MT"/>
              </a:rPr>
              <a:t>Director, </a:t>
            </a:r>
          </a:p>
          <a:p>
            <a:pPr>
              <a:spcBef>
                <a:spcPts val="601"/>
              </a:spcBef>
            </a:pPr>
            <a:r>
              <a:rPr lang="en-IN" sz="1400" spc="-4" dirty="0">
                <a:solidFill>
                  <a:schemeClr val="tx1">
                    <a:lumMod val="75000"/>
                    <a:lumOff val="25000"/>
                  </a:schemeClr>
                </a:solidFill>
                <a:latin typeface="Montserrat" panose="00000500000000000000" pitchFamily="2" charset="0"/>
                <a:cs typeface="Arial MT"/>
              </a:rPr>
              <a:t>Principal Architect</a:t>
            </a:r>
            <a:endParaRPr sz="1400" dirty="0">
              <a:solidFill>
                <a:schemeClr val="tx1">
                  <a:lumMod val="75000"/>
                  <a:lumOff val="25000"/>
                </a:schemeClr>
              </a:solidFill>
              <a:latin typeface="Montserrat" panose="00000500000000000000" pitchFamily="2" charset="0"/>
              <a:cs typeface="Arial MT"/>
            </a:endParaRPr>
          </a:p>
        </p:txBody>
      </p:sp>
      <p:sp>
        <p:nvSpPr>
          <p:cNvPr id="2" name="object 24">
            <a:extLst>
              <a:ext uri="{FF2B5EF4-FFF2-40B4-BE49-F238E27FC236}">
                <a16:creationId xmlns:a16="http://schemas.microsoft.com/office/drawing/2014/main" id="{EA7BACE7-1575-DACF-1BED-A3C8BA237DBA}"/>
              </a:ext>
            </a:extLst>
          </p:cNvPr>
          <p:cNvSpPr txBox="1"/>
          <p:nvPr/>
        </p:nvSpPr>
        <p:spPr>
          <a:xfrm>
            <a:off x="6084774" y="5749961"/>
            <a:ext cx="3751372" cy="906360"/>
          </a:xfrm>
          <a:prstGeom prst="rect">
            <a:avLst/>
          </a:prstGeom>
        </p:spPr>
        <p:txBody>
          <a:bodyPr vert="horz" wrap="square" lIns="0" tIns="44027" rIns="0" bIns="0" rtlCol="0">
            <a:spAutoFit/>
          </a:bodyPr>
          <a:lstStyle/>
          <a:p>
            <a:pPr>
              <a:spcBef>
                <a:spcPts val="601"/>
              </a:spcBef>
            </a:pPr>
            <a:r>
              <a:rPr lang="en-IN" sz="1801" b="1" spc="23" dirty="0">
                <a:solidFill>
                  <a:schemeClr val="tx1">
                    <a:lumMod val="75000"/>
                    <a:lumOff val="25000"/>
                  </a:schemeClr>
                </a:solidFill>
                <a:latin typeface="Montserrat" panose="00000500000000000000" pitchFamily="2" charset="0"/>
                <a:cs typeface="Tahoma" panose="020B0604030504040204"/>
              </a:rPr>
              <a:t>Er. </a:t>
            </a:r>
            <a:r>
              <a:rPr lang="en-IN" sz="1801" b="1" spc="23" dirty="0" err="1">
                <a:solidFill>
                  <a:schemeClr val="tx1">
                    <a:lumMod val="75000"/>
                    <a:lumOff val="25000"/>
                  </a:schemeClr>
                </a:solidFill>
                <a:latin typeface="Montserrat" panose="00000500000000000000" pitchFamily="2" charset="0"/>
                <a:cs typeface="Tahoma" panose="020B0604030504040204"/>
              </a:rPr>
              <a:t>Sumedh</a:t>
            </a:r>
            <a:r>
              <a:rPr lang="en-IN" sz="1801" b="1" spc="23" dirty="0">
                <a:solidFill>
                  <a:schemeClr val="tx1">
                    <a:lumMod val="75000"/>
                    <a:lumOff val="25000"/>
                  </a:schemeClr>
                </a:solidFill>
                <a:latin typeface="Montserrat" panose="00000500000000000000" pitchFamily="2" charset="0"/>
                <a:cs typeface="Tahoma" panose="020B0604030504040204"/>
              </a:rPr>
              <a:t> Jadhav</a:t>
            </a:r>
            <a:endParaRPr sz="1801" b="1" dirty="0">
              <a:solidFill>
                <a:schemeClr val="accent5"/>
              </a:solidFill>
              <a:latin typeface="Montserrat" panose="00000500000000000000" pitchFamily="2" charset="0"/>
              <a:cs typeface="Tahoma" panose="020B0604030504040204"/>
            </a:endParaRPr>
          </a:p>
          <a:p>
            <a:pPr>
              <a:spcBef>
                <a:spcPts val="601"/>
              </a:spcBef>
            </a:pPr>
            <a:r>
              <a:rPr lang="en-IN" sz="1400" spc="-4" dirty="0">
                <a:solidFill>
                  <a:schemeClr val="tx1">
                    <a:lumMod val="75000"/>
                    <a:lumOff val="25000"/>
                  </a:schemeClr>
                </a:solidFill>
                <a:latin typeface="Montserrat" panose="00000500000000000000" pitchFamily="2" charset="0"/>
                <a:cs typeface="Arial MT"/>
              </a:rPr>
              <a:t> Sr. Project Coordinator</a:t>
            </a:r>
          </a:p>
          <a:p>
            <a:pPr>
              <a:spcBef>
                <a:spcPts val="601"/>
              </a:spcBef>
            </a:pPr>
            <a:r>
              <a:rPr lang="en-IN" sz="1400" spc="-4" dirty="0">
                <a:solidFill>
                  <a:schemeClr val="tx1">
                    <a:lumMod val="75000"/>
                    <a:lumOff val="25000"/>
                  </a:schemeClr>
                </a:solidFill>
                <a:latin typeface="Montserrat" panose="00000500000000000000" pitchFamily="2" charset="0"/>
                <a:cs typeface="Arial MT"/>
              </a:rPr>
              <a:t>B. E. Civil</a:t>
            </a:r>
            <a:endParaRPr sz="1400" dirty="0">
              <a:solidFill>
                <a:schemeClr val="tx1">
                  <a:lumMod val="75000"/>
                  <a:lumOff val="25000"/>
                </a:schemeClr>
              </a:solidFill>
              <a:latin typeface="Montserrat" panose="00000500000000000000" pitchFamily="2" charset="0"/>
              <a:cs typeface="Arial MT"/>
            </a:endParaRPr>
          </a:p>
        </p:txBody>
      </p:sp>
      <p:pic>
        <p:nvPicPr>
          <p:cNvPr id="3" name="Picture 2">
            <a:extLst>
              <a:ext uri="{FF2B5EF4-FFF2-40B4-BE49-F238E27FC236}">
                <a16:creationId xmlns:a16="http://schemas.microsoft.com/office/drawing/2014/main" id="{3E3EA9D7-695E-B924-B6F1-75D8AF5FA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929" y="245832"/>
            <a:ext cx="2761266" cy="11419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drawing a graph on a glass board&#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150"/>
          <a:stretch>
            <a:fillRect/>
          </a:stretch>
        </p:blipFill>
        <p:spPr>
          <a:xfrm>
            <a:off x="3530599" y="2"/>
            <a:ext cx="8661401" cy="6858000"/>
          </a:xfrm>
          <a:prstGeom prst="rect">
            <a:avLst/>
          </a:prstGeom>
        </p:spPr>
      </p:pic>
      <p:grpSp>
        <p:nvGrpSpPr>
          <p:cNvPr id="4" name="Graphic 2"/>
          <p:cNvGrpSpPr/>
          <p:nvPr/>
        </p:nvGrpSpPr>
        <p:grpSpPr>
          <a:xfrm>
            <a:off x="1" y="80682"/>
            <a:ext cx="9336258" cy="6777320"/>
            <a:chOff x="0" y="3"/>
            <a:chExt cx="9336258" cy="6835134"/>
          </a:xfrm>
        </p:grpSpPr>
        <p:sp>
          <p:nvSpPr>
            <p:cNvPr id="6" name="Freeform: Shape 5"/>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7" name="Freeform: Shape 6"/>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p>
          </p:txBody>
        </p:sp>
        <p:sp>
          <p:nvSpPr>
            <p:cNvPr id="8" name="Freeform: Shape 7"/>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p>
          </p:txBody>
        </p:sp>
        <p:sp>
          <p:nvSpPr>
            <p:cNvPr id="9" name="Freeform: Shape 8"/>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p>
          </p:txBody>
        </p:sp>
        <p:sp>
          <p:nvSpPr>
            <p:cNvPr id="10" name="Freeform: Shape 9"/>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p>
          </p:txBody>
        </p:sp>
        <p:sp>
          <p:nvSpPr>
            <p:cNvPr id="11" name="Freeform: Shape 10"/>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sp>
          <p:nvSpPr>
            <p:cNvPr id="12" name="Freeform: Shape 11"/>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p>
          </p:txBody>
        </p:sp>
      </p:grpSp>
      <p:sp>
        <p:nvSpPr>
          <p:cNvPr id="22" name="TextBox 16"/>
          <p:cNvSpPr txBox="1"/>
          <p:nvPr/>
        </p:nvSpPr>
        <p:spPr>
          <a:xfrm>
            <a:off x="533725" y="2104336"/>
            <a:ext cx="6711636" cy="923330"/>
          </a:xfrm>
          <a:prstGeom prst="rect">
            <a:avLst/>
          </a:prstGeom>
        </p:spPr>
        <p:txBody>
          <a:bodyPr wrap="square" lIns="0" tIns="0" rIns="0" bIns="0" rtlCol="0" anchor="t">
            <a:spAutoFit/>
          </a:bodyPr>
          <a:lstStyle/>
          <a:p>
            <a:pPr algn="ctr"/>
            <a:r>
              <a:rPr lang="en-US" sz="3600" b="1" dirty="0">
                <a:solidFill>
                  <a:srgbClr val="C00000"/>
                </a:solidFill>
                <a:latin typeface="Montserrat" panose="00000500000000000000" pitchFamily="2" charset="0"/>
              </a:rPr>
              <a:t>P M C</a:t>
            </a:r>
          </a:p>
          <a:p>
            <a:pPr algn="ctr"/>
            <a:r>
              <a:rPr lang="en-US" sz="2400" b="1" dirty="0">
                <a:solidFill>
                  <a:schemeClr val="tx1">
                    <a:lumMod val="75000"/>
                    <a:lumOff val="25000"/>
                  </a:schemeClr>
                </a:solidFill>
                <a:latin typeface="Montserrat" panose="00000500000000000000" pitchFamily="2" charset="0"/>
              </a:rPr>
              <a:t>(</a:t>
            </a:r>
            <a:r>
              <a:rPr lang="en-US" sz="2400" b="1" dirty="0">
                <a:latin typeface="Montserrat" panose="00000500000000000000" pitchFamily="2" charset="0"/>
              </a:rPr>
              <a:t>PROJECT MANAGEMENT CONSULTANCY)</a:t>
            </a:r>
          </a:p>
        </p:txBody>
      </p:sp>
      <p:pic>
        <p:nvPicPr>
          <p:cNvPr id="2" name="Picture 1">
            <a:extLst>
              <a:ext uri="{FF2B5EF4-FFF2-40B4-BE49-F238E27FC236}">
                <a16:creationId xmlns:a16="http://schemas.microsoft.com/office/drawing/2014/main" id="{4BBB7495-7427-FD85-EA9B-E1C4358C5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224" y="3645669"/>
            <a:ext cx="4026880" cy="13789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1100367377"/>
              </p:ext>
            </p:extLst>
          </p:nvPr>
        </p:nvGraphicFramePr>
        <p:xfrm>
          <a:off x="1" y="0"/>
          <a:ext cx="12192002" cy="6857997"/>
        </p:xfrm>
        <a:graphic>
          <a:graphicData uri="http://schemas.openxmlformats.org/drawingml/2006/table">
            <a:tbl>
              <a:tblPr firstRow="1" bandRow="1">
                <a:tableStyleId>{5FD0F851-EC5A-4D38-B0AD-8093EC10F338}</a:tableStyleId>
              </a:tblPr>
              <a:tblGrid>
                <a:gridCol w="892884">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3270324">
                  <a:extLst>
                    <a:ext uri="{9D8B030D-6E8A-4147-A177-3AD203B41FA5}">
                      <a16:colId xmlns:a16="http://schemas.microsoft.com/office/drawing/2014/main" val="20002"/>
                    </a:ext>
                  </a:extLst>
                </a:gridCol>
                <a:gridCol w="5102714">
                  <a:extLst>
                    <a:ext uri="{9D8B030D-6E8A-4147-A177-3AD203B41FA5}">
                      <a16:colId xmlns:a16="http://schemas.microsoft.com/office/drawing/2014/main" val="20003"/>
                    </a:ext>
                  </a:extLst>
                </a:gridCol>
              </a:tblGrid>
              <a:tr h="1000996">
                <a:tc gridSpan="4">
                  <a:txBody>
                    <a:bodyPr/>
                    <a:lstStyle/>
                    <a:p>
                      <a:pPr algn="ctr"/>
                      <a:endParaRPr lang="en-IN" sz="1600" dirty="0">
                        <a:latin typeface="Montserrat"/>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527172">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LOCATION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DEVELOPER</a:t>
                      </a:r>
                      <a:endParaRPr lang="en-IN" sz="1600" b="1"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474022">
                <a:tc>
                  <a:txBody>
                    <a:bodyPr/>
                    <a:lstStyle/>
                    <a:p>
                      <a:pPr marL="0" algn="ctr" defTabSz="914400" rtl="0" eaLnBrk="1" latinLnBrk="0" hangingPunct="1">
                        <a:lnSpc>
                          <a:spcPct val="150000"/>
                        </a:lnSpc>
                      </a:pPr>
                      <a:r>
                        <a:rPr lang="en-IN" sz="1600" b="0" kern="1200" dirty="0">
                          <a:solidFill>
                            <a:schemeClr val="dk1"/>
                          </a:solidFill>
                        </a:rPr>
                        <a:t>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MATRUCHAYA</a:t>
                      </a:r>
                      <a:r>
                        <a:rPr lang="en-IN" sz="1600" b="0" kern="1200" baseline="0" dirty="0">
                          <a:solidFill>
                            <a:schemeClr val="dk1"/>
                          </a:solidFill>
                        </a:rPr>
                        <a:t>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IN" sz="1600" b="0" kern="1200" dirty="0">
                          <a:solidFill>
                            <a:schemeClr val="dk1"/>
                          </a:solidFill>
                        </a:rPr>
                        <a:t>K.T.</a:t>
                      </a:r>
                      <a:r>
                        <a:rPr lang="en-IN" sz="1600" b="0" kern="1200" baseline="0" dirty="0">
                          <a:solidFill>
                            <a:schemeClr val="dk1"/>
                          </a:solidFill>
                        </a:rPr>
                        <a:t>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472001">
                <a:tc>
                  <a:txBody>
                    <a:bodyPr/>
                    <a:lstStyle/>
                    <a:p>
                      <a:pPr marL="0" algn="ctr" defTabSz="914400" rtl="0" eaLnBrk="1" latinLnBrk="0" hangingPunct="1">
                        <a:lnSpc>
                          <a:spcPct val="150000"/>
                        </a:lnSpc>
                      </a:pPr>
                      <a:r>
                        <a:rPr lang="en-IN" sz="1600" b="0" kern="1200" dirty="0">
                          <a:solidFill>
                            <a:schemeClr val="dk1"/>
                          </a:solidFill>
                        </a:rPr>
                        <a:t>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SUJATA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SANTACRUZ</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MANTRI REALITY</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74880">
                <a:tc>
                  <a:txBody>
                    <a:bodyPr/>
                    <a:lstStyle/>
                    <a:p>
                      <a:pPr marL="0" algn="ctr" defTabSz="914400" rtl="0" eaLnBrk="1" latinLnBrk="0" hangingPunct="1">
                        <a:lnSpc>
                          <a:spcPct val="150000"/>
                        </a:lnSpc>
                      </a:pPr>
                      <a:r>
                        <a:rPr lang="en-IN" sz="1600" b="0" kern="1200" dirty="0">
                          <a:solidFill>
                            <a:schemeClr val="dk1"/>
                          </a:solidFill>
                        </a:rPr>
                        <a:t>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BORIVALI SPURTI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BHAVYA INFRA</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472001">
                <a:tc>
                  <a:txBody>
                    <a:bodyPr/>
                    <a:lstStyle/>
                    <a:p>
                      <a:pPr marL="0" algn="ctr" defTabSz="914400" rtl="0" eaLnBrk="1" latinLnBrk="0" hangingPunct="1">
                        <a:lnSpc>
                          <a:spcPct val="150000"/>
                        </a:lnSpc>
                      </a:pPr>
                      <a:r>
                        <a:rPr lang="en-IN" sz="1600" b="0" kern="1200" dirty="0">
                          <a:solidFill>
                            <a:schemeClr val="dk1"/>
                          </a:solidFill>
                        </a:rPr>
                        <a:t>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MALAD SAIDHAM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KAMLA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472001">
                <a:tc>
                  <a:txBody>
                    <a:bodyPr/>
                    <a:lstStyle/>
                    <a:p>
                      <a:pPr marL="0" algn="ctr" defTabSz="914400" rtl="0" eaLnBrk="1" latinLnBrk="0" hangingPunct="1">
                        <a:lnSpc>
                          <a:spcPct val="150000"/>
                        </a:lnSpc>
                      </a:pPr>
                      <a:r>
                        <a:rPr lang="en-IN" sz="1600" b="0" kern="1200" dirty="0">
                          <a:solidFill>
                            <a:schemeClr val="dk1"/>
                          </a:solidFill>
                        </a:rPr>
                        <a:t>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MAHAVIR CHAYA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GHATKOPAR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GOSAVI DEVELOPER</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472001">
                <a:tc>
                  <a:txBody>
                    <a:bodyPr/>
                    <a:lstStyle/>
                    <a:p>
                      <a:pPr marL="0" algn="ctr" defTabSz="914400" rtl="0" eaLnBrk="1" latinLnBrk="0" hangingPunct="1">
                        <a:lnSpc>
                          <a:spcPct val="150000"/>
                        </a:lnSpc>
                      </a:pPr>
                      <a:r>
                        <a:rPr lang="en-IN" sz="1600" b="0" kern="1200" dirty="0">
                          <a:solidFill>
                            <a:schemeClr val="dk1"/>
                          </a:solidFill>
                        </a:rPr>
                        <a:t>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BHAVYA</a:t>
                      </a:r>
                      <a:r>
                        <a:rPr lang="en-IN" sz="1600" b="0" kern="1200" baseline="0" dirty="0">
                          <a:solidFill>
                            <a:schemeClr val="dk1"/>
                          </a:solidFill>
                        </a:rPr>
                        <a:t> PLAZA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KHAR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BHAVYA INFRA</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472001">
                <a:tc>
                  <a:txBody>
                    <a:bodyPr/>
                    <a:lstStyle/>
                    <a:p>
                      <a:pPr marL="0" algn="ctr" defTabSz="914400" rtl="0" eaLnBrk="1" latinLnBrk="0" hangingPunct="1">
                        <a:lnSpc>
                          <a:spcPct val="150000"/>
                        </a:lnSpc>
                      </a:pPr>
                      <a:r>
                        <a:rPr lang="en-IN" sz="1600" b="0" kern="1200" dirty="0">
                          <a:solidFill>
                            <a:schemeClr val="dk1"/>
                          </a:solidFill>
                        </a:rPr>
                        <a:t>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JAJWALYA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SANTACRUZ</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MANTRI REALITY</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472001">
                <a:tc>
                  <a:txBody>
                    <a:bodyPr/>
                    <a:lstStyle/>
                    <a:p>
                      <a:pPr marL="0" algn="ctr" defTabSz="914400" rtl="0" eaLnBrk="1" latinLnBrk="0" hangingPunct="1">
                        <a:lnSpc>
                          <a:spcPct val="150000"/>
                        </a:lnSpc>
                      </a:pPr>
                      <a:r>
                        <a:rPr lang="en-IN" sz="1600" b="0" kern="1200" dirty="0">
                          <a:solidFill>
                            <a:schemeClr val="dk1"/>
                          </a:solidFill>
                        </a:rPr>
                        <a:t>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CHETNA</a:t>
                      </a:r>
                      <a:r>
                        <a:rPr lang="en-IN" sz="1600" b="0" kern="1200" baseline="0" dirty="0">
                          <a:solidFill>
                            <a:schemeClr val="dk1"/>
                          </a:solidFill>
                        </a:rPr>
                        <a:t> KUNJ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METRO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472001">
                <a:tc>
                  <a:txBody>
                    <a:bodyPr/>
                    <a:lstStyle/>
                    <a:p>
                      <a:pPr marL="0" algn="ctr" defTabSz="914400" rtl="0" eaLnBrk="1" latinLnBrk="0" hangingPunct="1">
                        <a:lnSpc>
                          <a:spcPct val="150000"/>
                        </a:lnSpc>
                      </a:pPr>
                      <a:r>
                        <a:rPr lang="en-IN" sz="1600" b="0" kern="1200" dirty="0">
                          <a:solidFill>
                            <a:schemeClr val="dk1"/>
                          </a:solidFill>
                        </a:rPr>
                        <a:t>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MILEE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ALLIANCE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2"/>
                  </a:ext>
                </a:extLst>
              </a:tr>
              <a:tr h="538460">
                <a:tc>
                  <a:txBody>
                    <a:bodyPr/>
                    <a:lstStyle/>
                    <a:p>
                      <a:pPr marL="0" algn="ctr" defTabSz="914400" rtl="0" eaLnBrk="1" latinLnBrk="0" hangingPunct="1">
                        <a:lnSpc>
                          <a:spcPct val="150000"/>
                        </a:lnSpc>
                      </a:pPr>
                      <a:r>
                        <a:rPr lang="en-IN" sz="1600" b="0" kern="1200" dirty="0">
                          <a:solidFill>
                            <a:schemeClr val="dk1"/>
                          </a:solidFill>
                        </a:rPr>
                        <a:t>10</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SNEH KUNJ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CHEDDA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r h="538460">
                <a:tc>
                  <a:txBody>
                    <a:bodyPr/>
                    <a:lstStyle/>
                    <a:p>
                      <a:pPr marL="0" algn="ctr" defTabSz="914400" rtl="0" eaLnBrk="1" latinLnBrk="0" hangingPunct="1">
                        <a:lnSpc>
                          <a:spcPct val="150000"/>
                        </a:lnSpc>
                      </a:pPr>
                      <a:r>
                        <a:rPr lang="en-IN" sz="1600" b="0" kern="1200" dirty="0">
                          <a:solidFill>
                            <a:schemeClr val="dk1"/>
                          </a:solidFill>
                        </a:rPr>
                        <a:t>11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DINDOSHISHIVNERI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GOREGAON</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lnSpc>
                          <a:spcPct val="150000"/>
                        </a:lnSpc>
                      </a:pPr>
                      <a:r>
                        <a:rPr lang="en-IN" sz="1600" b="0" kern="1200" dirty="0">
                          <a:solidFill>
                            <a:schemeClr val="dk1"/>
                          </a:solidFill>
                        </a:rPr>
                        <a:t>INDU CONSTRUCTION</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3978485892"/>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107576" y="0"/>
            <a:ext cx="12084424" cy="954107"/>
          </a:xfrm>
          <a:prstGeom prst="rect">
            <a:avLst/>
          </a:prstGeom>
          <a:noFill/>
        </p:spPr>
        <p:txBody>
          <a:bodyPr wrap="square" rtlCol="0">
            <a:spAutoFit/>
          </a:bodyPr>
          <a:lstStyle/>
          <a:p>
            <a:pPr algn="ctr"/>
            <a:r>
              <a:rPr lang="en-US" sz="2800" b="1" dirty="0">
                <a:latin typeface="Montserrat" panose="00000500000000000000" pitchFamily="2" charset="0"/>
                <a:ea typeface="Cambria" panose="02040503050406030204" pitchFamily="18" charset="0"/>
              </a:rPr>
              <a:t>List Of Redevelopment  Projects By </a:t>
            </a:r>
          </a:p>
          <a:p>
            <a:pPr algn="ctr"/>
            <a:r>
              <a:rPr lang="en-US" sz="2800" b="1" dirty="0">
                <a:latin typeface="Montserrat" panose="00000500000000000000" pitchFamily="2" charset="0"/>
                <a:ea typeface="Cambria" panose="02040503050406030204" pitchFamily="18" charset="0"/>
              </a:rPr>
              <a:t>M/S. CNS Consultants  &amp; M/S 1.5 Gamma Consultants Pvt. Ltd. </a:t>
            </a:r>
            <a:endParaRPr lang="en-IN" sz="28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3843755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362286329"/>
              </p:ext>
            </p:extLst>
          </p:nvPr>
        </p:nvGraphicFramePr>
        <p:xfrm>
          <a:off x="0" y="0"/>
          <a:ext cx="12192000" cy="6887067"/>
        </p:xfrm>
        <a:graphic>
          <a:graphicData uri="http://schemas.openxmlformats.org/drawingml/2006/table">
            <a:tbl>
              <a:tblPr firstRow="1" bandRow="1">
                <a:tableStyleId>{5FD0F851-EC5A-4D38-B0AD-8093EC10F338}</a:tableStyleId>
              </a:tblPr>
              <a:tblGrid>
                <a:gridCol w="989704">
                  <a:extLst>
                    <a:ext uri="{9D8B030D-6E8A-4147-A177-3AD203B41FA5}">
                      <a16:colId xmlns:a16="http://schemas.microsoft.com/office/drawing/2014/main" val="20000"/>
                    </a:ext>
                  </a:extLst>
                </a:gridCol>
                <a:gridCol w="3989352">
                  <a:extLst>
                    <a:ext uri="{9D8B030D-6E8A-4147-A177-3AD203B41FA5}">
                      <a16:colId xmlns:a16="http://schemas.microsoft.com/office/drawing/2014/main" val="20001"/>
                    </a:ext>
                  </a:extLst>
                </a:gridCol>
                <a:gridCol w="3445221">
                  <a:extLst>
                    <a:ext uri="{9D8B030D-6E8A-4147-A177-3AD203B41FA5}">
                      <a16:colId xmlns:a16="http://schemas.microsoft.com/office/drawing/2014/main" val="20002"/>
                    </a:ext>
                  </a:extLst>
                </a:gridCol>
                <a:gridCol w="3767723">
                  <a:extLst>
                    <a:ext uri="{9D8B030D-6E8A-4147-A177-3AD203B41FA5}">
                      <a16:colId xmlns:a16="http://schemas.microsoft.com/office/drawing/2014/main" val="20003"/>
                    </a:ext>
                  </a:extLst>
                </a:gridCol>
              </a:tblGrid>
              <a:tr h="963763">
                <a:tc gridSpan="4">
                  <a:txBody>
                    <a:bodyPr/>
                    <a:lstStyle/>
                    <a:p>
                      <a:pPr algn="ctr"/>
                      <a:endParaRPr lang="en-IN" sz="1600" dirty="0">
                        <a:latin typeface="Montserrat"/>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507565">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LOCATION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DEVELOPER</a:t>
                      </a:r>
                      <a:endParaRPr lang="en-IN" sz="1600" b="1"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456391">
                <a:tc>
                  <a:txBody>
                    <a:bodyPr/>
                    <a:lstStyle/>
                    <a:p>
                      <a:pPr marL="0" algn="ctr" defTabSz="914400" rtl="0" eaLnBrk="1" latinLnBrk="0" hangingPunct="1"/>
                      <a:r>
                        <a:rPr lang="en-IN" sz="1600" b="0" kern="1200" dirty="0">
                          <a:solidFill>
                            <a:schemeClr val="dk1"/>
                          </a:solidFill>
                        </a:rPr>
                        <a:t>12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TAPODHAN GRIHSAHAKARI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KANNAMWAR NAGAR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AGREEMENT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444859">
                <a:tc>
                  <a:txBody>
                    <a:bodyPr/>
                    <a:lstStyle/>
                    <a:p>
                      <a:pPr marL="0" algn="ctr" defTabSz="914400" rtl="0" eaLnBrk="1" latinLnBrk="0" hangingPunct="1"/>
                      <a:r>
                        <a:rPr lang="en-IN" sz="1600" b="0" kern="1200" dirty="0">
                          <a:solidFill>
                            <a:schemeClr val="dk1"/>
                          </a:solidFill>
                        </a:rPr>
                        <a:t>13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INQULAB NAGAR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MAJASWADI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AISHWARYA REALTORS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57215">
                <a:tc>
                  <a:txBody>
                    <a:bodyPr/>
                    <a:lstStyle/>
                    <a:p>
                      <a:pPr marL="0" algn="ctr" defTabSz="914400" rtl="0" eaLnBrk="1" latinLnBrk="0" hangingPunct="1"/>
                      <a:r>
                        <a:rPr lang="en-IN" sz="1600" b="0" kern="1200" dirty="0">
                          <a:solidFill>
                            <a:schemeClr val="dk1"/>
                          </a:solidFill>
                        </a:rPr>
                        <a:t>14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TARDEO NAVYOJNA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TARDEO</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473423">
                <a:tc>
                  <a:txBody>
                    <a:bodyPr/>
                    <a:lstStyle/>
                    <a:p>
                      <a:pPr marL="0" algn="ctr" defTabSz="914400" rtl="0" eaLnBrk="1" latinLnBrk="0" hangingPunct="1"/>
                      <a:r>
                        <a:rPr lang="en-IN" sz="1600" b="0" kern="1200" dirty="0">
                          <a:solidFill>
                            <a:schemeClr val="dk1"/>
                          </a:solidFill>
                        </a:rPr>
                        <a:t>15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WELCOME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KANDIVALI CHARKOP</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444859">
                <a:tc>
                  <a:txBody>
                    <a:bodyPr/>
                    <a:lstStyle/>
                    <a:p>
                      <a:pPr marL="0" algn="ctr" defTabSz="914400" rtl="0" eaLnBrk="1" latinLnBrk="0" hangingPunct="1"/>
                      <a:r>
                        <a:rPr lang="en-IN" sz="1600" b="0" kern="1200" dirty="0">
                          <a:solidFill>
                            <a:schemeClr val="dk1"/>
                          </a:solidFill>
                        </a:rPr>
                        <a:t>16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SONAL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KANDIVALI CHARKOP</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505225">
                <a:tc>
                  <a:txBody>
                    <a:bodyPr/>
                    <a:lstStyle/>
                    <a:p>
                      <a:pPr marL="0" algn="ctr" defTabSz="914400" rtl="0" eaLnBrk="1" latinLnBrk="0" hangingPunct="1"/>
                      <a:r>
                        <a:rPr lang="en-IN" sz="1600" b="0" kern="1200" dirty="0">
                          <a:solidFill>
                            <a:schemeClr val="dk1"/>
                          </a:solidFill>
                        </a:rPr>
                        <a:t>17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JIN PREM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GOREGAON</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IOD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569433">
                <a:tc>
                  <a:txBody>
                    <a:bodyPr/>
                    <a:lstStyle/>
                    <a:p>
                      <a:pPr marL="0" algn="ctr" defTabSz="914400" rtl="0" eaLnBrk="1" latinLnBrk="0" hangingPunct="1"/>
                      <a:r>
                        <a:rPr lang="en-IN" sz="1600" b="0" kern="1200" dirty="0">
                          <a:solidFill>
                            <a:schemeClr val="dk1"/>
                          </a:solidFill>
                        </a:rPr>
                        <a:t>18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JUHUCHANDAN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VILE PARLE</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KABRA DEVELOPERS</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433070">
                <a:tc>
                  <a:txBody>
                    <a:bodyPr/>
                    <a:lstStyle/>
                    <a:p>
                      <a:pPr marL="0" algn="ctr" defTabSz="914400" rtl="0" eaLnBrk="1" latinLnBrk="0" hangingPunct="1"/>
                      <a:r>
                        <a:rPr lang="en-IN" sz="1600" b="0" kern="1200" dirty="0">
                          <a:solidFill>
                            <a:schemeClr val="dk1"/>
                          </a:solidFill>
                        </a:rPr>
                        <a:t>19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SAIBABA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MAJASWADI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AISHWARYA REALTORS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463331">
                <a:tc>
                  <a:txBody>
                    <a:bodyPr/>
                    <a:lstStyle/>
                    <a:p>
                      <a:pPr marL="0" algn="ctr" defTabSz="914400" rtl="0" eaLnBrk="1" latinLnBrk="0" hangingPunct="1"/>
                      <a:r>
                        <a:rPr lang="en-IN" sz="1600" b="0" kern="1200" dirty="0">
                          <a:solidFill>
                            <a:schemeClr val="dk1"/>
                          </a:solidFill>
                        </a:rPr>
                        <a:t>20</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SUDARSHAN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MAJASWADI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AISHWARYA REALTORS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2"/>
                  </a:ext>
                </a:extLst>
              </a:tr>
              <a:tr h="569433">
                <a:tc>
                  <a:txBody>
                    <a:bodyPr/>
                    <a:lstStyle/>
                    <a:p>
                      <a:pPr marL="0" algn="ctr" defTabSz="914400" rtl="0" eaLnBrk="1" latinLnBrk="0" hangingPunct="1"/>
                      <a:r>
                        <a:rPr lang="en-IN" sz="1600" b="0" kern="1200" dirty="0">
                          <a:solidFill>
                            <a:schemeClr val="dk1"/>
                          </a:solidFill>
                        </a:rPr>
                        <a:t>21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THEVAR NAGAR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BANDRA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r h="569433">
                <a:tc>
                  <a:txBody>
                    <a:bodyPr/>
                    <a:lstStyle/>
                    <a:p>
                      <a:pPr marL="0" algn="ctr" defTabSz="914400" rtl="0" eaLnBrk="1" latinLnBrk="0" hangingPunct="1"/>
                      <a:r>
                        <a:rPr lang="en-IN" sz="1600" b="0" kern="1200" dirty="0">
                          <a:solidFill>
                            <a:schemeClr val="dk1"/>
                          </a:solidFill>
                        </a:rPr>
                        <a:t>22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PARIJAT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JOGESHWARI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TENDER STAGE</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3978485892"/>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0" y="0"/>
            <a:ext cx="12192000" cy="954107"/>
          </a:xfrm>
          <a:prstGeom prst="rect">
            <a:avLst/>
          </a:prstGeom>
          <a:noFill/>
        </p:spPr>
        <p:txBody>
          <a:bodyPr wrap="square" rtlCol="0">
            <a:spAutoFit/>
          </a:bodyPr>
          <a:lstStyle/>
          <a:p>
            <a:pPr algn="ctr"/>
            <a:r>
              <a:rPr lang="en-US" sz="2800" b="1" dirty="0">
                <a:latin typeface="Montserrat" panose="00000500000000000000" pitchFamily="2" charset="0"/>
                <a:ea typeface="Cambria" panose="02040503050406030204" pitchFamily="18" charset="0"/>
              </a:rPr>
              <a:t>List Of Redevelopment  Projects By </a:t>
            </a:r>
          </a:p>
          <a:p>
            <a:pPr algn="ctr"/>
            <a:r>
              <a:rPr lang="en-US" sz="2800" b="1" dirty="0">
                <a:latin typeface="Montserrat" panose="00000500000000000000" pitchFamily="2" charset="0"/>
                <a:ea typeface="Cambria" panose="02040503050406030204" pitchFamily="18" charset="0"/>
              </a:rPr>
              <a:t>M/s. CNS Consultants  &amp; M/s. 1.5 Gamma Consultants Pvt. Ltd. </a:t>
            </a:r>
            <a:endParaRPr lang="en-IN" sz="28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3754468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1869851431"/>
              </p:ext>
            </p:extLst>
          </p:nvPr>
        </p:nvGraphicFramePr>
        <p:xfrm>
          <a:off x="0" y="1"/>
          <a:ext cx="12192000" cy="6872918"/>
        </p:xfrm>
        <a:graphic>
          <a:graphicData uri="http://schemas.openxmlformats.org/drawingml/2006/table">
            <a:tbl>
              <a:tblPr firstRow="1" bandRow="1">
                <a:tableStyleId>{5FD0F851-EC5A-4D38-B0AD-8093EC10F338}</a:tableStyleId>
              </a:tblPr>
              <a:tblGrid>
                <a:gridCol w="1156274">
                  <a:extLst>
                    <a:ext uri="{9D8B030D-6E8A-4147-A177-3AD203B41FA5}">
                      <a16:colId xmlns:a16="http://schemas.microsoft.com/office/drawing/2014/main" val="20000"/>
                    </a:ext>
                  </a:extLst>
                </a:gridCol>
                <a:gridCol w="3822782">
                  <a:extLst>
                    <a:ext uri="{9D8B030D-6E8A-4147-A177-3AD203B41FA5}">
                      <a16:colId xmlns:a16="http://schemas.microsoft.com/office/drawing/2014/main" val="20001"/>
                    </a:ext>
                  </a:extLst>
                </a:gridCol>
                <a:gridCol w="3445221">
                  <a:extLst>
                    <a:ext uri="{9D8B030D-6E8A-4147-A177-3AD203B41FA5}">
                      <a16:colId xmlns:a16="http://schemas.microsoft.com/office/drawing/2014/main" val="20002"/>
                    </a:ext>
                  </a:extLst>
                </a:gridCol>
                <a:gridCol w="3767723">
                  <a:extLst>
                    <a:ext uri="{9D8B030D-6E8A-4147-A177-3AD203B41FA5}">
                      <a16:colId xmlns:a16="http://schemas.microsoft.com/office/drawing/2014/main" val="20003"/>
                    </a:ext>
                  </a:extLst>
                </a:gridCol>
              </a:tblGrid>
              <a:tr h="957200">
                <a:tc gridSpan="4">
                  <a:txBody>
                    <a:bodyPr/>
                    <a:lstStyle/>
                    <a:p>
                      <a:pPr algn="ctr"/>
                      <a:endParaRPr lang="en-IN" sz="1600" dirty="0">
                        <a:latin typeface="Montserrat"/>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504108">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LOCATION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DEVELOPER</a:t>
                      </a:r>
                      <a:endParaRPr lang="en-IN" sz="1600" b="1"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453283">
                <a:tc>
                  <a:txBody>
                    <a:bodyPr/>
                    <a:lstStyle/>
                    <a:p>
                      <a:pPr marL="0" algn="ctr" defTabSz="914400" rtl="0" eaLnBrk="1" latinLnBrk="0" hangingPunct="1"/>
                      <a:r>
                        <a:rPr lang="en-IN" sz="1600" b="0" kern="1200" dirty="0">
                          <a:solidFill>
                            <a:schemeClr val="dk1"/>
                          </a:solidFill>
                        </a:rPr>
                        <a:t>23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TRIMURTI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K.T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441829">
                <a:tc>
                  <a:txBody>
                    <a:bodyPr/>
                    <a:lstStyle/>
                    <a:p>
                      <a:pPr marL="0" algn="ctr" defTabSz="914400" rtl="0" eaLnBrk="1" latinLnBrk="0" hangingPunct="1"/>
                      <a:r>
                        <a:rPr lang="en-IN" sz="1600" b="0" kern="1200" dirty="0">
                          <a:solidFill>
                            <a:schemeClr val="dk1"/>
                          </a:solidFill>
                        </a:rPr>
                        <a:t>24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CARDINAL GRACIOUS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MODI LIFE SPACE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54101">
                <a:tc>
                  <a:txBody>
                    <a:bodyPr/>
                    <a:lstStyle/>
                    <a:p>
                      <a:pPr marL="0" algn="ctr" defTabSz="914400" rtl="0" eaLnBrk="1" latinLnBrk="0" hangingPunct="1"/>
                      <a:r>
                        <a:rPr lang="en-IN" sz="1600" b="0" kern="1200" dirty="0">
                          <a:solidFill>
                            <a:schemeClr val="dk1"/>
                          </a:solidFill>
                        </a:rPr>
                        <a:t>25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AAKASH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MODI LIFE SPACE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470198">
                <a:tc>
                  <a:txBody>
                    <a:bodyPr/>
                    <a:lstStyle/>
                    <a:p>
                      <a:pPr marL="0" algn="ctr" defTabSz="914400" rtl="0" eaLnBrk="1" latinLnBrk="0" hangingPunct="1"/>
                      <a:r>
                        <a:rPr lang="en-IN" sz="1600" b="0" kern="1200" dirty="0">
                          <a:solidFill>
                            <a:schemeClr val="dk1"/>
                          </a:solidFill>
                        </a:rPr>
                        <a:t>26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BENTS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AADHUNIK DEVELOPERS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571662">
                <a:tc>
                  <a:txBody>
                    <a:bodyPr/>
                    <a:lstStyle/>
                    <a:p>
                      <a:pPr marL="0" algn="ctr" defTabSz="914400" rtl="0" eaLnBrk="1" latinLnBrk="0" hangingPunct="1"/>
                      <a:r>
                        <a:rPr lang="en-IN" sz="1600" b="0" kern="1200" dirty="0">
                          <a:solidFill>
                            <a:schemeClr val="dk1"/>
                          </a:solidFill>
                        </a:rPr>
                        <a:t>27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VADANIWALA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MALAD</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 MAMTORA</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501785">
                <a:tc>
                  <a:txBody>
                    <a:bodyPr/>
                    <a:lstStyle/>
                    <a:p>
                      <a:pPr marL="0" algn="ctr" defTabSz="914400" rtl="0" eaLnBrk="1" latinLnBrk="0" hangingPunct="1"/>
                      <a:r>
                        <a:rPr lang="en-IN" sz="1600" b="0" kern="1200" dirty="0">
                          <a:solidFill>
                            <a:schemeClr val="dk1"/>
                          </a:solidFill>
                        </a:rPr>
                        <a:t>28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KIARAM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571662">
                <a:tc>
                  <a:txBody>
                    <a:bodyPr/>
                    <a:lstStyle/>
                    <a:p>
                      <a:pPr marL="0" algn="ctr" defTabSz="914400" rtl="0" eaLnBrk="1" latinLnBrk="0" hangingPunct="1"/>
                      <a:r>
                        <a:rPr lang="en-IN" sz="1600" b="0" kern="1200" dirty="0">
                          <a:solidFill>
                            <a:schemeClr val="dk1"/>
                          </a:solidFill>
                        </a:rPr>
                        <a:t>29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DIVYA JYOTI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BORIVALI</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D.V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430121">
                <a:tc>
                  <a:txBody>
                    <a:bodyPr/>
                    <a:lstStyle/>
                    <a:p>
                      <a:pPr marL="0" algn="ctr" defTabSz="914400" rtl="0" eaLnBrk="1" latinLnBrk="0" hangingPunct="1"/>
                      <a:r>
                        <a:rPr lang="en-IN" sz="1600" b="0" kern="1200" dirty="0">
                          <a:solidFill>
                            <a:schemeClr val="dk1"/>
                          </a:solidFill>
                        </a:rPr>
                        <a:t>30</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PREET DEEP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KURLA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AGARWAL DEVELOPERS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460175">
                <a:tc>
                  <a:txBody>
                    <a:bodyPr/>
                    <a:lstStyle/>
                    <a:p>
                      <a:pPr marL="0" algn="ctr" defTabSz="914400" rtl="0" eaLnBrk="1" latinLnBrk="0" hangingPunct="1"/>
                      <a:r>
                        <a:rPr lang="en-IN" sz="1600" b="0" kern="1200" dirty="0">
                          <a:solidFill>
                            <a:schemeClr val="dk1"/>
                          </a:solidFill>
                        </a:rPr>
                        <a:t>31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SHANTPRABHA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GOREGAON</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SELF DEVELOPMENT</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2"/>
                  </a:ext>
                </a:extLst>
              </a:tr>
              <a:tr h="526972">
                <a:tc>
                  <a:txBody>
                    <a:bodyPr/>
                    <a:lstStyle/>
                    <a:p>
                      <a:pPr marL="0" algn="ctr" defTabSz="914400" rtl="0" eaLnBrk="1" latinLnBrk="0" hangingPunct="1"/>
                      <a:r>
                        <a:rPr lang="en-IN" sz="1600" b="0" kern="1200" dirty="0">
                          <a:solidFill>
                            <a:schemeClr val="dk1"/>
                          </a:solidFill>
                        </a:rPr>
                        <a:t>32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SIDDHART TOWER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r h="514902">
                <a:tc>
                  <a:txBody>
                    <a:bodyPr/>
                    <a:lstStyle/>
                    <a:p>
                      <a:pPr marL="0" algn="ctr" defTabSz="914400" rtl="0" eaLnBrk="1" latinLnBrk="0" hangingPunct="1"/>
                      <a:r>
                        <a:rPr lang="en-IN" sz="1600" b="0" kern="1200" dirty="0">
                          <a:solidFill>
                            <a:schemeClr val="dk1"/>
                          </a:solidFill>
                        </a:rPr>
                        <a:t>33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KIRAN KUNJ &amp; VRAJESH GAURAV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3978485892"/>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0" y="0"/>
            <a:ext cx="12191999" cy="954107"/>
          </a:xfrm>
          <a:prstGeom prst="rect">
            <a:avLst/>
          </a:prstGeom>
          <a:noFill/>
        </p:spPr>
        <p:txBody>
          <a:bodyPr wrap="square" rtlCol="0">
            <a:spAutoFit/>
          </a:bodyPr>
          <a:lstStyle/>
          <a:p>
            <a:pPr algn="ctr"/>
            <a:r>
              <a:rPr lang="en-US" sz="2800" b="1" dirty="0">
                <a:latin typeface="Montserrat" panose="00000500000000000000" pitchFamily="2" charset="0"/>
                <a:ea typeface="Cambria" panose="02040503050406030204" pitchFamily="18" charset="0"/>
              </a:rPr>
              <a:t>List Of Redevelopment  Projects By </a:t>
            </a:r>
          </a:p>
          <a:p>
            <a:pPr algn="ctr"/>
            <a:r>
              <a:rPr lang="en-US" sz="2800" b="1" dirty="0">
                <a:latin typeface="Montserrat" panose="00000500000000000000" pitchFamily="2" charset="0"/>
                <a:ea typeface="Cambria" panose="02040503050406030204" pitchFamily="18" charset="0"/>
              </a:rPr>
              <a:t>M/s. CNS Consultants  &amp; M/s. 1.5 Gamma Consultants Pvt. Ltd. </a:t>
            </a:r>
            <a:endParaRPr lang="en-IN" sz="28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186784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aphic 24"/>
          <p:cNvGrpSpPr/>
          <p:nvPr/>
        </p:nvGrpSpPr>
        <p:grpSpPr>
          <a:xfrm>
            <a:off x="0" y="1"/>
            <a:ext cx="12203136" cy="6834549"/>
            <a:chOff x="0" y="0"/>
            <a:chExt cx="12203136" cy="6834550"/>
          </a:xfrm>
        </p:grpSpPr>
        <p:sp>
          <p:nvSpPr>
            <p:cNvPr id="28" name="Freeform: Shape 27"/>
            <p:cNvSpPr/>
            <p:nvPr/>
          </p:nvSpPr>
          <p:spPr>
            <a:xfrm>
              <a:off x="0" y="0"/>
              <a:ext cx="5046198" cy="5940664"/>
            </a:xfrm>
            <a:custGeom>
              <a:avLst/>
              <a:gdLst>
                <a:gd name="connsiteX0" fmla="*/ 5046198 w 5046198"/>
                <a:gd name="connsiteY0" fmla="*/ 3049756 h 5940664"/>
                <a:gd name="connsiteX1" fmla="*/ 3517 w 5046198"/>
                <a:gd name="connsiteY1" fmla="*/ 5940664 h 5940664"/>
                <a:gd name="connsiteX2" fmla="*/ 0 w 5046198"/>
                <a:gd name="connsiteY2" fmla="*/ 0 h 5940664"/>
                <a:gd name="connsiteX3" fmla="*/ 5046198 w 5046198"/>
                <a:gd name="connsiteY3" fmla="*/ 0 h 5940664"/>
                <a:gd name="connsiteX4" fmla="*/ 5046198 w 5046198"/>
                <a:gd name="connsiteY4" fmla="*/ 3049756 h 594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198" h="5940664">
                  <a:moveTo>
                    <a:pt x="5046198" y="3049756"/>
                  </a:moveTo>
                  <a:lnTo>
                    <a:pt x="3517" y="5940664"/>
                  </a:lnTo>
                  <a:lnTo>
                    <a:pt x="0" y="0"/>
                  </a:lnTo>
                  <a:lnTo>
                    <a:pt x="5046198" y="0"/>
                  </a:lnTo>
                  <a:lnTo>
                    <a:pt x="5046198" y="3049756"/>
                  </a:lnTo>
                  <a:close/>
                </a:path>
              </a:pathLst>
            </a:custGeom>
            <a:gradFill>
              <a:gsLst>
                <a:gs pos="0">
                  <a:schemeClr val="accent2">
                    <a:lumMod val="75000"/>
                  </a:schemeClr>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29" name="Freeform: Shape 28"/>
            <p:cNvSpPr/>
            <p:nvPr/>
          </p:nvSpPr>
          <p:spPr>
            <a:xfrm>
              <a:off x="0" y="0"/>
              <a:ext cx="5046198" cy="4377981"/>
            </a:xfrm>
            <a:custGeom>
              <a:avLst/>
              <a:gdLst>
                <a:gd name="connsiteX0" fmla="*/ 0 w 5046198"/>
                <a:gd name="connsiteY0" fmla="*/ 0 h 4370359"/>
                <a:gd name="connsiteX1" fmla="*/ 0 w 5046198"/>
                <a:gd name="connsiteY1" fmla="*/ 2913768 h 4370359"/>
                <a:gd name="connsiteX2" fmla="*/ 2523392 w 5046198"/>
                <a:gd name="connsiteY2" fmla="*/ 4370360 h 4370359"/>
                <a:gd name="connsiteX3" fmla="*/ 5046198 w 5046198"/>
                <a:gd name="connsiteY3" fmla="*/ 2913768 h 4370359"/>
                <a:gd name="connsiteX4" fmla="*/ 5046198 w 5046198"/>
                <a:gd name="connsiteY4" fmla="*/ 0 h 4370359"/>
                <a:gd name="connsiteX5" fmla="*/ 0 w 5046198"/>
                <a:gd name="connsiteY5" fmla="*/ 0 h 437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6198" h="4370359">
                  <a:moveTo>
                    <a:pt x="0" y="0"/>
                  </a:moveTo>
                  <a:lnTo>
                    <a:pt x="0" y="2913768"/>
                  </a:lnTo>
                  <a:lnTo>
                    <a:pt x="2523392" y="4370360"/>
                  </a:lnTo>
                  <a:lnTo>
                    <a:pt x="5046198" y="2913768"/>
                  </a:lnTo>
                  <a:lnTo>
                    <a:pt x="5046198" y="0"/>
                  </a:lnTo>
                  <a:lnTo>
                    <a:pt x="0" y="0"/>
                  </a:lnTo>
                  <a:close/>
                </a:path>
              </a:pathLst>
            </a:custGeom>
            <a:solidFill>
              <a:srgbClr val="A0A0A0"/>
            </a:solidFill>
            <a:ln w="58615" cap="flat">
              <a:noFill/>
              <a:prstDash val="solid"/>
              <a:miter/>
            </a:ln>
          </p:spPr>
          <p:txBody>
            <a:bodyPr rtlCol="0" anchor="ctr"/>
            <a:lstStyle/>
            <a:p>
              <a:endParaRPr lang="en-IN" sz="1801"/>
            </a:p>
          </p:txBody>
        </p:sp>
        <p:sp>
          <p:nvSpPr>
            <p:cNvPr id="30" name="Freeform: Shape 29"/>
            <p:cNvSpPr/>
            <p:nvPr/>
          </p:nvSpPr>
          <p:spPr>
            <a:xfrm>
              <a:off x="5906086" y="2804746"/>
              <a:ext cx="5274212" cy="2316477"/>
            </a:xfrm>
            <a:custGeom>
              <a:avLst/>
              <a:gdLst>
                <a:gd name="connsiteX0" fmla="*/ 0 w 5274212"/>
                <a:gd name="connsiteY0" fmla="*/ 0 h 2316477"/>
                <a:gd name="connsiteX1" fmla="*/ 5274213 w 5274212"/>
                <a:gd name="connsiteY1" fmla="*/ 0 h 2316477"/>
                <a:gd name="connsiteX2" fmla="*/ 5274213 w 5274212"/>
                <a:gd name="connsiteY2" fmla="*/ 2316478 h 2316477"/>
                <a:gd name="connsiteX3" fmla="*/ 0 w 5274212"/>
                <a:gd name="connsiteY3" fmla="*/ 2316478 h 2316477"/>
              </a:gdLst>
              <a:ahLst/>
              <a:cxnLst>
                <a:cxn ang="0">
                  <a:pos x="connsiteX0" y="connsiteY0"/>
                </a:cxn>
                <a:cxn ang="0">
                  <a:pos x="connsiteX1" y="connsiteY1"/>
                </a:cxn>
                <a:cxn ang="0">
                  <a:pos x="connsiteX2" y="connsiteY2"/>
                </a:cxn>
                <a:cxn ang="0">
                  <a:pos x="connsiteX3" y="connsiteY3"/>
                </a:cxn>
              </a:cxnLst>
              <a:rect l="l" t="t" r="r" b="b"/>
              <a:pathLst>
                <a:path w="5274212" h="2316477">
                  <a:moveTo>
                    <a:pt x="0" y="0"/>
                  </a:moveTo>
                  <a:lnTo>
                    <a:pt x="5274213" y="0"/>
                  </a:lnTo>
                  <a:lnTo>
                    <a:pt x="5274213" y="2316478"/>
                  </a:lnTo>
                  <a:lnTo>
                    <a:pt x="0" y="2316478"/>
                  </a:lnTo>
                  <a:close/>
                </a:path>
              </a:pathLst>
            </a:custGeom>
            <a:noFill/>
            <a:ln w="58615" cap="flat">
              <a:noFill/>
              <a:prstDash val="solid"/>
              <a:miter/>
            </a:ln>
          </p:spPr>
          <p:txBody>
            <a:bodyPr rtlCol="0" anchor="ctr"/>
            <a:lstStyle/>
            <a:p>
              <a:endParaRPr lang="en-IN" sz="1801" dirty="0"/>
            </a:p>
          </p:txBody>
        </p:sp>
        <p:sp>
          <p:nvSpPr>
            <p:cNvPr id="31" name="Freeform: Shape 30"/>
            <p:cNvSpPr/>
            <p:nvPr/>
          </p:nvSpPr>
          <p:spPr>
            <a:xfrm>
              <a:off x="0" y="7622"/>
              <a:ext cx="5163429" cy="4505760"/>
            </a:xfrm>
            <a:custGeom>
              <a:avLst/>
              <a:gdLst>
                <a:gd name="connsiteX0" fmla="*/ 2523392 w 5163429"/>
                <a:gd name="connsiteY0" fmla="*/ 4505761 h 4505760"/>
                <a:gd name="connsiteX1" fmla="*/ 0 w 5163429"/>
                <a:gd name="connsiteY1" fmla="*/ 3049170 h 4505760"/>
                <a:gd name="connsiteX2" fmla="*/ 1758 w 5163429"/>
                <a:gd name="connsiteY2" fmla="*/ 2778953 h 4505760"/>
                <a:gd name="connsiteX3" fmla="*/ 2523392 w 5163429"/>
                <a:gd name="connsiteY3" fmla="*/ 4234958 h 4505760"/>
                <a:gd name="connsiteX4" fmla="*/ 4928968 w 5163429"/>
                <a:gd name="connsiteY4" fmla="*/ 2845775 h 4505760"/>
                <a:gd name="connsiteX5" fmla="*/ 4928968 w 5163429"/>
                <a:gd name="connsiteY5" fmla="*/ 0 h 4505760"/>
                <a:gd name="connsiteX6" fmla="*/ 5163429 w 5163429"/>
                <a:gd name="connsiteY6" fmla="*/ 0 h 4505760"/>
                <a:gd name="connsiteX7" fmla="*/ 5163429 w 5163429"/>
                <a:gd name="connsiteY7" fmla="*/ 2981176 h 4505760"/>
                <a:gd name="connsiteX8" fmla="*/ 2523392 w 5163429"/>
                <a:gd name="connsiteY8" fmla="*/ 4505761 h 450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429" h="4505760">
                  <a:moveTo>
                    <a:pt x="2523392" y="4505761"/>
                  </a:moveTo>
                  <a:lnTo>
                    <a:pt x="0" y="3049170"/>
                  </a:lnTo>
                  <a:lnTo>
                    <a:pt x="1758" y="2778953"/>
                  </a:lnTo>
                  <a:lnTo>
                    <a:pt x="2523392" y="4234958"/>
                  </a:lnTo>
                  <a:lnTo>
                    <a:pt x="4928968" y="2845775"/>
                  </a:lnTo>
                  <a:lnTo>
                    <a:pt x="4928968" y="0"/>
                  </a:lnTo>
                  <a:lnTo>
                    <a:pt x="5163429" y="0"/>
                  </a:lnTo>
                  <a:lnTo>
                    <a:pt x="5163429" y="2981176"/>
                  </a:lnTo>
                  <a:lnTo>
                    <a:pt x="2523392" y="4505761"/>
                  </a:lnTo>
                  <a:close/>
                </a:path>
              </a:pathLst>
            </a:custGeom>
            <a:gradFill>
              <a:gsLst>
                <a:gs pos="0">
                  <a:srgbClr val="FFFFFF"/>
                </a:gs>
                <a:gs pos="50000">
                  <a:srgbClr val="E5E5E5"/>
                </a:gs>
                <a:gs pos="100000">
                  <a:srgbClr val="CCCCCC"/>
                </a:gs>
              </a:gsLst>
              <a:lin ang="8433597" scaled="1"/>
            </a:gradFill>
            <a:ln w="58615" cap="flat">
              <a:noFill/>
              <a:prstDash val="solid"/>
              <a:miter/>
            </a:ln>
          </p:spPr>
          <p:txBody>
            <a:bodyPr rtlCol="0" anchor="ctr"/>
            <a:lstStyle/>
            <a:p>
              <a:endParaRPr lang="en-IN" sz="1801"/>
            </a:p>
          </p:txBody>
        </p:sp>
        <p:sp>
          <p:nvSpPr>
            <p:cNvPr id="32" name="Freeform: Shape 31"/>
            <p:cNvSpPr/>
            <p:nvPr/>
          </p:nvSpPr>
          <p:spPr>
            <a:xfrm>
              <a:off x="9720775" y="3"/>
              <a:ext cx="2482361" cy="2112496"/>
            </a:xfrm>
            <a:custGeom>
              <a:avLst/>
              <a:gdLst>
                <a:gd name="connsiteX0" fmla="*/ 2482362 w 2482361"/>
                <a:gd name="connsiteY0" fmla="*/ 7620 h 2112496"/>
                <a:gd name="connsiteX1" fmla="*/ 0 w 2482361"/>
                <a:gd name="connsiteY1" fmla="*/ 0 h 2112496"/>
                <a:gd name="connsiteX2" fmla="*/ 0 w 2482361"/>
                <a:gd name="connsiteY2" fmla="*/ 1269608 h 2112496"/>
                <a:gd name="connsiteX3" fmla="*/ 1459524 w 2482361"/>
                <a:gd name="connsiteY3" fmla="*/ 2112497 h 2112496"/>
                <a:gd name="connsiteX4" fmla="*/ 2482362 w 2482361"/>
                <a:gd name="connsiteY4" fmla="*/ 1521654 h 2112496"/>
                <a:gd name="connsiteX5" fmla="*/ 2482362 w 2482361"/>
                <a:gd name="connsiteY5" fmla="*/ 7620 h 21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361" h="2112496">
                  <a:moveTo>
                    <a:pt x="2482362" y="7620"/>
                  </a:moveTo>
                  <a:lnTo>
                    <a:pt x="0" y="0"/>
                  </a:lnTo>
                  <a:lnTo>
                    <a:pt x="0" y="1269608"/>
                  </a:lnTo>
                  <a:lnTo>
                    <a:pt x="1459524" y="2112497"/>
                  </a:lnTo>
                  <a:lnTo>
                    <a:pt x="2482362" y="1521654"/>
                  </a:lnTo>
                  <a:lnTo>
                    <a:pt x="2482362" y="7620"/>
                  </a:lnTo>
                  <a:close/>
                </a:path>
              </a:pathLst>
            </a:custGeom>
            <a:solidFill>
              <a:srgbClr val="F7F7F7"/>
            </a:solidFill>
            <a:ln w="58615" cap="flat">
              <a:noFill/>
              <a:prstDash val="solid"/>
              <a:miter/>
            </a:ln>
          </p:spPr>
          <p:txBody>
            <a:bodyPr rtlCol="0" anchor="ctr"/>
            <a:lstStyle/>
            <a:p>
              <a:endParaRPr lang="en-IN" sz="1801"/>
            </a:p>
          </p:txBody>
        </p:sp>
        <p:sp>
          <p:nvSpPr>
            <p:cNvPr id="33" name="Freeform: Shape 32"/>
            <p:cNvSpPr/>
            <p:nvPr/>
          </p:nvSpPr>
          <p:spPr>
            <a:xfrm>
              <a:off x="2225039" y="5109501"/>
              <a:ext cx="3276600" cy="1725049"/>
            </a:xfrm>
            <a:custGeom>
              <a:avLst/>
              <a:gdLst>
                <a:gd name="connsiteX0" fmla="*/ 3276600 w 3276600"/>
                <a:gd name="connsiteY0" fmla="*/ 1725049 h 1725049"/>
                <a:gd name="connsiteX1" fmla="*/ 3276600 w 3276600"/>
                <a:gd name="connsiteY1" fmla="*/ 946051 h 1725049"/>
                <a:gd name="connsiteX2" fmla="*/ 1638300 w 3276600"/>
                <a:gd name="connsiteY2" fmla="*/ 0 h 1725049"/>
                <a:gd name="connsiteX3" fmla="*/ 0 w 3276600"/>
                <a:gd name="connsiteY3" fmla="*/ 946051 h 1725049"/>
                <a:gd name="connsiteX4" fmla="*/ 0 w 3276600"/>
                <a:gd name="connsiteY4" fmla="*/ 1725049 h 1725049"/>
                <a:gd name="connsiteX5" fmla="*/ 3276600 w 3276600"/>
                <a:gd name="connsiteY5" fmla="*/ 1725049 h 172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6600" h="1725049">
                  <a:moveTo>
                    <a:pt x="3276600" y="1725049"/>
                  </a:moveTo>
                  <a:lnTo>
                    <a:pt x="3276600" y="946051"/>
                  </a:lnTo>
                  <a:lnTo>
                    <a:pt x="1638300" y="0"/>
                  </a:lnTo>
                  <a:lnTo>
                    <a:pt x="0" y="946051"/>
                  </a:lnTo>
                  <a:lnTo>
                    <a:pt x="0" y="1725049"/>
                  </a:lnTo>
                  <a:lnTo>
                    <a:pt x="3276600" y="1725049"/>
                  </a:lnTo>
                  <a:close/>
                </a:path>
              </a:pathLst>
            </a:custGeom>
            <a:solidFill>
              <a:srgbClr val="F7F7F7"/>
            </a:solidFill>
            <a:ln w="58615" cap="flat">
              <a:noFill/>
              <a:prstDash val="solid"/>
              <a:miter/>
            </a:ln>
          </p:spPr>
          <p:txBody>
            <a:bodyPr rtlCol="0" anchor="ctr"/>
            <a:lstStyle/>
            <a:p>
              <a:endParaRPr lang="en-IN" sz="1801"/>
            </a:p>
          </p:txBody>
        </p:sp>
      </p:grpSp>
      <p:pic>
        <p:nvPicPr>
          <p:cNvPr id="7" name="Picture 6" descr="A tall building with many window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1" y="-8552"/>
            <a:ext cx="4951221" cy="4293109"/>
          </a:xfrm>
          <a:prstGeom prst="rect">
            <a:avLst/>
          </a:prstGeom>
        </p:spPr>
      </p:pic>
      <p:grpSp>
        <p:nvGrpSpPr>
          <p:cNvPr id="11" name="Group 10"/>
          <p:cNvGrpSpPr/>
          <p:nvPr/>
        </p:nvGrpSpPr>
        <p:grpSpPr>
          <a:xfrm>
            <a:off x="5602942" y="766090"/>
            <a:ext cx="5907740" cy="5314781"/>
            <a:chOff x="5602941" y="836798"/>
            <a:chExt cx="5907741" cy="4971177"/>
          </a:xfrm>
        </p:grpSpPr>
        <p:sp>
          <p:nvSpPr>
            <p:cNvPr id="8" name="TextBox 12"/>
            <p:cNvSpPr txBox="1"/>
            <p:nvPr/>
          </p:nvSpPr>
          <p:spPr>
            <a:xfrm>
              <a:off x="5707469" y="836798"/>
              <a:ext cx="5566550" cy="472661"/>
            </a:xfrm>
            <a:prstGeom prst="rect">
              <a:avLst/>
            </a:prstGeom>
          </p:spPr>
          <p:txBody>
            <a:bodyPr wrap="square" lIns="0" tIns="0" rIns="0" bIns="0" rtlCol="0" anchor="t">
              <a:spAutoFit/>
            </a:bodyPr>
            <a:lstStyle/>
            <a:p>
              <a:pPr>
                <a:lnSpc>
                  <a:spcPts val="4201"/>
                </a:lnSpc>
              </a:pPr>
              <a:r>
                <a:rPr lang="en-US" sz="3200" b="1" dirty="0">
                  <a:solidFill>
                    <a:schemeClr val="tx1">
                      <a:lumMod val="75000"/>
                      <a:lumOff val="25000"/>
                    </a:schemeClr>
                  </a:solidFill>
                  <a:latin typeface="Montserrat" panose="00000500000000000000" pitchFamily="2" charset="0"/>
                </a:rPr>
                <a:t>Welcome To </a:t>
              </a:r>
            </a:p>
          </p:txBody>
        </p:sp>
        <p:sp>
          <p:nvSpPr>
            <p:cNvPr id="10" name="TextBox 14"/>
            <p:cNvSpPr txBox="1"/>
            <p:nvPr/>
          </p:nvSpPr>
          <p:spPr>
            <a:xfrm>
              <a:off x="5602941" y="3428778"/>
              <a:ext cx="5907741" cy="2379197"/>
            </a:xfrm>
            <a:prstGeom prst="rect">
              <a:avLst/>
            </a:prstGeom>
          </p:spPr>
          <p:txBody>
            <a:bodyPr wrap="square" lIns="0" tIns="0" rIns="0" bIns="0" rtlCol="0" anchor="t">
              <a:spAutoFit/>
            </a:bodyPr>
            <a:lstStyle/>
            <a:p>
              <a:pPr algn="just" defTabSz="914411" eaLnBrk="0" fontAlgn="base" hangingPunct="0">
                <a:lnSpc>
                  <a:spcPct val="150000"/>
                </a:lnSpc>
                <a:spcBef>
                  <a:spcPct val="0"/>
                </a:spcBef>
                <a:spcAft>
                  <a:spcPct val="0"/>
                </a:spcAft>
              </a:pPr>
              <a:r>
                <a:rPr sz="1600" dirty="0">
                  <a:solidFill>
                    <a:schemeClr val="tx1">
                      <a:lumMod val="85000"/>
                      <a:lumOff val="15000"/>
                    </a:schemeClr>
                  </a:solidFill>
                  <a:latin typeface="Montserrat" panose="00000500000000000000" pitchFamily="2" charset="0"/>
                </a:rPr>
                <a:t>"Dedicated to Excellence, We Deliver Superlative Services to Our Esteemed Clients. With Unwavering Commitment, Our Team Ensures the Delivery of Top-notch Design, Detailed Drawings, Comprehensive Architectural, Project Management, and Audit Services that Surpass Your Expectations. We Gratefully Acknowledge Your Choice in Choosing Us."</a:t>
              </a:r>
            </a:p>
          </p:txBody>
        </p:sp>
      </p:grpSp>
      <p:pic>
        <p:nvPicPr>
          <p:cNvPr id="2" name="image1.jpeg"/>
          <p:cNvPicPr>
            <a:picLocks noChangeAspect="1"/>
          </p:cNvPicPr>
          <p:nvPr/>
        </p:nvPicPr>
        <p:blipFill>
          <a:blip r:embed="rId3" cstate="print"/>
          <a:stretch>
            <a:fillRect/>
          </a:stretch>
        </p:blipFill>
        <p:spPr>
          <a:xfrm>
            <a:off x="5707468" y="1676998"/>
            <a:ext cx="4274820" cy="1275716"/>
          </a:xfrm>
          <a:prstGeom prst="rect">
            <a:avLst/>
          </a:prstGeom>
        </p:spPr>
      </p:pic>
      <p:sp>
        <p:nvSpPr>
          <p:cNvPr id="3" name="TextBox 2"/>
          <p:cNvSpPr txBox="1"/>
          <p:nvPr/>
        </p:nvSpPr>
        <p:spPr>
          <a:xfrm>
            <a:off x="5501640" y="3016190"/>
            <a:ext cx="4383223" cy="338554"/>
          </a:xfrm>
          <a:prstGeom prst="rect">
            <a:avLst/>
          </a:prstGeom>
          <a:noFill/>
        </p:spPr>
        <p:txBody>
          <a:bodyPr wrap="square" rtlCol="0">
            <a:spAutoFit/>
          </a:bodyPr>
          <a:lstStyle/>
          <a:p>
            <a:pPr algn="ctr"/>
            <a:r>
              <a:rPr lang="en-IN" sz="1600" b="1" dirty="0">
                <a:solidFill>
                  <a:schemeClr val="tx2"/>
                </a:solidFill>
                <a:latin typeface="Montserrat" panose="00000500000000000000" pitchFamily="2" charset="0"/>
              </a:rPr>
              <a:t>AN </a:t>
            </a:r>
            <a:r>
              <a:rPr lang="en-IN" sz="1600" b="1">
                <a:solidFill>
                  <a:schemeClr val="tx2"/>
                </a:solidFill>
                <a:latin typeface="Montserrat" panose="00000500000000000000" pitchFamily="2" charset="0"/>
              </a:rPr>
              <a:t>ISO 9001-2015 CERTIFIED </a:t>
            </a:r>
            <a:r>
              <a:rPr lang="en-IN" sz="1600" b="1" dirty="0">
                <a:solidFill>
                  <a:schemeClr val="tx2"/>
                </a:solidFill>
                <a:latin typeface="Montserrat" panose="00000500000000000000" pitchFamily="2" charset="0"/>
              </a:rPr>
              <a:t>COMPANY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371014308"/>
              </p:ext>
            </p:extLst>
          </p:nvPr>
        </p:nvGraphicFramePr>
        <p:xfrm>
          <a:off x="0" y="0"/>
          <a:ext cx="12192000" cy="6872793"/>
        </p:xfrm>
        <a:graphic>
          <a:graphicData uri="http://schemas.openxmlformats.org/drawingml/2006/table">
            <a:tbl>
              <a:tblPr firstRow="1" bandRow="1">
                <a:tableStyleId>{5FD0F851-EC5A-4D38-B0AD-8093EC10F338}</a:tableStyleId>
              </a:tblPr>
              <a:tblGrid>
                <a:gridCol w="1156274">
                  <a:extLst>
                    <a:ext uri="{9D8B030D-6E8A-4147-A177-3AD203B41FA5}">
                      <a16:colId xmlns:a16="http://schemas.microsoft.com/office/drawing/2014/main" val="20000"/>
                    </a:ext>
                  </a:extLst>
                </a:gridCol>
                <a:gridCol w="3822782">
                  <a:extLst>
                    <a:ext uri="{9D8B030D-6E8A-4147-A177-3AD203B41FA5}">
                      <a16:colId xmlns:a16="http://schemas.microsoft.com/office/drawing/2014/main" val="20001"/>
                    </a:ext>
                  </a:extLst>
                </a:gridCol>
                <a:gridCol w="3445221">
                  <a:extLst>
                    <a:ext uri="{9D8B030D-6E8A-4147-A177-3AD203B41FA5}">
                      <a16:colId xmlns:a16="http://schemas.microsoft.com/office/drawing/2014/main" val="20002"/>
                    </a:ext>
                  </a:extLst>
                </a:gridCol>
                <a:gridCol w="3767723">
                  <a:extLst>
                    <a:ext uri="{9D8B030D-6E8A-4147-A177-3AD203B41FA5}">
                      <a16:colId xmlns:a16="http://schemas.microsoft.com/office/drawing/2014/main" val="20003"/>
                    </a:ext>
                  </a:extLst>
                </a:gridCol>
              </a:tblGrid>
              <a:tr h="957981">
                <a:tc gridSpan="4">
                  <a:txBody>
                    <a:bodyPr/>
                    <a:lstStyle/>
                    <a:p>
                      <a:pPr algn="ctr"/>
                      <a:endParaRPr lang="en-IN" sz="1600" dirty="0">
                        <a:latin typeface="Montserrat"/>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504519">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LOCATION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DEVELOPER</a:t>
                      </a:r>
                      <a:endParaRPr lang="en-IN" sz="1600" b="1"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453654">
                <a:tc>
                  <a:txBody>
                    <a:bodyPr/>
                    <a:lstStyle/>
                    <a:p>
                      <a:pPr marL="0" algn="ctr" defTabSz="914400" rtl="0" eaLnBrk="1" latinLnBrk="0" hangingPunct="1"/>
                      <a:r>
                        <a:rPr lang="en-IN" sz="1600" b="0" kern="1200" dirty="0">
                          <a:solidFill>
                            <a:schemeClr val="dk1"/>
                          </a:solidFill>
                        </a:rPr>
                        <a:t>34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DIAMNOND LINK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BANDRA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442190">
                <a:tc>
                  <a:txBody>
                    <a:bodyPr/>
                    <a:lstStyle/>
                    <a:p>
                      <a:pPr marL="0" algn="ctr" defTabSz="914400" rtl="0" eaLnBrk="1" latinLnBrk="0" hangingPunct="1"/>
                      <a:r>
                        <a:rPr lang="en-IN" sz="1600" b="0" kern="1200" dirty="0">
                          <a:solidFill>
                            <a:schemeClr val="dk1"/>
                          </a:solidFill>
                        </a:rPr>
                        <a:t>35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SITA SMRUTI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54472">
                <a:tc>
                  <a:txBody>
                    <a:bodyPr/>
                    <a:lstStyle/>
                    <a:p>
                      <a:pPr marL="0" algn="ctr" defTabSz="914400" rtl="0" eaLnBrk="1" latinLnBrk="0" hangingPunct="1"/>
                      <a:r>
                        <a:rPr lang="en-IN" sz="1600" b="0" kern="1200" dirty="0">
                          <a:solidFill>
                            <a:schemeClr val="dk1"/>
                          </a:solidFill>
                        </a:rPr>
                        <a:t>36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SONA KIRAN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DAHISAR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470583">
                <a:tc>
                  <a:txBody>
                    <a:bodyPr/>
                    <a:lstStyle/>
                    <a:p>
                      <a:pPr marL="0" algn="ctr" defTabSz="914400" rtl="0" eaLnBrk="1" latinLnBrk="0" hangingPunct="1"/>
                      <a:r>
                        <a:rPr lang="en-IN" sz="1600" b="0" kern="1200" dirty="0">
                          <a:solidFill>
                            <a:schemeClr val="dk1"/>
                          </a:solidFill>
                        </a:rPr>
                        <a:t>37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JAIGOPAL KRISHNA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BORIVALI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TENDER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442190">
                <a:tc>
                  <a:txBody>
                    <a:bodyPr/>
                    <a:lstStyle/>
                    <a:p>
                      <a:pPr marL="0" algn="ctr" defTabSz="914400" rtl="0" eaLnBrk="1" latinLnBrk="0" hangingPunct="1"/>
                      <a:r>
                        <a:rPr lang="en-IN" sz="1600" b="0" kern="1200" dirty="0">
                          <a:solidFill>
                            <a:schemeClr val="dk1"/>
                          </a:solidFill>
                        </a:rPr>
                        <a:t>38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RIDHHIMA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KAMLA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571725">
                <a:tc>
                  <a:txBody>
                    <a:bodyPr/>
                    <a:lstStyle/>
                    <a:p>
                      <a:pPr marL="0" algn="ctr" defTabSz="914400" rtl="0" eaLnBrk="1" latinLnBrk="0" hangingPunct="1"/>
                      <a:r>
                        <a:rPr lang="en-IN" sz="1600" b="0" kern="1200" dirty="0">
                          <a:solidFill>
                            <a:schemeClr val="dk1"/>
                          </a:solidFill>
                        </a:rPr>
                        <a:t>39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DHAWAL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MALAD</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SATDGURU BRO.</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485684">
                <a:tc>
                  <a:txBody>
                    <a:bodyPr/>
                    <a:lstStyle/>
                    <a:p>
                      <a:pPr marL="0" algn="ctr" defTabSz="914400" rtl="0" eaLnBrk="1" latinLnBrk="0" hangingPunct="1"/>
                      <a:r>
                        <a:rPr lang="en-IN" sz="1600" b="0" kern="1200" dirty="0">
                          <a:solidFill>
                            <a:schemeClr val="dk1"/>
                          </a:solidFill>
                        </a:rPr>
                        <a:t>40</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SHREE ANANDNAGAR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DAHISAR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AADITYA DEVELOPERS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571725">
                <a:tc>
                  <a:txBody>
                    <a:bodyPr/>
                    <a:lstStyle/>
                    <a:p>
                      <a:pPr marL="0" algn="ctr" defTabSz="914400" rtl="0" eaLnBrk="1" latinLnBrk="0" hangingPunct="1"/>
                      <a:r>
                        <a:rPr lang="en-IN" sz="1600" b="0" kern="1200" dirty="0">
                          <a:solidFill>
                            <a:schemeClr val="dk1"/>
                          </a:solidFill>
                        </a:rPr>
                        <a:t>41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KASHMIR KUNJ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MULUND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TENDER STAGE</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460551">
                <a:tc>
                  <a:txBody>
                    <a:bodyPr/>
                    <a:lstStyle/>
                    <a:p>
                      <a:pPr marL="0" algn="ctr" defTabSz="914400" rtl="0" eaLnBrk="1" latinLnBrk="0" hangingPunct="1"/>
                      <a:r>
                        <a:rPr lang="en-IN" sz="1600" b="0" kern="1200" dirty="0">
                          <a:solidFill>
                            <a:schemeClr val="dk1"/>
                          </a:solidFill>
                        </a:rPr>
                        <a:t>42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NEHA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ALLIANCE GROUP</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2"/>
                  </a:ext>
                </a:extLst>
              </a:tr>
              <a:tr h="527402">
                <a:tc>
                  <a:txBody>
                    <a:bodyPr/>
                    <a:lstStyle/>
                    <a:p>
                      <a:pPr marL="0" algn="ctr" defTabSz="914400" rtl="0" eaLnBrk="1" latinLnBrk="0" hangingPunct="1"/>
                      <a:r>
                        <a:rPr lang="en-IN" sz="1600" b="0" kern="1200" dirty="0">
                          <a:solidFill>
                            <a:schemeClr val="dk1"/>
                          </a:solidFill>
                        </a:rPr>
                        <a:t>43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SHIVSAGAR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DAHISAR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AADITYA DEVELOPERS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r h="515323">
                <a:tc>
                  <a:txBody>
                    <a:bodyPr/>
                    <a:lstStyle/>
                    <a:p>
                      <a:pPr marL="0" algn="ctr" defTabSz="914400" rtl="0" eaLnBrk="1" latinLnBrk="0" hangingPunct="1"/>
                      <a:r>
                        <a:rPr lang="en-IN" sz="1600" b="0" kern="1200" dirty="0">
                          <a:solidFill>
                            <a:schemeClr val="dk1"/>
                          </a:solidFill>
                        </a:rPr>
                        <a:t>44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SHIV SHAKTI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ROYAL REALTORS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3978485892"/>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0" y="-9474"/>
            <a:ext cx="12192000" cy="954107"/>
          </a:xfrm>
          <a:prstGeom prst="rect">
            <a:avLst/>
          </a:prstGeom>
          <a:noFill/>
        </p:spPr>
        <p:txBody>
          <a:bodyPr wrap="square" rtlCol="0">
            <a:spAutoFit/>
          </a:bodyPr>
          <a:lstStyle/>
          <a:p>
            <a:pPr algn="ctr"/>
            <a:r>
              <a:rPr lang="en-US" sz="2800" b="1" dirty="0">
                <a:latin typeface="Montserrat" panose="00000500000000000000" pitchFamily="2" charset="0"/>
                <a:ea typeface="Cambria" panose="02040503050406030204" pitchFamily="18" charset="0"/>
              </a:rPr>
              <a:t>List Of Redevelopment  Projects By </a:t>
            </a:r>
          </a:p>
          <a:p>
            <a:pPr algn="ctr"/>
            <a:r>
              <a:rPr lang="en-US" sz="2800" b="1" dirty="0">
                <a:latin typeface="Montserrat" panose="00000500000000000000" pitchFamily="2" charset="0"/>
                <a:ea typeface="Cambria" panose="02040503050406030204" pitchFamily="18" charset="0"/>
              </a:rPr>
              <a:t>M/s. CNS Consultants  &amp; M/s. 1.5 Gamma Consultants Pvt. Ltd. </a:t>
            </a:r>
            <a:endParaRPr lang="en-IN" sz="28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2072081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3023136399"/>
              </p:ext>
            </p:extLst>
          </p:nvPr>
        </p:nvGraphicFramePr>
        <p:xfrm>
          <a:off x="0" y="1"/>
          <a:ext cx="12192000" cy="6828843"/>
        </p:xfrm>
        <a:graphic>
          <a:graphicData uri="http://schemas.openxmlformats.org/drawingml/2006/table">
            <a:tbl>
              <a:tblPr firstRow="1" bandRow="1">
                <a:tableStyleId>{5FD0F851-EC5A-4D38-B0AD-8093EC10F338}</a:tableStyleId>
              </a:tblPr>
              <a:tblGrid>
                <a:gridCol w="1156274">
                  <a:extLst>
                    <a:ext uri="{9D8B030D-6E8A-4147-A177-3AD203B41FA5}">
                      <a16:colId xmlns:a16="http://schemas.microsoft.com/office/drawing/2014/main" val="20000"/>
                    </a:ext>
                  </a:extLst>
                </a:gridCol>
                <a:gridCol w="3822782">
                  <a:extLst>
                    <a:ext uri="{9D8B030D-6E8A-4147-A177-3AD203B41FA5}">
                      <a16:colId xmlns:a16="http://schemas.microsoft.com/office/drawing/2014/main" val="20001"/>
                    </a:ext>
                  </a:extLst>
                </a:gridCol>
                <a:gridCol w="3445221">
                  <a:extLst>
                    <a:ext uri="{9D8B030D-6E8A-4147-A177-3AD203B41FA5}">
                      <a16:colId xmlns:a16="http://schemas.microsoft.com/office/drawing/2014/main" val="20002"/>
                    </a:ext>
                  </a:extLst>
                </a:gridCol>
                <a:gridCol w="3767723">
                  <a:extLst>
                    <a:ext uri="{9D8B030D-6E8A-4147-A177-3AD203B41FA5}">
                      <a16:colId xmlns:a16="http://schemas.microsoft.com/office/drawing/2014/main" val="20003"/>
                    </a:ext>
                  </a:extLst>
                </a:gridCol>
              </a:tblGrid>
              <a:tr h="945422">
                <a:tc gridSpan="4">
                  <a:txBody>
                    <a:bodyPr/>
                    <a:lstStyle/>
                    <a:p>
                      <a:pPr algn="ctr"/>
                      <a:endParaRPr lang="en-IN" sz="1600" dirty="0">
                        <a:latin typeface="Montserrat"/>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extLst>
                  <a:ext uri="{0D108BD9-81ED-4DB2-BD59-A6C34878D82A}">
                    <a16:rowId xmlns:a16="http://schemas.microsoft.com/office/drawing/2014/main" val="10000"/>
                  </a:ext>
                </a:extLst>
              </a:tr>
              <a:tr h="497904">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LOCATION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DEVELOPER</a:t>
                      </a:r>
                      <a:endParaRPr lang="en-IN" sz="1600" b="1"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447705">
                <a:tc>
                  <a:txBody>
                    <a:bodyPr/>
                    <a:lstStyle/>
                    <a:p>
                      <a:pPr marL="0" algn="ctr" defTabSz="914400" rtl="0" eaLnBrk="1" latinLnBrk="0" hangingPunct="1"/>
                      <a:r>
                        <a:rPr lang="en-IN" sz="1600" b="0" kern="1200" dirty="0">
                          <a:solidFill>
                            <a:schemeClr val="dk1"/>
                          </a:solidFill>
                        </a:rPr>
                        <a:t>45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ADISH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BANDRA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PENTAGON PREMISES PVT LTD</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436393">
                <a:tc>
                  <a:txBody>
                    <a:bodyPr/>
                    <a:lstStyle/>
                    <a:p>
                      <a:pPr marL="0" algn="ctr" defTabSz="914400" rtl="0" eaLnBrk="1" latinLnBrk="0" hangingPunct="1"/>
                      <a:r>
                        <a:rPr lang="en-IN" sz="1600" b="0" kern="1200" dirty="0">
                          <a:solidFill>
                            <a:schemeClr val="dk1"/>
                          </a:solidFill>
                        </a:rPr>
                        <a:t>46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AVISHKAR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DAHISAR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AADITYA DEVELOEPRS</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48514">
                <a:tc>
                  <a:txBody>
                    <a:bodyPr/>
                    <a:lstStyle/>
                    <a:p>
                      <a:pPr marL="0" algn="ctr" defTabSz="914400" rtl="0" eaLnBrk="1" latinLnBrk="0" hangingPunct="1"/>
                      <a:r>
                        <a:rPr lang="en-IN" sz="1600" b="0" kern="1200" dirty="0">
                          <a:solidFill>
                            <a:schemeClr val="dk1"/>
                          </a:solidFill>
                        </a:rPr>
                        <a:t>47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SHALIMAR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MODI LIFE SPACE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561946">
                <a:tc>
                  <a:txBody>
                    <a:bodyPr/>
                    <a:lstStyle/>
                    <a:p>
                      <a:pPr marL="0" algn="ctr" defTabSz="914400" rtl="0" eaLnBrk="1" latinLnBrk="0" hangingPunct="1"/>
                      <a:r>
                        <a:rPr lang="en-IN" sz="1600" b="0" kern="1200" dirty="0">
                          <a:solidFill>
                            <a:schemeClr val="dk1"/>
                          </a:solidFill>
                        </a:rPr>
                        <a:t>48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SUNDAR DHAM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MALAD</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436393">
                <a:tc>
                  <a:txBody>
                    <a:bodyPr/>
                    <a:lstStyle/>
                    <a:p>
                      <a:pPr marL="0" algn="ctr" defTabSz="914400" rtl="0" eaLnBrk="1" latinLnBrk="0" hangingPunct="1"/>
                      <a:r>
                        <a:rPr lang="en-IN" sz="1600" b="0" kern="1200" dirty="0">
                          <a:solidFill>
                            <a:schemeClr val="dk1"/>
                          </a:solidFill>
                        </a:rPr>
                        <a:t>49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AMAR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GOREGAON</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CONVEYANCE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561946">
                <a:tc>
                  <a:txBody>
                    <a:bodyPr/>
                    <a:lstStyle/>
                    <a:p>
                      <a:pPr marL="0" algn="ctr" defTabSz="914400" rtl="0" eaLnBrk="1" latinLnBrk="0" hangingPunct="1"/>
                      <a:r>
                        <a:rPr lang="en-IN" sz="1600" b="0" kern="1200" dirty="0">
                          <a:solidFill>
                            <a:schemeClr val="dk1"/>
                          </a:solidFill>
                        </a:rPr>
                        <a:t>50</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NEW SHALIMAR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479316">
                <a:tc>
                  <a:txBody>
                    <a:bodyPr/>
                    <a:lstStyle/>
                    <a:p>
                      <a:pPr marL="0" algn="ctr" defTabSz="914400" rtl="0" eaLnBrk="1" latinLnBrk="0" hangingPunct="1"/>
                      <a:r>
                        <a:rPr lang="en-IN" sz="1600" b="0" kern="1200" dirty="0">
                          <a:solidFill>
                            <a:schemeClr val="dk1"/>
                          </a:solidFill>
                        </a:rPr>
                        <a:t>51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JAINIKA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424829">
                <a:tc>
                  <a:txBody>
                    <a:bodyPr/>
                    <a:lstStyle/>
                    <a:p>
                      <a:pPr marL="0" algn="ctr" defTabSz="914400" rtl="0" eaLnBrk="1" latinLnBrk="0" hangingPunct="1"/>
                      <a:r>
                        <a:rPr lang="en-IN" sz="1600" b="0" kern="1200" dirty="0">
                          <a:solidFill>
                            <a:schemeClr val="dk1"/>
                          </a:solidFill>
                        </a:rPr>
                        <a:t>52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GURUKRUPA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454513">
                <a:tc>
                  <a:txBody>
                    <a:bodyPr/>
                    <a:lstStyle/>
                    <a:p>
                      <a:pPr marL="0" algn="ctr" defTabSz="914400" rtl="0" eaLnBrk="1" latinLnBrk="0" hangingPunct="1"/>
                      <a:r>
                        <a:rPr lang="en-IN" sz="1600" b="0" kern="1200" dirty="0">
                          <a:solidFill>
                            <a:schemeClr val="dk1"/>
                          </a:solidFill>
                        </a:rPr>
                        <a:t>53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 JAGRUTI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2"/>
                  </a:ext>
                </a:extLst>
              </a:tr>
              <a:tr h="520488">
                <a:tc>
                  <a:txBody>
                    <a:bodyPr/>
                    <a:lstStyle/>
                    <a:p>
                      <a:pPr marL="0" algn="ctr" defTabSz="914400" rtl="0" eaLnBrk="1" latinLnBrk="0" hangingPunct="1"/>
                      <a:r>
                        <a:rPr lang="en-IN" sz="1600" b="0" kern="1200" dirty="0">
                          <a:solidFill>
                            <a:schemeClr val="dk1"/>
                          </a:solidFill>
                        </a:rPr>
                        <a:t>54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DOYLE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MALAD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r h="561946">
                <a:tc>
                  <a:txBody>
                    <a:bodyPr/>
                    <a:lstStyle/>
                    <a:p>
                      <a:pPr marL="0" algn="ctr" defTabSz="914400" rtl="0" eaLnBrk="1" latinLnBrk="0" hangingPunct="1"/>
                      <a:r>
                        <a:rPr lang="en-IN" sz="1600" b="0" kern="1200" dirty="0">
                          <a:solidFill>
                            <a:schemeClr val="dk1"/>
                          </a:solidFill>
                        </a:rPr>
                        <a:t>55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BLUE HEAVEN CHSL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BANDRA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FEASIBILITY STAGE</a:t>
                      </a:r>
                    </a:p>
                    <a:p>
                      <a:pPr marL="0" algn="l"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3978485892"/>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0" y="0"/>
            <a:ext cx="12192000" cy="830997"/>
          </a:xfrm>
          <a:prstGeom prst="rect">
            <a:avLst/>
          </a:prstGeom>
          <a:noFill/>
        </p:spPr>
        <p:txBody>
          <a:bodyPr wrap="square" rtlCol="0">
            <a:spAutoFit/>
          </a:bodyPr>
          <a:lstStyle/>
          <a:p>
            <a:pPr algn="ctr"/>
            <a:r>
              <a:rPr lang="en-US" sz="2400" b="1" dirty="0">
                <a:latin typeface="Montserrat" panose="00000500000000000000" pitchFamily="2" charset="0"/>
                <a:ea typeface="Cambria" panose="02040503050406030204" pitchFamily="18" charset="0"/>
              </a:rPr>
              <a:t>List Of Redevelopment  Projects By </a:t>
            </a:r>
          </a:p>
          <a:p>
            <a:pPr algn="ctr"/>
            <a:r>
              <a:rPr lang="en-US" sz="2400" b="1" dirty="0">
                <a:latin typeface="Montserrat" panose="00000500000000000000" pitchFamily="2" charset="0"/>
                <a:ea typeface="Cambria" panose="02040503050406030204" pitchFamily="18" charset="0"/>
              </a:rPr>
              <a:t>M/s. CNS Consultants  &amp; M/s. 1.5 Gamma Consultants Pvt. Ltd. </a:t>
            </a:r>
            <a:endParaRPr lang="en-IN" sz="24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201878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3640048614"/>
              </p:ext>
            </p:extLst>
          </p:nvPr>
        </p:nvGraphicFramePr>
        <p:xfrm>
          <a:off x="10758" y="0"/>
          <a:ext cx="12181240" cy="6858003"/>
        </p:xfrm>
        <a:graphic>
          <a:graphicData uri="http://schemas.openxmlformats.org/drawingml/2006/table">
            <a:tbl>
              <a:tblPr firstRow="1" bandRow="1">
                <a:tableStyleId>{D27102A9-8310-4765-A935-A1911B00CA55}</a:tableStyleId>
              </a:tblPr>
              <a:tblGrid>
                <a:gridCol w="882127">
                  <a:extLst>
                    <a:ext uri="{9D8B030D-6E8A-4147-A177-3AD203B41FA5}">
                      <a16:colId xmlns:a16="http://schemas.microsoft.com/office/drawing/2014/main" val="20000"/>
                    </a:ext>
                  </a:extLst>
                </a:gridCol>
                <a:gridCol w="3840480">
                  <a:extLst>
                    <a:ext uri="{9D8B030D-6E8A-4147-A177-3AD203B41FA5}">
                      <a16:colId xmlns:a16="http://schemas.microsoft.com/office/drawing/2014/main" val="20001"/>
                    </a:ext>
                  </a:extLst>
                </a:gridCol>
                <a:gridCol w="2753957">
                  <a:extLst>
                    <a:ext uri="{9D8B030D-6E8A-4147-A177-3AD203B41FA5}">
                      <a16:colId xmlns:a16="http://schemas.microsoft.com/office/drawing/2014/main" val="20002"/>
                    </a:ext>
                  </a:extLst>
                </a:gridCol>
                <a:gridCol w="3087445">
                  <a:extLst>
                    <a:ext uri="{9D8B030D-6E8A-4147-A177-3AD203B41FA5}">
                      <a16:colId xmlns:a16="http://schemas.microsoft.com/office/drawing/2014/main" val="20003"/>
                    </a:ext>
                  </a:extLst>
                </a:gridCol>
                <a:gridCol w="1617231">
                  <a:extLst>
                    <a:ext uri="{9D8B030D-6E8A-4147-A177-3AD203B41FA5}">
                      <a16:colId xmlns:a16="http://schemas.microsoft.com/office/drawing/2014/main" val="3757621711"/>
                    </a:ext>
                  </a:extLst>
                </a:gridCol>
              </a:tblGrid>
              <a:tr h="795974">
                <a:tc gridSpan="5">
                  <a:txBody>
                    <a:bodyPr/>
                    <a:lstStyle/>
                    <a:p>
                      <a:pPr marL="0" algn="ctr" defTabSz="914400" rtl="0" eaLnBrk="1" latinLnBrk="0" hangingPunct="1"/>
                      <a:endParaRPr lang="en-IN" sz="1600" b="0" kern="1200" dirty="0">
                        <a:solidFill>
                          <a:schemeClr val="dk1"/>
                        </a:solidFill>
                        <a:latin typeface="Montserrat"/>
                        <a:ea typeface="+mn-ea"/>
                        <a:cs typeface="Times New Roman" panose="02020603050405020304" pitchFamily="18" charset="0"/>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tc hMerge="1">
                  <a:txBody>
                    <a:bodyPr/>
                    <a:lstStyle/>
                    <a:p>
                      <a:endParaRPr lang="en-IN"/>
                    </a:p>
                  </a:txBody>
                  <a:tcPr/>
                </a:tc>
                <a:extLst>
                  <a:ext uri="{0D108BD9-81ED-4DB2-BD59-A6C34878D82A}">
                    <a16:rowId xmlns:a16="http://schemas.microsoft.com/office/drawing/2014/main" val="10000"/>
                  </a:ext>
                </a:extLst>
              </a:tr>
              <a:tr h="352085">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ADDRESS</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DESCRIPTION</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TYPE</a:t>
                      </a:r>
                      <a:endParaRPr lang="en-IN" sz="1600" b="1"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1"/>
                  </a:ext>
                </a:extLst>
              </a:tr>
              <a:tr h="864203">
                <a:tc>
                  <a:txBody>
                    <a:bodyPr/>
                    <a:lstStyle/>
                    <a:p>
                      <a:pPr algn="ctr"/>
                      <a:r>
                        <a:rPr lang="en-US" sz="1600" b="0" dirty="0"/>
                        <a:t>1</a:t>
                      </a:r>
                      <a:endParaRPr lang="en-IN" sz="1600" b="0" dirty="0">
                        <a:latin typeface="+mj-lt"/>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MCGM PAP TENEMENTS (BMC)</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KANJURMARG,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5.5LAC SQFT- 6 TOWERS STILT +23FLOORS - CLIENT MCGM / CONTRACTOR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352085">
                <a:tc>
                  <a:txBody>
                    <a:bodyPr/>
                    <a:lstStyle/>
                    <a:p>
                      <a:pPr marL="0" algn="ctr" defTabSz="914400" rtl="0" eaLnBrk="1" latinLnBrk="0" hangingPunct="1"/>
                      <a:r>
                        <a:rPr lang="en-IN" sz="1600" b="0" kern="1200" dirty="0">
                          <a:solidFill>
                            <a:schemeClr val="dk1"/>
                          </a:solidFill>
                        </a:rPr>
                        <a:t>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SAMRUDDHI HEIGHT</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GOREGAON (WEST),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STILT + 19 UPPER FLOORS</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388815">
                <a:tc>
                  <a:txBody>
                    <a:bodyPr/>
                    <a:lstStyle/>
                    <a:p>
                      <a:pPr marL="0" algn="ctr" defTabSz="914400" rtl="0" eaLnBrk="1" latinLnBrk="0" hangingPunct="1"/>
                      <a:r>
                        <a:rPr lang="en-US" sz="1600" b="0" kern="1200" dirty="0">
                          <a:solidFill>
                            <a:schemeClr val="dk1"/>
                          </a:solidFill>
                        </a:rPr>
                        <a:t>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KUNAL PRINTING &amp; PACKAGING PVTD. LTD.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UMERGAON, GUJARAT</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GROUND + 1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Industrial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456706">
                <a:tc>
                  <a:txBody>
                    <a:bodyPr/>
                    <a:lstStyle/>
                    <a:p>
                      <a:pPr marL="0" algn="ctr" defTabSz="914400" rtl="0" eaLnBrk="1" latinLnBrk="0" hangingPunct="1"/>
                      <a:r>
                        <a:rPr lang="en-US" sz="1600" b="0" kern="1200" dirty="0">
                          <a:solidFill>
                            <a:schemeClr val="dk1"/>
                          </a:solidFill>
                        </a:rPr>
                        <a:t>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BLOOM PACKAGING PLOT NO.94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DAMAN, DIU-DAMAN</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GROUND + 1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Industrial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608145">
                <a:tc>
                  <a:txBody>
                    <a:bodyPr/>
                    <a:lstStyle/>
                    <a:p>
                      <a:pPr marL="0" algn="ctr" defTabSz="914400" rtl="0" eaLnBrk="1" latinLnBrk="0" hangingPunct="1"/>
                      <a:r>
                        <a:rPr lang="en-US" sz="1600" b="0" kern="1200" dirty="0">
                          <a:solidFill>
                            <a:schemeClr val="dk1"/>
                          </a:solidFill>
                        </a:rPr>
                        <a:t>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KARNATAKA SANGHA AUDITORIUM</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MATUNGA (W),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2  BASEMENT + GROUND +4 UPPER FLOOR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Auditorium</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7"/>
                  </a:ext>
                </a:extLst>
              </a:tr>
              <a:tr h="608145">
                <a:tc>
                  <a:txBody>
                    <a:bodyPr/>
                    <a:lstStyle/>
                    <a:p>
                      <a:pPr marL="0" algn="ctr" defTabSz="914400" rtl="0" eaLnBrk="1" latinLnBrk="0" hangingPunct="1"/>
                      <a:r>
                        <a:rPr lang="en-US" sz="1600" b="0" kern="1200" dirty="0">
                          <a:solidFill>
                            <a:schemeClr val="dk1"/>
                          </a:solidFill>
                        </a:rPr>
                        <a:t>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GRAND PARADI CO.OP. HOUSING </a:t>
                      </a:r>
                      <a:endParaRPr lang="en-IN" sz="1600" b="0" kern="1200" dirty="0">
                        <a:solidFill>
                          <a:schemeClr val="dk1"/>
                        </a:solidFill>
                      </a:endParaRPr>
                    </a:p>
                    <a:p>
                      <a:pPr marL="0" algn="l" defTabSz="914400" rtl="0" eaLnBrk="1" latinLnBrk="0" hangingPunct="1"/>
                      <a:r>
                        <a:rPr lang="en-US" sz="1600" b="0" kern="1200" dirty="0">
                          <a:solidFill>
                            <a:schemeClr val="dk1"/>
                          </a:solidFill>
                        </a:rPr>
                        <a:t>SOCIETY LTD.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GRANT ROAD (W),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BASEMENT  + GROUND + 28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608145">
                <a:tc>
                  <a:txBody>
                    <a:bodyPr/>
                    <a:lstStyle/>
                    <a:p>
                      <a:pPr marL="0" algn="ctr" defTabSz="914400" rtl="0" eaLnBrk="1" latinLnBrk="0" hangingPunct="1"/>
                      <a:r>
                        <a:rPr lang="en-US" sz="1600" b="0" kern="1200" dirty="0">
                          <a:solidFill>
                            <a:schemeClr val="dk1"/>
                          </a:solidFill>
                        </a:rPr>
                        <a:t>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LOVELY HOMES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COLABA,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STILT + PODIUM + 19 UPPER FLOOR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608145">
                <a:tc>
                  <a:txBody>
                    <a:bodyPr/>
                    <a:lstStyle/>
                    <a:p>
                      <a:pPr marL="0" algn="ctr" defTabSz="914400" rtl="0" eaLnBrk="1" latinLnBrk="0" hangingPunct="1"/>
                      <a:r>
                        <a:rPr lang="en-US" sz="1600" b="0" kern="1200" dirty="0">
                          <a:solidFill>
                            <a:schemeClr val="dk1"/>
                          </a:solidFill>
                        </a:rPr>
                        <a:t>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ORBIT HOTEL</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MIRA ROAD, MAHARASHTRA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BASEMENT  + GROUND + 12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Hotel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607410">
                <a:tc>
                  <a:txBody>
                    <a:bodyPr/>
                    <a:lstStyle/>
                    <a:p>
                      <a:pPr marL="0" algn="ctr" defTabSz="914400" rtl="0" eaLnBrk="1" latinLnBrk="0" hangingPunct="1"/>
                      <a:r>
                        <a:rPr lang="en-US" sz="1600" b="0" kern="1200" dirty="0">
                          <a:solidFill>
                            <a:schemeClr val="dk1"/>
                          </a:solidFill>
                        </a:rPr>
                        <a:t>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KANAKIA WALL STREET</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ANDHERI (EAST),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3 BASEMENT + GROUND + 12 FLOORS</a:t>
                      </a:r>
                    </a:p>
                  </a:txBody>
                  <a:tcPr marT="45721" marB="45721"/>
                </a:tc>
                <a:tc>
                  <a:txBody>
                    <a:bodyPr/>
                    <a:lstStyle/>
                    <a:p>
                      <a:pPr marL="0" algn="l" defTabSz="914400" rtl="0" eaLnBrk="1" latinLnBrk="0" hangingPunct="1"/>
                      <a:r>
                        <a:rPr lang="en-US" sz="1600" b="0" kern="1200" dirty="0">
                          <a:solidFill>
                            <a:schemeClr val="dk1"/>
                          </a:solidFill>
                        </a:rPr>
                        <a:t>Commercial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608145">
                <a:tc>
                  <a:txBody>
                    <a:bodyPr/>
                    <a:lstStyle/>
                    <a:p>
                      <a:pPr marL="0" algn="ctr" defTabSz="914400" rtl="0" eaLnBrk="1" latinLnBrk="0" hangingPunct="1"/>
                      <a:r>
                        <a:rPr lang="en-US" sz="1600" b="0" kern="1200" dirty="0">
                          <a:solidFill>
                            <a:schemeClr val="dk1"/>
                          </a:solidFill>
                        </a:rPr>
                        <a:t>10</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SATYA DARSHAN CAMPOUS – ESR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ANDHERI (E),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SIXTH TIE LEVEL (CAPACITY 1.32 LAC)</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Commercial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0" y="0"/>
            <a:ext cx="12192000" cy="707886"/>
          </a:xfrm>
          <a:prstGeom prst="rect">
            <a:avLst/>
          </a:prstGeom>
          <a:noFill/>
        </p:spPr>
        <p:txBody>
          <a:bodyPr wrap="square" rtlCol="0">
            <a:spAutoFit/>
          </a:bodyPr>
          <a:lstStyle/>
          <a:p>
            <a:pPr algn="ctr"/>
            <a:r>
              <a:rPr lang="en-US" sz="2000" b="1" dirty="0">
                <a:latin typeface="Montserrat" panose="00000500000000000000" pitchFamily="2" charset="0"/>
                <a:ea typeface="Cambria" panose="02040503050406030204" pitchFamily="18" charset="0"/>
              </a:rPr>
              <a:t>LIST OF MAJOR</a:t>
            </a:r>
          </a:p>
          <a:p>
            <a:pPr algn="ctr"/>
            <a:r>
              <a:rPr lang="en-US" sz="2000" b="1" dirty="0">
                <a:latin typeface="Montserrat" panose="00000500000000000000" pitchFamily="2" charset="0"/>
                <a:ea typeface="Cambria" panose="02040503050406030204" pitchFamily="18" charset="0"/>
              </a:rPr>
              <a:t>PROJECT MANAGEMENT CONSULTANCY SERVICES  </a:t>
            </a:r>
            <a:endParaRPr lang="en-IN" sz="20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1472725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73E398C2-CFA4-E4F1-F1E2-7BB49E4E8B7B}"/>
              </a:ext>
            </a:extLst>
          </p:cNvPr>
          <p:cNvGraphicFramePr>
            <a:graphicFrameLocks noGrp="1"/>
          </p:cNvGraphicFramePr>
          <p:nvPr>
            <p:extLst>
              <p:ext uri="{D42A27DB-BD31-4B8C-83A1-F6EECF244321}">
                <p14:modId xmlns:p14="http://schemas.microsoft.com/office/powerpoint/2010/main" val="3447291590"/>
              </p:ext>
            </p:extLst>
          </p:nvPr>
        </p:nvGraphicFramePr>
        <p:xfrm>
          <a:off x="0" y="0"/>
          <a:ext cx="12192001" cy="6857998"/>
        </p:xfrm>
        <a:graphic>
          <a:graphicData uri="http://schemas.openxmlformats.org/drawingml/2006/table">
            <a:tbl>
              <a:tblPr firstRow="1" bandRow="1">
                <a:tableStyleId>{D27102A9-8310-4765-A935-A1911B00CA55}</a:tableStyleId>
              </a:tblPr>
              <a:tblGrid>
                <a:gridCol w="1156274">
                  <a:extLst>
                    <a:ext uri="{9D8B030D-6E8A-4147-A177-3AD203B41FA5}">
                      <a16:colId xmlns:a16="http://schemas.microsoft.com/office/drawing/2014/main" val="20000"/>
                    </a:ext>
                  </a:extLst>
                </a:gridCol>
                <a:gridCol w="3437241">
                  <a:extLst>
                    <a:ext uri="{9D8B030D-6E8A-4147-A177-3AD203B41FA5}">
                      <a16:colId xmlns:a16="http://schemas.microsoft.com/office/drawing/2014/main" val="20001"/>
                    </a:ext>
                  </a:extLst>
                </a:gridCol>
                <a:gridCol w="2721685">
                  <a:extLst>
                    <a:ext uri="{9D8B030D-6E8A-4147-A177-3AD203B41FA5}">
                      <a16:colId xmlns:a16="http://schemas.microsoft.com/office/drawing/2014/main" val="20002"/>
                    </a:ext>
                  </a:extLst>
                </a:gridCol>
                <a:gridCol w="3281082">
                  <a:extLst>
                    <a:ext uri="{9D8B030D-6E8A-4147-A177-3AD203B41FA5}">
                      <a16:colId xmlns:a16="http://schemas.microsoft.com/office/drawing/2014/main" val="20003"/>
                    </a:ext>
                  </a:extLst>
                </a:gridCol>
                <a:gridCol w="1595719">
                  <a:extLst>
                    <a:ext uri="{9D8B030D-6E8A-4147-A177-3AD203B41FA5}">
                      <a16:colId xmlns:a16="http://schemas.microsoft.com/office/drawing/2014/main" val="3012416716"/>
                    </a:ext>
                  </a:extLst>
                </a:gridCol>
              </a:tblGrid>
              <a:tr h="1238869">
                <a:tc gridSpan="5">
                  <a:txBody>
                    <a:bodyPr/>
                    <a:lstStyle/>
                    <a:p>
                      <a:pPr algn="ctr"/>
                      <a:endParaRPr lang="en-IN" sz="1600" dirty="0">
                        <a:latin typeface="Montserrat"/>
                      </a:endParaRPr>
                    </a:p>
                  </a:txBody>
                  <a:tcPr marT="45721" marB="45721"/>
                </a:tc>
                <a:tc hMerge="1">
                  <a:txBody>
                    <a:bodyPr/>
                    <a:lstStyle/>
                    <a:p>
                      <a:endParaRPr lang="en-IN"/>
                    </a:p>
                  </a:txBody>
                  <a:tcPr/>
                </a:tc>
                <a:tc hMerge="1">
                  <a:txBody>
                    <a:bodyPr/>
                    <a:lstStyle/>
                    <a:p>
                      <a:endParaRPr lang="en-IN"/>
                    </a:p>
                  </a:txBody>
                  <a:tcPr/>
                </a:tc>
                <a:tc hMerge="1">
                  <a:txBody>
                    <a:bodyPr/>
                    <a:lstStyle/>
                    <a:p>
                      <a:endParaRPr lang="en-IN" dirty="0"/>
                    </a:p>
                  </a:txBody>
                  <a:tcPr/>
                </a:tc>
                <a:tc hMerge="1">
                  <a:txBody>
                    <a:bodyPr/>
                    <a:lstStyle/>
                    <a:p>
                      <a:endParaRPr lang="en-IN"/>
                    </a:p>
                  </a:txBody>
                  <a:tcPr/>
                </a:tc>
                <a:extLst>
                  <a:ext uri="{0D108BD9-81ED-4DB2-BD59-A6C34878D82A}">
                    <a16:rowId xmlns:a16="http://schemas.microsoft.com/office/drawing/2014/main" val="10000"/>
                  </a:ext>
                </a:extLst>
              </a:tr>
              <a:tr h="541096">
                <a:tc>
                  <a:txBody>
                    <a:bodyPr/>
                    <a:lstStyle/>
                    <a:p>
                      <a:pPr marL="0" algn="ctr" defTabSz="914400" rtl="0" eaLnBrk="1" latinLnBrk="0" hangingPunct="1"/>
                      <a:r>
                        <a:rPr lang="en-US" sz="1600" b="1" kern="1200" dirty="0">
                          <a:solidFill>
                            <a:schemeClr val="dk1"/>
                          </a:solidFill>
                        </a:rPr>
                        <a:t>SR. NO.</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PROJECT NAME </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ADDRESS</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IN" sz="1600" b="1" kern="1200" dirty="0">
                          <a:solidFill>
                            <a:schemeClr val="dk1"/>
                          </a:solidFill>
                        </a:rPr>
                        <a:t>DESCRIPTION</a:t>
                      </a:r>
                      <a:endParaRPr lang="en-IN" sz="1600" b="1" kern="1200" dirty="0">
                        <a:solidFill>
                          <a:schemeClr val="dk1"/>
                        </a:solidFill>
                        <a:latin typeface="Montserrat"/>
                        <a:ea typeface="+mn-ea"/>
                        <a:cs typeface="Times New Roman" panose="02020603050405020304" pitchFamily="18" charset="0"/>
                      </a:endParaRPr>
                    </a:p>
                  </a:txBody>
                  <a:tcPr marT="45721" marB="45721"/>
                </a:tc>
                <a:tc>
                  <a:txBody>
                    <a:bodyPr/>
                    <a:lstStyle/>
                    <a:p>
                      <a:pPr marL="0" algn="ctr" defTabSz="914400" rtl="0" eaLnBrk="1" latinLnBrk="0" hangingPunct="1"/>
                      <a:r>
                        <a:rPr lang="en-US" sz="1600" b="1" kern="1200" dirty="0">
                          <a:solidFill>
                            <a:schemeClr val="dk1"/>
                          </a:solidFill>
                        </a:rPr>
                        <a:t>TYPE</a:t>
                      </a:r>
                      <a:endParaRPr lang="en-IN" sz="1600" b="1"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1"/>
                  </a:ext>
                </a:extLst>
              </a:tr>
              <a:tr h="472762">
                <a:tc>
                  <a:txBody>
                    <a:bodyPr/>
                    <a:lstStyle/>
                    <a:p>
                      <a:pPr marL="0" algn="ctr" defTabSz="914400" rtl="0" eaLnBrk="1" latinLnBrk="0" hangingPunct="1"/>
                      <a:r>
                        <a:rPr lang="en-US" sz="1600" b="0" kern="1200" dirty="0">
                          <a:solidFill>
                            <a:schemeClr val="dk1"/>
                          </a:solidFill>
                        </a:rPr>
                        <a:t>11</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DEV RATAN  BUILDING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MALAD (W),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0" kern="1200" dirty="0">
                          <a:solidFill>
                            <a:schemeClr val="dk1"/>
                          </a:solidFill>
                        </a:rPr>
                        <a:t>GROUND + 5 UPPER FLOORS</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676681">
                <a:tc>
                  <a:txBody>
                    <a:bodyPr/>
                    <a:lstStyle/>
                    <a:p>
                      <a:pPr marL="0" algn="ctr" defTabSz="914400" rtl="0" eaLnBrk="1" latinLnBrk="0" hangingPunct="1"/>
                      <a:r>
                        <a:rPr lang="en-US" sz="1600" b="0" kern="1200" dirty="0">
                          <a:solidFill>
                            <a:schemeClr val="dk1"/>
                          </a:solidFill>
                        </a:rPr>
                        <a:t>12</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SHASHWAT ORNAMENTS PVT LTD,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MIDC,ANDHERI (E),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BASEMENT  + GROUND + 3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Industrial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19100">
                <a:tc>
                  <a:txBody>
                    <a:bodyPr/>
                    <a:lstStyle/>
                    <a:p>
                      <a:pPr marL="0" algn="ctr" defTabSz="914400" rtl="0" eaLnBrk="1" latinLnBrk="0" hangingPunct="1"/>
                      <a:r>
                        <a:rPr lang="en-US" sz="1600" b="0" kern="1200" dirty="0">
                          <a:solidFill>
                            <a:schemeClr val="dk1"/>
                          </a:solidFill>
                        </a:rPr>
                        <a:t>13</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DILPAZIR CO.OP.HOUSING SOCIETY LTD.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BREACH CANDY,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GROUND + 4 UPPER FLOOR</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r h="676681">
                <a:tc>
                  <a:txBody>
                    <a:bodyPr/>
                    <a:lstStyle/>
                    <a:p>
                      <a:pPr marL="0" algn="ctr" defTabSz="914400" rtl="0" eaLnBrk="1" latinLnBrk="0" hangingPunct="1"/>
                      <a:r>
                        <a:rPr lang="en-US" sz="1600" b="0" kern="1200" dirty="0">
                          <a:solidFill>
                            <a:schemeClr val="dk1"/>
                          </a:solidFill>
                        </a:rPr>
                        <a:t>14</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SOUTH INDIAN BANK HOUSE</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BANDRA (W),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GROUND + 2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Commercial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5"/>
                  </a:ext>
                </a:extLst>
              </a:tr>
              <a:tr h="542709">
                <a:tc>
                  <a:txBody>
                    <a:bodyPr/>
                    <a:lstStyle/>
                    <a:p>
                      <a:pPr marL="0" algn="ctr" defTabSz="914400" rtl="0" eaLnBrk="1" latinLnBrk="0" hangingPunct="1"/>
                      <a:r>
                        <a:rPr lang="en-US" sz="1600" b="0" kern="1200" dirty="0">
                          <a:solidFill>
                            <a:schemeClr val="dk1"/>
                          </a:solidFill>
                        </a:rPr>
                        <a:t>15</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KHOCHARE BUNGALOW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MURBAD, MAHARASHTRA</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GROUND + 2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Bungalow</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6"/>
                  </a:ext>
                </a:extLst>
              </a:tr>
              <a:tr h="542709">
                <a:tc>
                  <a:txBody>
                    <a:bodyPr/>
                    <a:lstStyle/>
                    <a:p>
                      <a:pPr marL="0" algn="ctr" defTabSz="914400" rtl="0" eaLnBrk="1" latinLnBrk="0" hangingPunct="1"/>
                      <a:r>
                        <a:rPr lang="en-US" sz="1600" b="0" kern="1200" dirty="0">
                          <a:solidFill>
                            <a:schemeClr val="dk1"/>
                          </a:solidFill>
                        </a:rPr>
                        <a:t>16</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BHATIA  BUNGALOW</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KANDIVALI,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GROUND + 2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Bungalow</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9"/>
                  </a:ext>
                </a:extLst>
              </a:tr>
              <a:tr h="542709">
                <a:tc>
                  <a:txBody>
                    <a:bodyPr/>
                    <a:lstStyle/>
                    <a:p>
                      <a:pPr marL="0" algn="ctr" defTabSz="914400" rtl="0" eaLnBrk="1" latinLnBrk="0" hangingPunct="1"/>
                      <a:r>
                        <a:rPr lang="en-US" sz="1600" b="0" kern="1200" dirty="0">
                          <a:solidFill>
                            <a:schemeClr val="dk1"/>
                          </a:solidFill>
                        </a:rPr>
                        <a:t>17</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BINA SHOPPING CENTRE</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ANDHERI (EAST), MUMBAI</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GROUND + 2 UPPER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Commercial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8"/>
                  </a:ext>
                </a:extLst>
              </a:tr>
              <a:tr h="542709">
                <a:tc>
                  <a:txBody>
                    <a:bodyPr/>
                    <a:lstStyle/>
                    <a:p>
                      <a:pPr marL="0" algn="ctr" defTabSz="914400" rtl="0" eaLnBrk="1" latinLnBrk="0" hangingPunct="1"/>
                      <a:r>
                        <a:rPr lang="en-US" sz="1600" b="0" kern="1200" dirty="0">
                          <a:solidFill>
                            <a:schemeClr val="dk1"/>
                          </a:solidFill>
                        </a:rPr>
                        <a:t>18</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GREEN PRACTICE  PVT. LTD.</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SION (E), MUMBAI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IN" sz="1600" b="0" kern="1200" dirty="0">
                          <a:solidFill>
                            <a:schemeClr val="dk1"/>
                          </a:solidFill>
                        </a:rPr>
                        <a:t>GROUND + 1 FLOORS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Commercial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0"/>
                  </a:ext>
                </a:extLst>
              </a:tr>
              <a:tr h="661973">
                <a:tc>
                  <a:txBody>
                    <a:bodyPr/>
                    <a:lstStyle/>
                    <a:p>
                      <a:pPr marL="0" algn="ctr" defTabSz="914400" rtl="0" eaLnBrk="1" latinLnBrk="0" hangingPunct="1"/>
                      <a:r>
                        <a:rPr lang="en-IN" sz="1600" b="0" kern="1200" dirty="0">
                          <a:solidFill>
                            <a:schemeClr val="dk1"/>
                          </a:solidFill>
                        </a:rPr>
                        <a:t>19</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algn="l" defTabSz="914400" rtl="0" eaLnBrk="1" latinLnBrk="0" hangingPunct="1"/>
                      <a:r>
                        <a:rPr lang="en-US" sz="1600" b="0" kern="1200" dirty="0">
                          <a:solidFill>
                            <a:schemeClr val="dk1"/>
                          </a:solidFill>
                        </a:rPr>
                        <a:t>H.M.APARTMENT </a:t>
                      </a:r>
                      <a:endParaRPr lang="en-IN" sz="1600" b="0" kern="1200" dirty="0">
                        <a:solidFill>
                          <a:schemeClr val="dk1"/>
                        </a:solidFill>
                        <a:latin typeface="Montserrat"/>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SANTACRUZ (E), MUMBAI </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rPr>
                        <a:t>GROUND + 7 UPPERS FLOORS  </a:t>
                      </a:r>
                    </a:p>
                  </a:txBody>
                  <a:tcPr marT="45721" marB="45721"/>
                </a:tc>
                <a:tc>
                  <a:txBody>
                    <a:bodyPr/>
                    <a:lstStyle/>
                    <a:p>
                      <a:pPr marL="0" algn="l" defTabSz="914400" rtl="0" eaLnBrk="1" latinLnBrk="0" hangingPunct="1"/>
                      <a:r>
                        <a:rPr lang="en-US" sz="1600" b="0" kern="1200" dirty="0">
                          <a:solidFill>
                            <a:schemeClr val="dk1"/>
                          </a:solidFill>
                        </a:rPr>
                        <a:t>Residencial</a:t>
                      </a:r>
                      <a:endParaRPr lang="en-IN" sz="16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11"/>
                  </a:ext>
                </a:extLst>
              </a:tr>
            </a:tbl>
          </a:graphicData>
        </a:graphic>
      </p:graphicFrame>
      <p:sp>
        <p:nvSpPr>
          <p:cNvPr id="7" name="TextBox 6">
            <a:extLst>
              <a:ext uri="{FF2B5EF4-FFF2-40B4-BE49-F238E27FC236}">
                <a16:creationId xmlns:a16="http://schemas.microsoft.com/office/drawing/2014/main" id="{B10045DD-EDFD-5576-F54D-3251DDBDFBF6}"/>
              </a:ext>
            </a:extLst>
          </p:cNvPr>
          <p:cNvSpPr txBox="1"/>
          <p:nvPr/>
        </p:nvSpPr>
        <p:spPr>
          <a:xfrm>
            <a:off x="1135742" y="0"/>
            <a:ext cx="10247086" cy="954107"/>
          </a:xfrm>
          <a:prstGeom prst="rect">
            <a:avLst/>
          </a:prstGeom>
          <a:noFill/>
        </p:spPr>
        <p:txBody>
          <a:bodyPr wrap="square" rtlCol="0">
            <a:spAutoFit/>
          </a:bodyPr>
          <a:lstStyle/>
          <a:p>
            <a:pPr algn="ctr"/>
            <a:r>
              <a:rPr lang="en-US" sz="2800" b="1" dirty="0">
                <a:latin typeface="Montserrat" panose="00000500000000000000" pitchFamily="2" charset="0"/>
                <a:ea typeface="Cambria" panose="02040503050406030204" pitchFamily="18" charset="0"/>
              </a:rPr>
              <a:t>LIST OF MAJOR PROJECT MANAGEMENT CONSULTANCY SERVICES PROJECTS </a:t>
            </a:r>
            <a:endParaRPr lang="en-IN" sz="2800" b="1" dirty="0">
              <a:latin typeface="Montserrat" panose="00000500000000000000" pitchFamily="2" charset="0"/>
              <a:ea typeface="Cambria" panose="02040503050406030204" pitchFamily="18" charset="0"/>
            </a:endParaRPr>
          </a:p>
        </p:txBody>
      </p:sp>
    </p:spTree>
    <p:extLst>
      <p:ext uri="{BB962C8B-B14F-4D97-AF65-F5344CB8AC3E}">
        <p14:creationId xmlns:p14="http://schemas.microsoft.com/office/powerpoint/2010/main" val="3518807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p:cNvGrpSpPr/>
          <p:nvPr/>
        </p:nvGrpSpPr>
        <p:grpSpPr>
          <a:xfrm flipH="1">
            <a:off x="5148927" y="-587"/>
            <a:ext cx="6977776" cy="6835134"/>
            <a:chOff x="0" y="3"/>
            <a:chExt cx="9336258" cy="6835134"/>
          </a:xfrm>
        </p:grpSpPr>
        <p:sp>
          <p:nvSpPr>
            <p:cNvPr id="3" name="Freeform: Shape 2"/>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71000">
                  <a:schemeClr val="accent5"/>
                </a:gs>
                <a:gs pos="89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latin typeface="Montserrat" panose="00000500000000000000" pitchFamily="2" charset="0"/>
              </a:endParaRPr>
            </a:p>
          </p:txBody>
        </p:sp>
        <p:sp>
          <p:nvSpPr>
            <p:cNvPr id="5" name="Freeform: Shape 4"/>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latin typeface="Montserrat" panose="00000500000000000000" pitchFamily="2" charset="0"/>
              </a:endParaRPr>
            </a:p>
          </p:txBody>
        </p:sp>
        <p:sp>
          <p:nvSpPr>
            <p:cNvPr id="11" name="Freeform: Shape 10"/>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2" name="Freeform: Shape 11"/>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3" name="Freeform: Shape 12"/>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4" name="Freeform: Shape 13"/>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latin typeface="Montserrat" panose="00000500000000000000" pitchFamily="2" charset="0"/>
              </a:endParaRPr>
            </a:p>
          </p:txBody>
        </p:sp>
        <p:sp>
          <p:nvSpPr>
            <p:cNvPr id="15" name="Freeform: Shape 14"/>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latin typeface="Montserrat" panose="000005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364435489"/>
              </p:ext>
            </p:extLst>
          </p:nvPr>
        </p:nvGraphicFramePr>
        <p:xfrm>
          <a:off x="5567734" y="1803571"/>
          <a:ext cx="6478938" cy="2455440"/>
        </p:xfrm>
        <a:graphic>
          <a:graphicData uri="http://schemas.openxmlformats.org/drawingml/2006/table">
            <a:tbl>
              <a:tblPr firstCol="1" lastCol="1" bandRow="1">
                <a:tableStyleId>{FABFCF23-3B69-468F-B69F-88F6DE6A72F2}</a:tableStyleId>
              </a:tblPr>
              <a:tblGrid>
                <a:gridCol w="354239">
                  <a:extLst>
                    <a:ext uri="{9D8B030D-6E8A-4147-A177-3AD203B41FA5}">
                      <a16:colId xmlns:a16="http://schemas.microsoft.com/office/drawing/2014/main" val="20000"/>
                    </a:ext>
                  </a:extLst>
                </a:gridCol>
                <a:gridCol w="1851078">
                  <a:extLst>
                    <a:ext uri="{9D8B030D-6E8A-4147-A177-3AD203B41FA5}">
                      <a16:colId xmlns:a16="http://schemas.microsoft.com/office/drawing/2014/main" val="20001"/>
                    </a:ext>
                  </a:extLst>
                </a:gridCol>
                <a:gridCol w="4273621">
                  <a:extLst>
                    <a:ext uri="{9D8B030D-6E8A-4147-A177-3AD203B41FA5}">
                      <a16:colId xmlns:a16="http://schemas.microsoft.com/office/drawing/2014/main" val="20002"/>
                    </a:ext>
                  </a:extLst>
                </a:gridCol>
              </a:tblGrid>
              <a:tr h="641134">
                <a:tc>
                  <a:txBody>
                    <a:bodyPr/>
                    <a:lstStyle/>
                    <a:p>
                      <a:pPr marL="0" indent="0" algn="l" defTabSz="914400" rtl="0" eaLnBrk="1" latinLnBrk="0" hangingPunct="1">
                        <a:buFont typeface="+mj-lt"/>
                        <a:buNone/>
                      </a:pPr>
                      <a:r>
                        <a:rPr lang="en-US" altLang="en-US" sz="1800" b="0" kern="1200" dirty="0">
                          <a:solidFill>
                            <a:schemeClr val="dk1"/>
                          </a:solidFill>
                        </a:rPr>
                        <a:t>1</a:t>
                      </a:r>
                      <a:endParaRPr lang="en-IN" alt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Project Name:</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Proposed Mass Housing Residential Buildings (BMC)</a:t>
                      </a:r>
                    </a:p>
                  </a:txBody>
                  <a:tcPr marT="45721" marB="45721"/>
                </a:tc>
                <a:extLst>
                  <a:ext uri="{0D108BD9-81ED-4DB2-BD59-A6C34878D82A}">
                    <a16:rowId xmlns:a16="http://schemas.microsoft.com/office/drawing/2014/main" val="10000"/>
                  </a:ext>
                </a:extLst>
              </a:tr>
              <a:tr h="404231">
                <a:tc>
                  <a:txBody>
                    <a:bodyPr/>
                    <a:lstStyle/>
                    <a:p>
                      <a:pPr marL="0" algn="l" defTabSz="914400" rtl="0" eaLnBrk="1" latinLnBrk="0" hangingPunct="1"/>
                      <a:r>
                        <a:rPr lang="en-US" sz="1800" b="0" kern="1200" dirty="0">
                          <a:solidFill>
                            <a:schemeClr val="dk1"/>
                          </a:solidFill>
                        </a:rPr>
                        <a:t>2</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Client Name:</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Dev Engineers</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404231">
                <a:tc>
                  <a:txBody>
                    <a:bodyPr/>
                    <a:lstStyle/>
                    <a:p>
                      <a:pPr marL="0" algn="l" defTabSz="914400" rtl="0" eaLnBrk="1" latinLnBrk="0" hangingPunct="1"/>
                      <a:r>
                        <a:rPr lang="en-US" sz="1800" b="0" kern="1200" dirty="0">
                          <a:solidFill>
                            <a:schemeClr val="dk1"/>
                          </a:solidFill>
                        </a:rPr>
                        <a:t>3</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Location:</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Kanjurmarg, Mumbai</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568517">
                <a:tc>
                  <a:txBody>
                    <a:bodyPr/>
                    <a:lstStyle/>
                    <a:p>
                      <a:pPr marL="0" algn="l" defTabSz="914400" rtl="0" eaLnBrk="1" latinLnBrk="0" hangingPunct="1"/>
                      <a:r>
                        <a:rPr lang="en-US" sz="1800" b="0" kern="1200" dirty="0">
                          <a:solidFill>
                            <a:schemeClr val="dk1"/>
                          </a:solidFill>
                        </a:rPr>
                        <a:t>4</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Brief Description:</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Stilt Floor + 23 Upper Floor</a:t>
                      </a:r>
                    </a:p>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(6 Towers With </a:t>
                      </a:r>
                      <a:r>
                        <a:rPr lang="en-US" sz="1800" b="0" kern="1200" dirty="0" err="1">
                          <a:solidFill>
                            <a:schemeClr val="dk1"/>
                          </a:solidFill>
                        </a:rPr>
                        <a:t>Mivan</a:t>
                      </a:r>
                      <a:r>
                        <a:rPr lang="en-US" sz="1800" b="0" kern="1200" dirty="0">
                          <a:solidFill>
                            <a:schemeClr val="dk1"/>
                          </a:solidFill>
                        </a:rPr>
                        <a:t> Technology)</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361043">
                <a:tc>
                  <a:txBody>
                    <a:bodyPr/>
                    <a:lstStyle/>
                    <a:p>
                      <a:pPr marL="0" algn="l" defTabSz="914400" rtl="0" eaLnBrk="1" latinLnBrk="0" hangingPunct="1"/>
                      <a:r>
                        <a:rPr lang="en-US" sz="1800" b="0" kern="1200" dirty="0">
                          <a:solidFill>
                            <a:schemeClr val="dk1"/>
                          </a:solidFill>
                        </a:rPr>
                        <a:t>5</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Year Of Service:</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800" b="0" kern="1200" dirty="0">
                          <a:solidFill>
                            <a:schemeClr val="dk1"/>
                          </a:solidFill>
                        </a:rPr>
                        <a:t>Work In Progress</a:t>
                      </a:r>
                      <a:endParaRPr lang="en-US" sz="1800" b="0" kern="1200" dirty="0">
                        <a:solidFill>
                          <a:schemeClr val="dk1"/>
                        </a:solidFill>
                        <a:latin typeface="Montserrat" panose="00000500000000000000" pitchFamily="2" charset="0"/>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bl>
          </a:graphicData>
        </a:graphic>
      </p:graphicFrame>
      <p:pic>
        <p:nvPicPr>
          <p:cNvPr id="1026" name="Picture 2" descr="C:\Users\Admin\AppData\Local\Packages\Microsoft.Windows.Photos_8wekyb3d8bbwe\TempState\ShareServiceTempFolder\0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39" y="355745"/>
            <a:ext cx="4623410" cy="613067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643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p:cNvGrpSpPr/>
          <p:nvPr/>
        </p:nvGrpSpPr>
        <p:grpSpPr>
          <a:xfrm flipH="1">
            <a:off x="4896543" y="22868"/>
            <a:ext cx="7230160" cy="6835134"/>
            <a:chOff x="0" y="3"/>
            <a:chExt cx="9336258" cy="6835134"/>
          </a:xfrm>
        </p:grpSpPr>
        <p:sp>
          <p:nvSpPr>
            <p:cNvPr id="3" name="Freeform: Shape 2"/>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71000">
                  <a:schemeClr val="accent5"/>
                </a:gs>
                <a:gs pos="89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latin typeface="Montserrat" panose="00000500000000000000" pitchFamily="2" charset="0"/>
              </a:endParaRPr>
            </a:p>
          </p:txBody>
        </p:sp>
        <p:sp>
          <p:nvSpPr>
            <p:cNvPr id="5" name="Freeform: Shape 4"/>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latin typeface="Montserrat" panose="00000500000000000000" pitchFamily="2" charset="0"/>
              </a:endParaRPr>
            </a:p>
          </p:txBody>
        </p:sp>
        <p:sp>
          <p:nvSpPr>
            <p:cNvPr id="11" name="Freeform: Shape 10"/>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2" name="Freeform: Shape 11"/>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3" name="Freeform: Shape 12"/>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4" name="Freeform: Shape 13"/>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latin typeface="Montserrat" panose="00000500000000000000" pitchFamily="2" charset="0"/>
              </a:endParaRPr>
            </a:p>
          </p:txBody>
        </p:sp>
        <p:sp>
          <p:nvSpPr>
            <p:cNvPr id="15" name="Freeform: Shape 14"/>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latin typeface="Montserrat" panose="000005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52448784"/>
              </p:ext>
            </p:extLst>
          </p:nvPr>
        </p:nvGraphicFramePr>
        <p:xfrm>
          <a:off x="5593975" y="1912942"/>
          <a:ext cx="6532728" cy="2283608"/>
        </p:xfrm>
        <a:graphic>
          <a:graphicData uri="http://schemas.openxmlformats.org/drawingml/2006/table">
            <a:tbl>
              <a:tblPr firstCol="1" lastCol="1" bandRow="1">
                <a:tableStyleId>{FABFCF23-3B69-468F-B69F-88F6DE6A72F2}</a:tableStyleId>
              </a:tblPr>
              <a:tblGrid>
                <a:gridCol w="433114">
                  <a:extLst>
                    <a:ext uri="{9D8B030D-6E8A-4147-A177-3AD203B41FA5}">
                      <a16:colId xmlns:a16="http://schemas.microsoft.com/office/drawing/2014/main" val="20000"/>
                    </a:ext>
                  </a:extLst>
                </a:gridCol>
                <a:gridCol w="1841336">
                  <a:extLst>
                    <a:ext uri="{9D8B030D-6E8A-4147-A177-3AD203B41FA5}">
                      <a16:colId xmlns:a16="http://schemas.microsoft.com/office/drawing/2014/main" val="20001"/>
                    </a:ext>
                  </a:extLst>
                </a:gridCol>
                <a:gridCol w="4258278">
                  <a:extLst>
                    <a:ext uri="{9D8B030D-6E8A-4147-A177-3AD203B41FA5}">
                      <a16:colId xmlns:a16="http://schemas.microsoft.com/office/drawing/2014/main" val="20002"/>
                    </a:ext>
                  </a:extLst>
                </a:gridCol>
              </a:tblGrid>
              <a:tr h="709818">
                <a:tc>
                  <a:txBody>
                    <a:bodyPr/>
                    <a:lstStyle/>
                    <a:p>
                      <a:pPr marL="0" indent="0" algn="ctr">
                        <a:buFont typeface="+mj-lt"/>
                        <a:buNone/>
                      </a:pPr>
                      <a:r>
                        <a:rPr lang="en-US" sz="1800" b="0" dirty="0"/>
                        <a:t>1</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Project Name:</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Proposed Residential Tower Known As </a:t>
                      </a:r>
                      <a:r>
                        <a:rPr lang="en-US" sz="1800" b="0" kern="1200" dirty="0" err="1">
                          <a:solidFill>
                            <a:schemeClr val="dk1"/>
                          </a:solidFill>
                          <a:latin typeface="+mn-lt"/>
                          <a:ea typeface="+mn-ea"/>
                          <a:cs typeface="+mn-cs"/>
                        </a:rPr>
                        <a:t>Samruddhi</a:t>
                      </a:r>
                      <a:r>
                        <a:rPr lang="en-US" sz="1800" b="0" kern="1200" dirty="0">
                          <a:solidFill>
                            <a:schemeClr val="dk1"/>
                          </a:solidFill>
                          <a:latin typeface="+mn-lt"/>
                          <a:ea typeface="+mn-ea"/>
                          <a:cs typeface="+mn-cs"/>
                        </a:rPr>
                        <a:t> Heights </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0"/>
                  </a:ext>
                </a:extLst>
              </a:tr>
              <a:tr h="327468">
                <a:tc>
                  <a:txBody>
                    <a:bodyPr/>
                    <a:lstStyle/>
                    <a:p>
                      <a:pPr algn="ctr"/>
                      <a:r>
                        <a:rPr lang="en-US" sz="1800" b="0" dirty="0"/>
                        <a:t>2</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CLIENT Name:</a:t>
                      </a:r>
                    </a:p>
                  </a:txBody>
                  <a:tcPr marT="45721" marB="45721"/>
                </a:tc>
                <a:tc>
                  <a:txBody>
                    <a:bodyPr/>
                    <a:lstStyle/>
                    <a:p>
                      <a:pPr marL="0" algn="l" defTabSz="914400" rtl="0" eaLnBrk="1" latinLnBrk="0" hangingPunct="1"/>
                      <a:r>
                        <a:rPr lang="en-US" sz="1800" b="0" kern="1200" dirty="0" err="1">
                          <a:solidFill>
                            <a:schemeClr val="dk1"/>
                          </a:solidFill>
                          <a:latin typeface="+mn-lt"/>
                          <a:ea typeface="+mn-ea"/>
                          <a:cs typeface="+mn-cs"/>
                        </a:rPr>
                        <a:t>Samruddhi</a:t>
                      </a:r>
                      <a:r>
                        <a:rPr lang="en-US" sz="1800" b="0" kern="1200" dirty="0">
                          <a:solidFill>
                            <a:schemeClr val="dk1"/>
                          </a:solidFill>
                          <a:latin typeface="+mn-lt"/>
                          <a:ea typeface="+mn-ea"/>
                          <a:cs typeface="+mn-cs"/>
                        </a:rPr>
                        <a:t> Heights</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1"/>
                  </a:ext>
                </a:extLst>
              </a:tr>
              <a:tr h="378483">
                <a:tc>
                  <a:txBody>
                    <a:bodyPr/>
                    <a:lstStyle/>
                    <a:p>
                      <a:pPr algn="ctr"/>
                      <a:r>
                        <a:rPr lang="en-US" sz="1800" b="0" dirty="0"/>
                        <a:t>3</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Location:</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Goregaon (West), Mumbai</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2"/>
                  </a:ext>
                </a:extLst>
              </a:tr>
              <a:tr h="463783">
                <a:tc>
                  <a:txBody>
                    <a:bodyPr/>
                    <a:lstStyle/>
                    <a:p>
                      <a:pPr algn="ctr"/>
                      <a:r>
                        <a:rPr lang="en-US" sz="1800" b="0" dirty="0"/>
                        <a:t>4</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Brief Description:</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dk1"/>
                          </a:solidFill>
                          <a:latin typeface="+mn-lt"/>
                          <a:ea typeface="+mn-ea"/>
                          <a:cs typeface="+mn-cs"/>
                        </a:rPr>
                        <a:t>Stilt + 19 Upper Floors</a:t>
                      </a:r>
                    </a:p>
                  </a:txBody>
                  <a:tcPr marT="45721" marB="45721"/>
                </a:tc>
                <a:extLst>
                  <a:ext uri="{0D108BD9-81ED-4DB2-BD59-A6C34878D82A}">
                    <a16:rowId xmlns:a16="http://schemas.microsoft.com/office/drawing/2014/main" val="10003"/>
                  </a:ext>
                </a:extLst>
              </a:tr>
              <a:tr h="197679">
                <a:tc>
                  <a:txBody>
                    <a:bodyPr/>
                    <a:lstStyle/>
                    <a:p>
                      <a:pPr algn="ctr"/>
                      <a:r>
                        <a:rPr lang="en-US" sz="1800" b="0" dirty="0"/>
                        <a:t>5</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Year Of Service:</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mn-lt"/>
                          <a:ea typeface="+mn-ea"/>
                          <a:cs typeface="+mn-cs"/>
                        </a:rPr>
                        <a:t>Work In Progress</a:t>
                      </a:r>
                    </a:p>
                  </a:txBody>
                  <a:tcPr marT="45721" marB="45721"/>
                </a:tc>
                <a:extLst>
                  <a:ext uri="{0D108BD9-81ED-4DB2-BD59-A6C34878D82A}">
                    <a16:rowId xmlns:a16="http://schemas.microsoft.com/office/drawing/2014/main" val="10004"/>
                  </a:ext>
                </a:extLst>
              </a:tr>
            </a:tbl>
          </a:graphicData>
        </a:graphic>
      </p:graphicFrame>
      <p:pic>
        <p:nvPicPr>
          <p:cNvPr id="2050" name="Picture 2" descr="C:\Users\admin\Downloads\WhatsApp Image 2024-08-10 at 10.22.22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57" y="406422"/>
            <a:ext cx="4450396" cy="602932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790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p:cNvGrpSpPr/>
          <p:nvPr/>
        </p:nvGrpSpPr>
        <p:grpSpPr>
          <a:xfrm flipH="1">
            <a:off x="4896543" y="0"/>
            <a:ext cx="7230160" cy="6835134"/>
            <a:chOff x="0" y="3"/>
            <a:chExt cx="9336258" cy="6835134"/>
          </a:xfrm>
        </p:grpSpPr>
        <p:sp>
          <p:nvSpPr>
            <p:cNvPr id="3" name="Freeform: Shape 2"/>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71000">
                  <a:schemeClr val="accent5"/>
                </a:gs>
                <a:gs pos="89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latin typeface="Montserrat" panose="00000500000000000000" pitchFamily="2" charset="0"/>
              </a:endParaRPr>
            </a:p>
          </p:txBody>
        </p:sp>
        <p:sp>
          <p:nvSpPr>
            <p:cNvPr id="5" name="Freeform: Shape 4"/>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latin typeface="Montserrat" panose="00000500000000000000" pitchFamily="2" charset="0"/>
              </a:endParaRPr>
            </a:p>
          </p:txBody>
        </p:sp>
        <p:sp>
          <p:nvSpPr>
            <p:cNvPr id="11" name="Freeform: Shape 10"/>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2" name="Freeform: Shape 11"/>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3" name="Freeform: Shape 12"/>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4" name="Freeform: Shape 13"/>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latin typeface="Montserrat" panose="00000500000000000000" pitchFamily="2" charset="0"/>
              </a:endParaRPr>
            </a:p>
          </p:txBody>
        </p:sp>
        <p:sp>
          <p:nvSpPr>
            <p:cNvPr id="15" name="Freeform: Shape 14"/>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latin typeface="Montserrat" panose="000005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553316783"/>
              </p:ext>
            </p:extLst>
          </p:nvPr>
        </p:nvGraphicFramePr>
        <p:xfrm>
          <a:off x="5674349" y="1771941"/>
          <a:ext cx="6341943" cy="2479481"/>
        </p:xfrm>
        <a:graphic>
          <a:graphicData uri="http://schemas.openxmlformats.org/drawingml/2006/table">
            <a:tbl>
              <a:tblPr firstCol="1" lastCol="1" bandRow="1">
                <a:tableStyleId>{FABFCF23-3B69-468F-B69F-88F6DE6A72F2}</a:tableStyleId>
              </a:tblPr>
              <a:tblGrid>
                <a:gridCol w="439912">
                  <a:extLst>
                    <a:ext uri="{9D8B030D-6E8A-4147-A177-3AD203B41FA5}">
                      <a16:colId xmlns:a16="http://schemas.microsoft.com/office/drawing/2014/main" val="20000"/>
                    </a:ext>
                  </a:extLst>
                </a:gridCol>
                <a:gridCol w="2077855">
                  <a:extLst>
                    <a:ext uri="{9D8B030D-6E8A-4147-A177-3AD203B41FA5}">
                      <a16:colId xmlns:a16="http://schemas.microsoft.com/office/drawing/2014/main" val="20001"/>
                    </a:ext>
                  </a:extLst>
                </a:gridCol>
                <a:gridCol w="3824176">
                  <a:extLst>
                    <a:ext uri="{9D8B030D-6E8A-4147-A177-3AD203B41FA5}">
                      <a16:colId xmlns:a16="http://schemas.microsoft.com/office/drawing/2014/main" val="20002"/>
                    </a:ext>
                  </a:extLst>
                </a:gridCol>
              </a:tblGrid>
              <a:tr h="645382">
                <a:tc>
                  <a:txBody>
                    <a:bodyPr/>
                    <a:lstStyle/>
                    <a:p>
                      <a:pPr marL="0" indent="0" algn="ctr">
                        <a:buFont typeface="+mj-lt"/>
                        <a:buNone/>
                      </a:pPr>
                      <a:r>
                        <a:rPr lang="en-US" sz="1800" b="0" dirty="0"/>
                        <a:t>1</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Project Name:</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Proposed Factory </a:t>
                      </a:r>
                      <a:r>
                        <a:rPr lang="en-US" sz="1800" b="0" kern="1200" dirty="0" err="1">
                          <a:solidFill>
                            <a:schemeClr val="dk1"/>
                          </a:solidFill>
                          <a:latin typeface="+mn-lt"/>
                          <a:ea typeface="+mn-ea"/>
                          <a:cs typeface="+mn-cs"/>
                        </a:rPr>
                        <a:t>Buildiung</a:t>
                      </a:r>
                      <a:r>
                        <a:rPr lang="en-US" sz="1800" b="0" kern="1200" dirty="0">
                          <a:solidFill>
                            <a:schemeClr val="dk1"/>
                          </a:solidFill>
                          <a:latin typeface="+mn-lt"/>
                          <a:ea typeface="+mn-ea"/>
                          <a:cs typeface="+mn-cs"/>
                        </a:rPr>
                        <a:t> Of Kunal Printing &amp; Packaging Pvt. Ltd </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0"/>
                  </a:ext>
                </a:extLst>
              </a:tr>
              <a:tr h="408790">
                <a:tc>
                  <a:txBody>
                    <a:bodyPr/>
                    <a:lstStyle/>
                    <a:p>
                      <a:pPr algn="ctr"/>
                      <a:r>
                        <a:rPr lang="en-US" sz="1800" b="0" dirty="0"/>
                        <a:t>2</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Client Name:</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Kunal Printing &amp; Packaging Pvt. Ltd</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1"/>
                  </a:ext>
                </a:extLst>
              </a:tr>
              <a:tr h="408791">
                <a:tc>
                  <a:txBody>
                    <a:bodyPr/>
                    <a:lstStyle/>
                    <a:p>
                      <a:pPr algn="ctr"/>
                      <a:r>
                        <a:rPr lang="en-US" sz="1800" b="0" dirty="0"/>
                        <a:t>3</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Location:</a:t>
                      </a:r>
                    </a:p>
                  </a:txBody>
                  <a:tcPr marT="45721" marB="45721"/>
                </a:tc>
                <a:tc>
                  <a:txBody>
                    <a:bodyPr/>
                    <a:lstStyle/>
                    <a:p>
                      <a:pPr marL="0" algn="l" defTabSz="914400" rtl="0" eaLnBrk="1" latinLnBrk="0" hangingPunct="1"/>
                      <a:r>
                        <a:rPr lang="en-US" sz="1800" b="0" kern="1200" dirty="0" err="1">
                          <a:solidFill>
                            <a:schemeClr val="dk1"/>
                          </a:solidFill>
                          <a:latin typeface="+mn-lt"/>
                          <a:ea typeface="+mn-ea"/>
                          <a:cs typeface="+mn-cs"/>
                        </a:rPr>
                        <a:t>Umbergaon</a:t>
                      </a:r>
                      <a:r>
                        <a:rPr lang="en-US" sz="1800" b="0" kern="1200" dirty="0">
                          <a:solidFill>
                            <a:schemeClr val="dk1"/>
                          </a:solidFill>
                          <a:latin typeface="+mn-lt"/>
                          <a:ea typeface="+mn-ea"/>
                          <a:cs typeface="+mn-cs"/>
                        </a:rPr>
                        <a:t>, Gujarat</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2"/>
                  </a:ext>
                </a:extLst>
              </a:tr>
              <a:tr h="650756">
                <a:tc>
                  <a:txBody>
                    <a:bodyPr/>
                    <a:lstStyle/>
                    <a:p>
                      <a:pPr algn="ctr"/>
                      <a:r>
                        <a:rPr lang="en-US" sz="1800" b="0" dirty="0"/>
                        <a:t>4</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Brief Description:</a:t>
                      </a:r>
                    </a:p>
                  </a:txBody>
                  <a:tcPr marT="45721" marB="45721"/>
                </a:tc>
                <a:tc>
                  <a:txBody>
                    <a:bodyPr/>
                    <a:lstStyle/>
                    <a:p>
                      <a:pPr marL="0" algn="l" defTabSz="914400" rtl="0" eaLnBrk="1" latinLnBrk="0" hangingPunct="1"/>
                      <a:r>
                        <a:rPr lang="en-IN" sz="1800" b="0" kern="1200" dirty="0">
                          <a:solidFill>
                            <a:schemeClr val="dk1"/>
                          </a:solidFill>
                          <a:latin typeface="+mn-lt"/>
                          <a:ea typeface="+mn-ea"/>
                          <a:cs typeface="+mn-cs"/>
                        </a:rPr>
                        <a:t>Ground + 2 Floors With Approx Area Of 55000sqft</a:t>
                      </a:r>
                    </a:p>
                  </a:txBody>
                  <a:tcPr marT="45721" marB="45721"/>
                </a:tc>
                <a:extLst>
                  <a:ext uri="{0D108BD9-81ED-4DB2-BD59-A6C34878D82A}">
                    <a16:rowId xmlns:a16="http://schemas.microsoft.com/office/drawing/2014/main" val="10003"/>
                  </a:ext>
                </a:extLst>
              </a:tr>
              <a:tr h="331338">
                <a:tc>
                  <a:txBody>
                    <a:bodyPr/>
                    <a:lstStyle/>
                    <a:p>
                      <a:pPr algn="ctr"/>
                      <a:r>
                        <a:rPr lang="en-US" sz="1800" b="0" dirty="0"/>
                        <a:t>5</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Year Of Service:</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mn-lt"/>
                          <a:ea typeface="+mn-ea"/>
                          <a:cs typeface="+mn-cs"/>
                        </a:rPr>
                        <a:t>Work In Progress</a:t>
                      </a:r>
                    </a:p>
                  </a:txBody>
                  <a:tcPr marT="45721" marB="45721"/>
                </a:tc>
                <a:extLst>
                  <a:ext uri="{0D108BD9-81ED-4DB2-BD59-A6C34878D82A}">
                    <a16:rowId xmlns:a16="http://schemas.microsoft.com/office/drawing/2014/main" val="10004"/>
                  </a:ext>
                </a:extLst>
              </a:tr>
            </a:tbl>
          </a:graphicData>
        </a:graphic>
      </p:graphicFrame>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2947"/>
          <a:stretch/>
        </p:blipFill>
        <p:spPr bwMode="auto">
          <a:xfrm>
            <a:off x="302537" y="291894"/>
            <a:ext cx="4458649" cy="63670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338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p:cNvGrpSpPr/>
          <p:nvPr/>
        </p:nvGrpSpPr>
        <p:grpSpPr>
          <a:xfrm flipH="1">
            <a:off x="4896543" y="0"/>
            <a:ext cx="7230160" cy="6835134"/>
            <a:chOff x="0" y="3"/>
            <a:chExt cx="9336258" cy="6835134"/>
          </a:xfrm>
        </p:grpSpPr>
        <p:sp>
          <p:nvSpPr>
            <p:cNvPr id="3" name="Freeform: Shape 2"/>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71000">
                  <a:schemeClr val="accent5"/>
                </a:gs>
                <a:gs pos="89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latin typeface="Montserrat" panose="00000500000000000000" pitchFamily="2" charset="0"/>
              </a:endParaRPr>
            </a:p>
          </p:txBody>
        </p:sp>
        <p:sp>
          <p:nvSpPr>
            <p:cNvPr id="5" name="Freeform: Shape 4"/>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latin typeface="Montserrat" panose="00000500000000000000" pitchFamily="2" charset="0"/>
              </a:endParaRPr>
            </a:p>
          </p:txBody>
        </p:sp>
        <p:sp>
          <p:nvSpPr>
            <p:cNvPr id="11" name="Freeform: Shape 10"/>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2" name="Freeform: Shape 11"/>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3" name="Freeform: Shape 12"/>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4" name="Freeform: Shape 13"/>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latin typeface="Montserrat" panose="00000500000000000000" pitchFamily="2" charset="0"/>
              </a:endParaRPr>
            </a:p>
          </p:txBody>
        </p:sp>
        <p:sp>
          <p:nvSpPr>
            <p:cNvPr id="15" name="Freeform: Shape 14"/>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latin typeface="Montserrat" panose="000005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999263369"/>
              </p:ext>
            </p:extLst>
          </p:nvPr>
        </p:nvGraphicFramePr>
        <p:xfrm>
          <a:off x="5674349" y="1577485"/>
          <a:ext cx="6352700" cy="2425685"/>
        </p:xfrm>
        <a:graphic>
          <a:graphicData uri="http://schemas.openxmlformats.org/drawingml/2006/table">
            <a:tbl>
              <a:tblPr firstCol="1" lastCol="1" bandRow="1">
                <a:tableStyleId>{FABFCF23-3B69-468F-B69F-88F6DE6A72F2}</a:tableStyleId>
              </a:tblPr>
              <a:tblGrid>
                <a:gridCol w="371449">
                  <a:extLst>
                    <a:ext uri="{9D8B030D-6E8A-4147-A177-3AD203B41FA5}">
                      <a16:colId xmlns:a16="http://schemas.microsoft.com/office/drawing/2014/main" val="20000"/>
                    </a:ext>
                  </a:extLst>
                </a:gridCol>
                <a:gridCol w="2086983">
                  <a:extLst>
                    <a:ext uri="{9D8B030D-6E8A-4147-A177-3AD203B41FA5}">
                      <a16:colId xmlns:a16="http://schemas.microsoft.com/office/drawing/2014/main" val="20001"/>
                    </a:ext>
                  </a:extLst>
                </a:gridCol>
                <a:gridCol w="3894268">
                  <a:extLst>
                    <a:ext uri="{9D8B030D-6E8A-4147-A177-3AD203B41FA5}">
                      <a16:colId xmlns:a16="http://schemas.microsoft.com/office/drawing/2014/main" val="20002"/>
                    </a:ext>
                  </a:extLst>
                </a:gridCol>
              </a:tblGrid>
              <a:tr h="617075">
                <a:tc>
                  <a:txBody>
                    <a:bodyPr/>
                    <a:lstStyle/>
                    <a:p>
                      <a:pPr marL="0" indent="0" algn="ctr">
                        <a:buFont typeface="+mj-lt"/>
                        <a:buNone/>
                      </a:pPr>
                      <a:r>
                        <a:rPr lang="en-US" sz="1800" b="0" dirty="0"/>
                        <a:t>1</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Project Name:</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Proposed Factory Building Of Bloom Packaging Pvt Ltd At Daman</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0"/>
                  </a:ext>
                </a:extLst>
              </a:tr>
              <a:tr h="375026">
                <a:tc>
                  <a:txBody>
                    <a:bodyPr/>
                    <a:lstStyle/>
                    <a:p>
                      <a:pPr algn="ctr"/>
                      <a:r>
                        <a:rPr lang="en-US" sz="1800" b="0" dirty="0"/>
                        <a:t>2</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Client Name:</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Bloom Packaging Pvt Ltd</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1"/>
                  </a:ext>
                </a:extLst>
              </a:tr>
              <a:tr h="344245">
                <a:tc>
                  <a:txBody>
                    <a:bodyPr/>
                    <a:lstStyle/>
                    <a:p>
                      <a:pPr algn="ctr"/>
                      <a:r>
                        <a:rPr lang="en-US" sz="1800" b="0" dirty="0"/>
                        <a:t>3</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Location:</a:t>
                      </a:r>
                    </a:p>
                  </a:txBody>
                  <a:tcPr marT="45721" marB="45721"/>
                </a:tc>
                <a:tc>
                  <a:txBody>
                    <a:bodyPr/>
                    <a:lstStyle/>
                    <a:p>
                      <a:pPr marL="0" algn="l" defTabSz="914400" rtl="0" eaLnBrk="1" latinLnBrk="0" hangingPunct="1"/>
                      <a:r>
                        <a:rPr lang="en-US" sz="1800" b="0" kern="1200" dirty="0">
                          <a:solidFill>
                            <a:schemeClr val="dk1"/>
                          </a:solidFill>
                          <a:latin typeface="+mn-lt"/>
                          <a:ea typeface="+mn-ea"/>
                          <a:cs typeface="+mn-cs"/>
                        </a:rPr>
                        <a:t>Daman, Diu-daman</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2"/>
                  </a:ext>
                </a:extLst>
              </a:tr>
              <a:tr h="623941">
                <a:tc>
                  <a:txBody>
                    <a:bodyPr/>
                    <a:lstStyle/>
                    <a:p>
                      <a:pPr algn="ctr"/>
                      <a:r>
                        <a:rPr lang="en-US" sz="1800" b="0" dirty="0"/>
                        <a:t>4</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Brief Description:</a:t>
                      </a:r>
                    </a:p>
                  </a:txBody>
                  <a:tcPr marT="45721" marB="45721"/>
                </a:tc>
                <a:tc>
                  <a:txBody>
                    <a:bodyPr/>
                    <a:lstStyle/>
                    <a:p>
                      <a:pPr marL="0" algn="l" defTabSz="914400" rtl="0" eaLnBrk="1" latinLnBrk="0" hangingPunct="1"/>
                      <a:r>
                        <a:rPr lang="en-IN" sz="1800" b="0" kern="1200" dirty="0">
                          <a:solidFill>
                            <a:schemeClr val="dk1"/>
                          </a:solidFill>
                          <a:latin typeface="+mn-lt"/>
                          <a:ea typeface="+mn-ea"/>
                          <a:cs typeface="+mn-cs"/>
                        </a:rPr>
                        <a:t>Ground + 2 Floors </a:t>
                      </a:r>
                    </a:p>
                  </a:txBody>
                  <a:tcPr marT="45721" marB="45721"/>
                </a:tc>
                <a:extLst>
                  <a:ext uri="{0D108BD9-81ED-4DB2-BD59-A6C34878D82A}">
                    <a16:rowId xmlns:a16="http://schemas.microsoft.com/office/drawing/2014/main" val="10003"/>
                  </a:ext>
                </a:extLst>
              </a:tr>
              <a:tr h="420874">
                <a:tc>
                  <a:txBody>
                    <a:bodyPr/>
                    <a:lstStyle/>
                    <a:p>
                      <a:pPr algn="ctr"/>
                      <a:r>
                        <a:rPr lang="en-US" sz="1800" b="0" dirty="0"/>
                        <a:t>5</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Year Of Service:</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mn-lt"/>
                          <a:ea typeface="+mn-ea"/>
                          <a:cs typeface="+mn-cs"/>
                        </a:rPr>
                        <a:t>Work In Progress</a:t>
                      </a:r>
                    </a:p>
                  </a:txBody>
                  <a:tcPr marT="45721" marB="45721"/>
                </a:tc>
                <a:extLst>
                  <a:ext uri="{0D108BD9-81ED-4DB2-BD59-A6C34878D82A}">
                    <a16:rowId xmlns:a16="http://schemas.microsoft.com/office/drawing/2014/main" val="10004"/>
                  </a:ext>
                </a:extLst>
              </a:tr>
            </a:tbl>
          </a:graphicData>
        </a:graphic>
      </p:graphicFrame>
      <p:pic>
        <p:nvPicPr>
          <p:cNvPr id="3074" name="Picture 2" descr="C:\Users\admin\Downloads\WhatsApp Image 2024-08-10 at 10.47.49 A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47" y="317204"/>
            <a:ext cx="4470404" cy="585557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16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p:cNvGrpSpPr/>
          <p:nvPr/>
        </p:nvGrpSpPr>
        <p:grpSpPr>
          <a:xfrm flipH="1">
            <a:off x="4896543" y="0"/>
            <a:ext cx="7230160" cy="6835134"/>
            <a:chOff x="0" y="3"/>
            <a:chExt cx="9336258" cy="6835134"/>
          </a:xfrm>
        </p:grpSpPr>
        <p:sp>
          <p:nvSpPr>
            <p:cNvPr id="3" name="Freeform: Shape 2"/>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71000">
                  <a:schemeClr val="accent5"/>
                </a:gs>
                <a:gs pos="89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latin typeface="Montserrat" panose="00000500000000000000" pitchFamily="2" charset="0"/>
              </a:endParaRPr>
            </a:p>
          </p:txBody>
        </p:sp>
        <p:sp>
          <p:nvSpPr>
            <p:cNvPr id="5" name="Freeform: Shape 4"/>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latin typeface="Montserrat" panose="00000500000000000000" pitchFamily="2" charset="0"/>
              </a:endParaRPr>
            </a:p>
          </p:txBody>
        </p:sp>
        <p:sp>
          <p:nvSpPr>
            <p:cNvPr id="11" name="Freeform: Shape 10"/>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2" name="Freeform: Shape 11"/>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3" name="Freeform: Shape 12"/>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4" name="Freeform: Shape 13"/>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latin typeface="Montserrat" panose="00000500000000000000" pitchFamily="2" charset="0"/>
              </a:endParaRPr>
            </a:p>
          </p:txBody>
        </p:sp>
        <p:sp>
          <p:nvSpPr>
            <p:cNvPr id="15" name="Freeform: Shape 14"/>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latin typeface="Montserrat" panose="000005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1788961654"/>
              </p:ext>
            </p:extLst>
          </p:nvPr>
        </p:nvGraphicFramePr>
        <p:xfrm>
          <a:off x="5505747" y="2167240"/>
          <a:ext cx="6470697" cy="2074538"/>
        </p:xfrm>
        <a:graphic>
          <a:graphicData uri="http://schemas.openxmlformats.org/drawingml/2006/table">
            <a:tbl>
              <a:tblPr firstCol="1" lastCol="1" bandRow="1">
                <a:tableStyleId>{FABFCF23-3B69-468F-B69F-88F6DE6A72F2}</a:tableStyleId>
              </a:tblPr>
              <a:tblGrid>
                <a:gridCol w="473531">
                  <a:extLst>
                    <a:ext uri="{9D8B030D-6E8A-4147-A177-3AD203B41FA5}">
                      <a16:colId xmlns:a16="http://schemas.microsoft.com/office/drawing/2014/main" val="20000"/>
                    </a:ext>
                  </a:extLst>
                </a:gridCol>
                <a:gridCol w="1944732">
                  <a:extLst>
                    <a:ext uri="{9D8B030D-6E8A-4147-A177-3AD203B41FA5}">
                      <a16:colId xmlns:a16="http://schemas.microsoft.com/office/drawing/2014/main" val="20001"/>
                    </a:ext>
                  </a:extLst>
                </a:gridCol>
                <a:gridCol w="4052434">
                  <a:extLst>
                    <a:ext uri="{9D8B030D-6E8A-4147-A177-3AD203B41FA5}">
                      <a16:colId xmlns:a16="http://schemas.microsoft.com/office/drawing/2014/main" val="20002"/>
                    </a:ext>
                  </a:extLst>
                </a:gridCol>
              </a:tblGrid>
              <a:tr h="471439">
                <a:tc>
                  <a:txBody>
                    <a:bodyPr/>
                    <a:lstStyle/>
                    <a:p>
                      <a:pPr marL="0" indent="0" algn="ctr">
                        <a:buFont typeface="+mj-lt"/>
                        <a:buNone/>
                      </a:pPr>
                      <a:r>
                        <a:rPr lang="en-US" sz="1800" b="0" dirty="0"/>
                        <a:t>1</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rPr>
                        <a:t>Project Name:</a:t>
                      </a:r>
                      <a:endParaRPr lang="en-US" sz="1800" b="0" kern="1200" dirty="0">
                        <a:solidFill>
                          <a:schemeClr val="dk1"/>
                        </a:solidFill>
                        <a:latin typeface="Montserrat"/>
                        <a:ea typeface="+mn-ea"/>
                        <a:cs typeface="Times New Roman" panose="02020603050405020304" pitchFamily="18" charset="0"/>
                      </a:endParaRPr>
                    </a:p>
                  </a:txBody>
                  <a:tcPr marT="45721" marB="45721"/>
                </a:tc>
                <a:tc>
                  <a:txBody>
                    <a:bodyPr/>
                    <a:lstStyle/>
                    <a:p>
                      <a:pPr algn="l"/>
                      <a:r>
                        <a:rPr lang="en-US" sz="1800" b="0" kern="1200" dirty="0">
                          <a:solidFill>
                            <a:schemeClr val="dk1"/>
                          </a:solidFill>
                        </a:rPr>
                        <a:t>Karnataka Sangha Auditorium</a:t>
                      </a:r>
                      <a:endParaRPr lang="en-IN" sz="18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0"/>
                  </a:ext>
                </a:extLst>
              </a:tr>
              <a:tr h="408791">
                <a:tc>
                  <a:txBody>
                    <a:bodyPr/>
                    <a:lstStyle/>
                    <a:p>
                      <a:pPr algn="ctr"/>
                      <a:r>
                        <a:rPr lang="en-US" sz="1800" b="0" dirty="0"/>
                        <a:t>2</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rPr>
                        <a:t>Client Name:</a:t>
                      </a:r>
                      <a:endParaRPr lang="en-US" sz="1800" b="0" kern="1200" dirty="0">
                        <a:solidFill>
                          <a:schemeClr val="dk1"/>
                        </a:solidFill>
                        <a:latin typeface="Montserrat"/>
                        <a:ea typeface="+mn-ea"/>
                        <a:cs typeface="Times New Roman" panose="02020603050405020304" pitchFamily="18" charset="0"/>
                      </a:endParaRPr>
                    </a:p>
                  </a:txBody>
                  <a:tcPr marT="45721" marB="45721"/>
                </a:tc>
                <a:tc>
                  <a:txBody>
                    <a:bodyPr/>
                    <a:lstStyle/>
                    <a:p>
                      <a:r>
                        <a:rPr lang="en-US" sz="1800" b="0" kern="1200" dirty="0">
                          <a:solidFill>
                            <a:schemeClr val="dk1"/>
                          </a:solidFill>
                        </a:rPr>
                        <a:t>Karnataka Sangha </a:t>
                      </a:r>
                      <a:endParaRPr lang="en-US" sz="18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1"/>
                  </a:ext>
                </a:extLst>
              </a:tr>
              <a:tr h="365760">
                <a:tc>
                  <a:txBody>
                    <a:bodyPr/>
                    <a:lstStyle/>
                    <a:p>
                      <a:pPr algn="ctr"/>
                      <a:r>
                        <a:rPr lang="en-US" sz="1800" b="0" dirty="0"/>
                        <a:t>3</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rPr>
                        <a:t>Location:</a:t>
                      </a:r>
                      <a:endParaRPr lang="en-US" sz="1800" b="0" kern="1200" dirty="0">
                        <a:solidFill>
                          <a:schemeClr val="dk1"/>
                        </a:solidFill>
                        <a:latin typeface="Montserrat"/>
                        <a:ea typeface="+mn-ea"/>
                        <a:cs typeface="Times New Roman" panose="02020603050405020304" pitchFamily="18" charset="0"/>
                      </a:endParaRPr>
                    </a:p>
                  </a:txBody>
                  <a:tcPr marT="45721" marB="45721"/>
                </a:tc>
                <a:tc>
                  <a:txBody>
                    <a:bodyPr/>
                    <a:lstStyle/>
                    <a:p>
                      <a:r>
                        <a:rPr lang="en-US" sz="1800" b="0" kern="1200" dirty="0">
                          <a:solidFill>
                            <a:schemeClr val="dk1"/>
                          </a:solidFill>
                        </a:rPr>
                        <a:t>Matunga (W), Mumbai </a:t>
                      </a:r>
                      <a:endParaRPr lang="en-US" sz="18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2"/>
                  </a:ext>
                </a:extLst>
              </a:tr>
              <a:tr h="419546">
                <a:tc>
                  <a:txBody>
                    <a:bodyPr/>
                    <a:lstStyle/>
                    <a:p>
                      <a:pPr algn="ctr"/>
                      <a:r>
                        <a:rPr lang="en-US" sz="1800" b="0" dirty="0"/>
                        <a:t>4</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rPr>
                        <a:t>Brief Description:</a:t>
                      </a:r>
                      <a:endParaRPr lang="en-US" sz="1800" b="0" kern="1200" dirty="0">
                        <a:solidFill>
                          <a:schemeClr val="dk1"/>
                        </a:solidFill>
                        <a:latin typeface="Montserrat"/>
                        <a:ea typeface="+mn-ea"/>
                        <a:cs typeface="Times New Roman" panose="02020603050405020304" pitchFamily="18" charset="0"/>
                      </a:endParaRPr>
                    </a:p>
                  </a:txBody>
                  <a:tcPr marT="45721" marB="45721"/>
                </a:tc>
                <a:tc>
                  <a:txBody>
                    <a:bodyPr/>
                    <a:lstStyle/>
                    <a:p>
                      <a:r>
                        <a:rPr lang="en-US" sz="1800" b="0" kern="1200" dirty="0">
                          <a:solidFill>
                            <a:schemeClr val="dk1"/>
                          </a:solidFill>
                        </a:rPr>
                        <a:t>2 Basement + Ground + 4 Uppers Floor</a:t>
                      </a:r>
                      <a:endParaRPr lang="en-US" sz="18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3"/>
                  </a:ext>
                </a:extLst>
              </a:tr>
              <a:tr h="409000">
                <a:tc>
                  <a:txBody>
                    <a:bodyPr/>
                    <a:lstStyle/>
                    <a:p>
                      <a:pPr algn="ctr"/>
                      <a:r>
                        <a:rPr lang="en-US" sz="1800" b="0" dirty="0"/>
                        <a:t>5</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rPr>
                        <a:t>Year Of Service:</a:t>
                      </a:r>
                      <a:endParaRPr lang="en-US" sz="1800" b="0" kern="1200" dirty="0">
                        <a:solidFill>
                          <a:schemeClr val="dk1"/>
                        </a:solidFill>
                        <a:latin typeface="Montserrat"/>
                        <a:ea typeface="+mn-ea"/>
                        <a:cs typeface="Times New Roman" panose="02020603050405020304" pitchFamily="18" charset="0"/>
                      </a:endParaRPr>
                    </a:p>
                  </a:txBody>
                  <a:tcPr marT="45721" marB="45721"/>
                </a:tc>
                <a:tc>
                  <a:txBody>
                    <a:bodyPr/>
                    <a:lstStyle/>
                    <a:p>
                      <a:r>
                        <a:rPr lang="en-US" sz="1800" b="0" kern="1200" dirty="0">
                          <a:solidFill>
                            <a:schemeClr val="dk1"/>
                          </a:solidFill>
                        </a:rPr>
                        <a:t>Work IN Progress</a:t>
                      </a:r>
                      <a:endParaRPr lang="en-US" sz="1800" b="0" kern="1200" dirty="0">
                        <a:solidFill>
                          <a:schemeClr val="dk1"/>
                        </a:solidFill>
                        <a:latin typeface="Montserrat"/>
                        <a:ea typeface="+mn-ea"/>
                        <a:cs typeface="Times New Roman" panose="02020603050405020304" pitchFamily="18" charset="0"/>
                      </a:endParaRPr>
                    </a:p>
                  </a:txBody>
                  <a:tcPr marT="45721" marB="45721"/>
                </a:tc>
                <a:extLst>
                  <a:ext uri="{0D108BD9-81ED-4DB2-BD59-A6C34878D82A}">
                    <a16:rowId xmlns:a16="http://schemas.microsoft.com/office/drawing/2014/main" val="10004"/>
                  </a:ext>
                </a:extLst>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56" y="322525"/>
            <a:ext cx="4291662" cy="6086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9379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p:cNvGrpSpPr/>
          <p:nvPr/>
        </p:nvGrpSpPr>
        <p:grpSpPr>
          <a:xfrm flipH="1">
            <a:off x="4896543" y="0"/>
            <a:ext cx="7230160" cy="6835134"/>
            <a:chOff x="0" y="3"/>
            <a:chExt cx="9336258" cy="6835134"/>
          </a:xfrm>
        </p:grpSpPr>
        <p:sp>
          <p:nvSpPr>
            <p:cNvPr id="3" name="Freeform: Shape 2"/>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71000">
                  <a:schemeClr val="accent5"/>
                </a:gs>
                <a:gs pos="89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dirty="0">
                <a:latin typeface="Montserrat" panose="00000500000000000000" pitchFamily="2" charset="0"/>
              </a:endParaRPr>
            </a:p>
          </p:txBody>
        </p:sp>
        <p:sp>
          <p:nvSpPr>
            <p:cNvPr id="5" name="Freeform: Shape 4"/>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latin typeface="Montserrat" panose="00000500000000000000" pitchFamily="2" charset="0"/>
              </a:endParaRPr>
            </a:p>
          </p:txBody>
        </p:sp>
        <p:sp>
          <p:nvSpPr>
            <p:cNvPr id="11" name="Freeform: Shape 10"/>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2" name="Freeform: Shape 11"/>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3" name="Freeform: Shape 12"/>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latin typeface="Montserrat" panose="00000500000000000000" pitchFamily="2" charset="0"/>
              </a:endParaRPr>
            </a:p>
          </p:txBody>
        </p:sp>
        <p:sp>
          <p:nvSpPr>
            <p:cNvPr id="14" name="Freeform: Shape 13"/>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latin typeface="Montserrat" panose="00000500000000000000" pitchFamily="2" charset="0"/>
              </a:endParaRPr>
            </a:p>
          </p:txBody>
        </p:sp>
        <p:sp>
          <p:nvSpPr>
            <p:cNvPr id="15" name="Freeform: Shape 14"/>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latin typeface="Montserrat" panose="00000500000000000000" pitchFamily="2"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843346121"/>
              </p:ext>
            </p:extLst>
          </p:nvPr>
        </p:nvGraphicFramePr>
        <p:xfrm>
          <a:off x="5674349" y="1996959"/>
          <a:ext cx="6333210" cy="2178278"/>
        </p:xfrm>
        <a:graphic>
          <a:graphicData uri="http://schemas.openxmlformats.org/drawingml/2006/table">
            <a:tbl>
              <a:tblPr firstCol="1" lastCol="1" bandRow="1">
                <a:tableStyleId>{FABFCF23-3B69-468F-B69F-88F6DE6A72F2}</a:tableStyleId>
              </a:tblPr>
              <a:tblGrid>
                <a:gridCol w="463468">
                  <a:extLst>
                    <a:ext uri="{9D8B030D-6E8A-4147-A177-3AD203B41FA5}">
                      <a16:colId xmlns:a16="http://schemas.microsoft.com/office/drawing/2014/main" val="20000"/>
                    </a:ext>
                  </a:extLst>
                </a:gridCol>
                <a:gridCol w="1812084">
                  <a:extLst>
                    <a:ext uri="{9D8B030D-6E8A-4147-A177-3AD203B41FA5}">
                      <a16:colId xmlns:a16="http://schemas.microsoft.com/office/drawing/2014/main" val="20001"/>
                    </a:ext>
                  </a:extLst>
                </a:gridCol>
                <a:gridCol w="4057658">
                  <a:extLst>
                    <a:ext uri="{9D8B030D-6E8A-4147-A177-3AD203B41FA5}">
                      <a16:colId xmlns:a16="http://schemas.microsoft.com/office/drawing/2014/main" val="20002"/>
                    </a:ext>
                  </a:extLst>
                </a:gridCol>
              </a:tblGrid>
              <a:tr h="626637">
                <a:tc>
                  <a:txBody>
                    <a:bodyPr/>
                    <a:lstStyle/>
                    <a:p>
                      <a:pPr marL="0" indent="0" algn="ctr">
                        <a:buFont typeface="+mj-lt"/>
                        <a:buNone/>
                      </a:pPr>
                      <a:r>
                        <a:rPr lang="en-US" sz="1800" b="0" dirty="0"/>
                        <a:t>1</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Project Name:</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kern="1200" dirty="0">
                          <a:solidFill>
                            <a:schemeClr val="dk1"/>
                          </a:solidFill>
                          <a:latin typeface="+mn-lt"/>
                          <a:ea typeface="+mn-ea"/>
                          <a:cs typeface="+mn-cs"/>
                        </a:rPr>
                        <a:t>Proposed Hotel Building Named As Orbit Hotel </a:t>
                      </a:r>
                    </a:p>
                  </a:txBody>
                  <a:tcPr marT="45721" marB="45721"/>
                </a:tc>
                <a:extLst>
                  <a:ext uri="{0D108BD9-81ED-4DB2-BD59-A6C34878D82A}">
                    <a16:rowId xmlns:a16="http://schemas.microsoft.com/office/drawing/2014/main" val="10000"/>
                  </a:ext>
                </a:extLst>
              </a:tr>
              <a:tr h="373831">
                <a:tc>
                  <a:txBody>
                    <a:bodyPr/>
                    <a:lstStyle/>
                    <a:p>
                      <a:pPr algn="ctr"/>
                      <a:r>
                        <a:rPr lang="en-US" sz="1800" b="0" dirty="0"/>
                        <a:t>2</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Client Name:</a:t>
                      </a:r>
                    </a:p>
                  </a:txBody>
                  <a:tcPr marT="45721" marB="45721"/>
                </a:tc>
                <a:tc>
                  <a:txBody>
                    <a:bodyPr/>
                    <a:lstStyle/>
                    <a:p>
                      <a:r>
                        <a:rPr lang="en-US" sz="1800" b="0" kern="1200" dirty="0">
                          <a:solidFill>
                            <a:schemeClr val="dk1"/>
                          </a:solidFill>
                          <a:latin typeface="+mn-lt"/>
                          <a:ea typeface="+mn-ea"/>
                          <a:cs typeface="+mn-cs"/>
                        </a:rPr>
                        <a:t>Orbit Eye Hospital</a:t>
                      </a:r>
                    </a:p>
                  </a:txBody>
                  <a:tcPr marT="45721" marB="45721"/>
                </a:tc>
                <a:extLst>
                  <a:ext uri="{0D108BD9-81ED-4DB2-BD59-A6C34878D82A}">
                    <a16:rowId xmlns:a16="http://schemas.microsoft.com/office/drawing/2014/main" val="10001"/>
                  </a:ext>
                </a:extLst>
              </a:tr>
              <a:tr h="344242">
                <a:tc>
                  <a:txBody>
                    <a:bodyPr/>
                    <a:lstStyle/>
                    <a:p>
                      <a:pPr algn="ctr"/>
                      <a:r>
                        <a:rPr lang="en-US" sz="1800" b="0" dirty="0"/>
                        <a:t>3</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Location:</a:t>
                      </a:r>
                    </a:p>
                  </a:txBody>
                  <a:tcPr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mn-lt"/>
                          <a:ea typeface="+mn-ea"/>
                          <a:cs typeface="+mn-cs"/>
                        </a:rPr>
                        <a:t>Mira Road, Thane, Maharashtra</a:t>
                      </a:r>
                      <a:endParaRPr lang="en-IN" sz="1800" b="0" kern="1200" dirty="0">
                        <a:solidFill>
                          <a:schemeClr val="dk1"/>
                        </a:solidFill>
                        <a:latin typeface="+mn-lt"/>
                        <a:ea typeface="+mn-ea"/>
                        <a:cs typeface="+mn-cs"/>
                      </a:endParaRPr>
                    </a:p>
                  </a:txBody>
                  <a:tcPr marT="45721" marB="45721"/>
                </a:tc>
                <a:extLst>
                  <a:ext uri="{0D108BD9-81ED-4DB2-BD59-A6C34878D82A}">
                    <a16:rowId xmlns:a16="http://schemas.microsoft.com/office/drawing/2014/main" val="10002"/>
                  </a:ext>
                </a:extLst>
              </a:tr>
              <a:tr h="420815">
                <a:tc>
                  <a:txBody>
                    <a:bodyPr/>
                    <a:lstStyle/>
                    <a:p>
                      <a:pPr algn="ctr"/>
                      <a:r>
                        <a:rPr lang="en-US" sz="1800" b="0" dirty="0"/>
                        <a:t>4</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Brief Description:</a:t>
                      </a:r>
                    </a:p>
                  </a:txBody>
                  <a:tcPr marT="45721" marB="45721"/>
                </a:tc>
                <a:tc>
                  <a:txBody>
                    <a:bodyPr/>
                    <a:lstStyle/>
                    <a:p>
                      <a:pPr marL="0" algn="l" defTabSz="914400" rtl="0" eaLnBrk="1" latinLnBrk="0" hangingPunct="1"/>
                      <a:r>
                        <a:rPr lang="en-IN" sz="1800" b="0" kern="1200" dirty="0">
                          <a:solidFill>
                            <a:schemeClr val="dk1"/>
                          </a:solidFill>
                          <a:latin typeface="+mn-lt"/>
                          <a:ea typeface="+mn-ea"/>
                          <a:cs typeface="+mn-cs"/>
                        </a:rPr>
                        <a:t>Basement  + Ground + 12 Upper Floors </a:t>
                      </a:r>
                    </a:p>
                  </a:txBody>
                  <a:tcPr marT="45721" marB="45721"/>
                </a:tc>
                <a:extLst>
                  <a:ext uri="{0D108BD9-81ED-4DB2-BD59-A6C34878D82A}">
                    <a16:rowId xmlns:a16="http://schemas.microsoft.com/office/drawing/2014/main" val="10003"/>
                  </a:ext>
                </a:extLst>
              </a:tr>
              <a:tr h="377788">
                <a:tc>
                  <a:txBody>
                    <a:bodyPr/>
                    <a:lstStyle/>
                    <a:p>
                      <a:pPr algn="ctr"/>
                      <a:r>
                        <a:rPr lang="en-US" sz="1800" b="0" dirty="0"/>
                        <a:t>5</a:t>
                      </a:r>
                      <a:endParaRPr lang="en-US" sz="1800" b="0" dirty="0">
                        <a:latin typeface="Montserrat" panose="00000500000000000000" pitchFamily="2" charset="0"/>
                        <a:cs typeface="Times New Roman" panose="02020603050405020304" pitchFamily="18" charset="0"/>
                      </a:endParaRPr>
                    </a:p>
                  </a:txBody>
                  <a:tcPr marT="45721" marB="45721"/>
                </a:tc>
                <a:tc>
                  <a:txBody>
                    <a:bodyPr/>
                    <a:lstStyle/>
                    <a:p>
                      <a:r>
                        <a:rPr lang="en-US" sz="1800" b="0" kern="1200" dirty="0">
                          <a:solidFill>
                            <a:schemeClr val="dk1"/>
                          </a:solidFill>
                          <a:latin typeface="+mn-lt"/>
                          <a:ea typeface="+mn-ea"/>
                          <a:cs typeface="+mn-cs"/>
                        </a:rPr>
                        <a:t>Year Of Service:</a:t>
                      </a:r>
                    </a:p>
                  </a:txBody>
                  <a:tcPr marT="45721" marB="45721"/>
                </a:tc>
                <a:tc>
                  <a:txBody>
                    <a:bodyPr/>
                    <a:lstStyle/>
                    <a:p>
                      <a:r>
                        <a:rPr lang="en-US" sz="1800" b="0" kern="1200" dirty="0">
                          <a:solidFill>
                            <a:schemeClr val="dk1"/>
                          </a:solidFill>
                          <a:latin typeface="+mn-lt"/>
                          <a:ea typeface="+mn-ea"/>
                          <a:cs typeface="+mn-cs"/>
                        </a:rPr>
                        <a:t>Work In Progress</a:t>
                      </a:r>
                    </a:p>
                  </a:txBody>
                  <a:tcPr marT="45721" marB="45721"/>
                </a:tc>
                <a:extLst>
                  <a:ext uri="{0D108BD9-81ED-4DB2-BD59-A6C34878D82A}">
                    <a16:rowId xmlns:a16="http://schemas.microsoft.com/office/drawing/2014/main" val="10004"/>
                  </a:ext>
                </a:extLst>
              </a:tr>
            </a:tbl>
          </a:graphicData>
        </a:graphic>
      </p:graphicFrame>
      <p:pic>
        <p:nvPicPr>
          <p:cNvPr id="6146" name="Picture 2" descr="C:\Users\admin\Downloads\WhatsApp Image 2024-09-06 at 11.52.19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23" y="336332"/>
            <a:ext cx="4368692" cy="607266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9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3" name="Picture 12" descr="A person drawing a graph on a glass board&#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150"/>
          <a:stretch>
            <a:fillRect/>
          </a:stretch>
        </p:blipFill>
        <p:spPr>
          <a:xfrm>
            <a:off x="3530599" y="2"/>
            <a:ext cx="8661401" cy="6858000"/>
          </a:xfrm>
          <a:prstGeom prst="rect">
            <a:avLst/>
          </a:prstGeom>
        </p:spPr>
      </p:pic>
      <p:grpSp>
        <p:nvGrpSpPr>
          <p:cNvPr id="4" name="Graphic 2"/>
          <p:cNvGrpSpPr/>
          <p:nvPr/>
        </p:nvGrpSpPr>
        <p:grpSpPr>
          <a:xfrm>
            <a:off x="1" y="26900"/>
            <a:ext cx="9336258" cy="6835134"/>
            <a:chOff x="0" y="3"/>
            <a:chExt cx="9336258" cy="6835134"/>
          </a:xfrm>
        </p:grpSpPr>
        <p:sp>
          <p:nvSpPr>
            <p:cNvPr id="6" name="Freeform: Shape 5"/>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7" name="Freeform: Shape 6"/>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p>
          </p:txBody>
        </p:sp>
        <p:sp>
          <p:nvSpPr>
            <p:cNvPr id="8" name="Freeform: Shape 7"/>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p>
          </p:txBody>
        </p:sp>
        <p:sp>
          <p:nvSpPr>
            <p:cNvPr id="9" name="Freeform: Shape 8"/>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p>
          </p:txBody>
        </p:sp>
        <p:sp>
          <p:nvSpPr>
            <p:cNvPr id="10" name="Freeform: Shape 9"/>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p>
          </p:txBody>
        </p:sp>
        <p:sp>
          <p:nvSpPr>
            <p:cNvPr id="11" name="Freeform: Shape 10"/>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sp>
          <p:nvSpPr>
            <p:cNvPr id="12" name="Freeform: Shape 11"/>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p>
          </p:txBody>
        </p:sp>
      </p:grpSp>
      <p:grpSp>
        <p:nvGrpSpPr>
          <p:cNvPr id="20" name="Group 19"/>
          <p:cNvGrpSpPr/>
          <p:nvPr/>
        </p:nvGrpSpPr>
        <p:grpSpPr>
          <a:xfrm>
            <a:off x="453253" y="919555"/>
            <a:ext cx="7397426" cy="1853536"/>
            <a:chOff x="5088642" y="1510799"/>
            <a:chExt cx="5427482" cy="1993347"/>
          </a:xfrm>
        </p:grpSpPr>
        <p:sp>
          <p:nvSpPr>
            <p:cNvPr id="22" name="TextBox 16"/>
            <p:cNvSpPr txBox="1"/>
            <p:nvPr/>
          </p:nvSpPr>
          <p:spPr>
            <a:xfrm>
              <a:off x="5088642" y="1510799"/>
              <a:ext cx="4690295" cy="595786"/>
            </a:xfrm>
            <a:prstGeom prst="rect">
              <a:avLst/>
            </a:prstGeom>
          </p:spPr>
          <p:txBody>
            <a:bodyPr wrap="square" lIns="0" tIns="0" rIns="0" bIns="0" rtlCol="0" anchor="t">
              <a:spAutoFit/>
            </a:bodyPr>
            <a:lstStyle/>
            <a:p>
              <a:r>
                <a:rPr lang="en-US" sz="3600" b="1" dirty="0">
                  <a:solidFill>
                    <a:schemeClr val="tx1">
                      <a:lumMod val="75000"/>
                      <a:lumOff val="25000"/>
                    </a:schemeClr>
                  </a:solidFill>
                  <a:latin typeface="Montserrat" panose="00000500000000000000" pitchFamily="2" charset="0"/>
                </a:rPr>
                <a:t>About </a:t>
              </a:r>
              <a:r>
                <a:rPr lang="en-US" sz="3600" b="1" dirty="0">
                  <a:solidFill>
                    <a:schemeClr val="bg2"/>
                  </a:solidFill>
                  <a:latin typeface="Montserrat" panose="00000500000000000000" pitchFamily="2" charset="0"/>
                </a:rPr>
                <a:t>Us</a:t>
              </a:r>
              <a:r>
                <a:rPr lang="en-US" sz="3600" b="1" dirty="0">
                  <a:solidFill>
                    <a:schemeClr val="tx1">
                      <a:lumMod val="75000"/>
                      <a:lumOff val="25000"/>
                    </a:schemeClr>
                  </a:solidFill>
                  <a:latin typeface="Montserrat" panose="00000500000000000000" pitchFamily="2" charset="0"/>
                </a:rPr>
                <a:t> </a:t>
              </a:r>
            </a:p>
          </p:txBody>
        </p:sp>
        <p:sp>
          <p:nvSpPr>
            <p:cNvPr id="23" name="TextBox 18"/>
            <p:cNvSpPr txBox="1"/>
            <p:nvPr/>
          </p:nvSpPr>
          <p:spPr>
            <a:xfrm>
              <a:off x="5128903" y="2213346"/>
              <a:ext cx="5387221" cy="1290800"/>
            </a:xfrm>
            <a:prstGeom prst="rect">
              <a:avLst/>
            </a:prstGeom>
          </p:spPr>
          <p:txBody>
            <a:bodyPr lIns="0" tIns="0" rIns="0" bIns="0" rtlCol="0" anchor="t">
              <a:spAutoFit/>
            </a:bodyPr>
            <a:lstStyle/>
            <a:p>
              <a:pPr algn="just" eaLnBrk="0" fontAlgn="base" hangingPunct="0">
                <a:lnSpc>
                  <a:spcPct val="150000"/>
                </a:lnSpc>
                <a:spcBef>
                  <a:spcPct val="0"/>
                </a:spcBef>
                <a:spcAft>
                  <a:spcPct val="0"/>
                </a:spcAft>
              </a:pPr>
              <a:r>
                <a:rPr lang="en-GB" sz="1801" dirty="0">
                  <a:solidFill>
                    <a:srgbClr val="000000"/>
                  </a:solidFill>
                  <a:latin typeface="Montserrat" panose="00000500000000000000" pitchFamily="2" charset="0"/>
                </a:rPr>
                <a:t>Since April 2014, we started our practice as a professional structural consultant. Later in 2022, we established and started our practice by name of </a:t>
              </a:r>
              <a:r>
                <a:rPr lang="en-GB" sz="1801" b="1" dirty="0">
                  <a:solidFill>
                    <a:srgbClr val="000000"/>
                  </a:solidFill>
                  <a:latin typeface="Montserrat" panose="00000500000000000000" pitchFamily="2" charset="0"/>
                </a:rPr>
                <a:t>M/s. 1.5 Gamma Consultants Pvt. Ltd.</a:t>
              </a:r>
              <a:r>
                <a:rPr lang="en-GB" sz="1801" dirty="0">
                  <a:solidFill>
                    <a:srgbClr val="000000"/>
                  </a:solidFill>
                  <a:latin typeface="Montserrat" panose="00000500000000000000" pitchFamily="2" charset="0"/>
                </a:rPr>
                <a:t> </a:t>
              </a:r>
              <a:endParaRPr lang="en-US" sz="1600" dirty="0">
                <a:solidFill>
                  <a:schemeClr val="tx1">
                    <a:lumMod val="85000"/>
                    <a:lumOff val="15000"/>
                  </a:schemeClr>
                </a:solidFill>
                <a:latin typeface="Montserrat" panose="00000500000000000000" pitchFamily="2" charset="0"/>
              </a:endParaRPr>
            </a:p>
          </p:txBody>
        </p:sp>
      </p:grpSp>
      <p:pic>
        <p:nvPicPr>
          <p:cNvPr id="5" name="Picture 4">
            <a:extLst>
              <a:ext uri="{FF2B5EF4-FFF2-40B4-BE49-F238E27FC236}">
                <a16:creationId xmlns:a16="http://schemas.microsoft.com/office/drawing/2014/main" id="{93A569C3-A7FD-D505-DDEE-7CCD7A18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948" y="3412917"/>
            <a:ext cx="4015227" cy="1658942"/>
          </a:xfrm>
          <a:prstGeom prst="rect">
            <a:avLst/>
          </a:prstGeom>
        </p:spPr>
      </p:pic>
    </p:spTree>
    <p:extLst>
      <p:ext uri="{BB962C8B-B14F-4D97-AF65-F5344CB8AC3E}">
        <p14:creationId xmlns:p14="http://schemas.microsoft.com/office/powerpoint/2010/main" val="1076642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drawing a graph on a glass board&#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150"/>
          <a:stretch>
            <a:fillRect/>
          </a:stretch>
        </p:blipFill>
        <p:spPr>
          <a:xfrm>
            <a:off x="3530599" y="2"/>
            <a:ext cx="8661401" cy="6858000"/>
          </a:xfrm>
          <a:prstGeom prst="rect">
            <a:avLst/>
          </a:prstGeom>
        </p:spPr>
      </p:pic>
      <p:grpSp>
        <p:nvGrpSpPr>
          <p:cNvPr id="4" name="Graphic 2"/>
          <p:cNvGrpSpPr/>
          <p:nvPr/>
        </p:nvGrpSpPr>
        <p:grpSpPr>
          <a:xfrm>
            <a:off x="1" y="22868"/>
            <a:ext cx="9336258" cy="6835134"/>
            <a:chOff x="0" y="3"/>
            <a:chExt cx="9336258" cy="6835134"/>
          </a:xfrm>
        </p:grpSpPr>
        <p:sp>
          <p:nvSpPr>
            <p:cNvPr id="6" name="Freeform: Shape 5"/>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7" name="Freeform: Shape 6"/>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p>
          </p:txBody>
        </p:sp>
        <p:sp>
          <p:nvSpPr>
            <p:cNvPr id="8" name="Freeform: Shape 7"/>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p>
          </p:txBody>
        </p:sp>
        <p:sp>
          <p:nvSpPr>
            <p:cNvPr id="9" name="Freeform: Shape 8"/>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p>
          </p:txBody>
        </p:sp>
        <p:sp>
          <p:nvSpPr>
            <p:cNvPr id="10" name="Freeform: Shape 9"/>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p>
          </p:txBody>
        </p:sp>
        <p:sp>
          <p:nvSpPr>
            <p:cNvPr id="11" name="Freeform: Shape 10"/>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sp>
          <p:nvSpPr>
            <p:cNvPr id="12" name="Freeform: Shape 11"/>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p>
          </p:txBody>
        </p:sp>
      </p:grpSp>
      <p:sp>
        <p:nvSpPr>
          <p:cNvPr id="22" name="TextBox 16"/>
          <p:cNvSpPr txBox="1"/>
          <p:nvPr/>
        </p:nvSpPr>
        <p:spPr>
          <a:xfrm>
            <a:off x="464610" y="2112126"/>
            <a:ext cx="6711636" cy="1107996"/>
          </a:xfrm>
          <a:prstGeom prst="rect">
            <a:avLst/>
          </a:prstGeom>
        </p:spPr>
        <p:txBody>
          <a:bodyPr wrap="square" lIns="0" tIns="0" rIns="0" bIns="0" rtlCol="0" anchor="t">
            <a:spAutoFit/>
          </a:bodyPr>
          <a:lstStyle/>
          <a:p>
            <a:pPr algn="ctr"/>
            <a:r>
              <a:rPr lang="en-US" sz="3600" b="1" dirty="0">
                <a:solidFill>
                  <a:schemeClr val="tx1">
                    <a:lumMod val="75000"/>
                    <a:lumOff val="25000"/>
                  </a:schemeClr>
                </a:solidFill>
                <a:latin typeface="Montserrat" panose="00000500000000000000" pitchFamily="2" charset="0"/>
              </a:rPr>
              <a:t>    REDEVELOPMENT</a:t>
            </a:r>
          </a:p>
          <a:p>
            <a:pPr algn="ctr"/>
            <a:r>
              <a:rPr lang="en-US" sz="3600" b="1" dirty="0">
                <a:solidFill>
                  <a:srgbClr val="C00000"/>
                </a:solidFill>
                <a:latin typeface="Montserrat" panose="00000500000000000000" pitchFamily="2" charset="0"/>
              </a:rPr>
              <a:t>PROCESS</a:t>
            </a:r>
          </a:p>
        </p:txBody>
      </p:sp>
      <p:pic>
        <p:nvPicPr>
          <p:cNvPr id="2" name="Picture 1">
            <a:extLst>
              <a:ext uri="{FF2B5EF4-FFF2-40B4-BE49-F238E27FC236}">
                <a16:creationId xmlns:a16="http://schemas.microsoft.com/office/drawing/2014/main" id="{4BBB7495-7427-FD85-EA9B-E1C4358C5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857" y="3429001"/>
            <a:ext cx="4015227" cy="1658942"/>
          </a:xfrm>
          <a:prstGeom prst="rect">
            <a:avLst/>
          </a:prstGeom>
        </p:spPr>
      </p:pic>
    </p:spTree>
    <p:extLst>
      <p:ext uri="{BB962C8B-B14F-4D97-AF65-F5344CB8AC3E}">
        <p14:creationId xmlns:p14="http://schemas.microsoft.com/office/powerpoint/2010/main" val="2903358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p:cNvSpPr/>
          <p:nvPr/>
        </p:nvSpPr>
        <p:spPr>
          <a:xfrm flipH="1">
            <a:off x="7978727" y="1"/>
            <a:ext cx="4213273" cy="6843413"/>
          </a:xfrm>
          <a:custGeom>
            <a:avLst/>
            <a:gdLst>
              <a:gd name="connsiteX0" fmla="*/ 3219157 w 4213273"/>
              <a:gd name="connsiteY0" fmla="*/ 0 h 6824002"/>
              <a:gd name="connsiteX1" fmla="*/ 0 w 4213273"/>
              <a:gd name="connsiteY1" fmla="*/ 6448 h 6824002"/>
              <a:gd name="connsiteX2" fmla="*/ 0 w 4213273"/>
              <a:gd name="connsiteY2" fmla="*/ 6824003 h 6824002"/>
              <a:gd name="connsiteX3" fmla="*/ 1148275 w 4213273"/>
              <a:gd name="connsiteY3" fmla="*/ 6817555 h 6824002"/>
              <a:gd name="connsiteX4" fmla="*/ 4213274 w 4213273"/>
              <a:gd name="connsiteY4" fmla="*/ 1698674 h 6824002"/>
              <a:gd name="connsiteX5" fmla="*/ 3219157 w 4213273"/>
              <a:gd name="connsiteY5" fmla="*/ 0 h 68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3273" h="6824002">
                <a:moveTo>
                  <a:pt x="3219157" y="0"/>
                </a:moveTo>
                <a:lnTo>
                  <a:pt x="0" y="6448"/>
                </a:lnTo>
                <a:lnTo>
                  <a:pt x="0" y="6824003"/>
                </a:lnTo>
                <a:lnTo>
                  <a:pt x="1148275" y="6817555"/>
                </a:lnTo>
                <a:lnTo>
                  <a:pt x="4213274" y="1698674"/>
                </a:lnTo>
                <a:lnTo>
                  <a:pt x="3219157"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pic>
        <p:nvPicPr>
          <p:cNvPr id="10" name="Picture 9" descr="A group of people sitting around a table&#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391" y="-14585"/>
            <a:ext cx="4222517" cy="6858000"/>
          </a:xfrm>
          <a:prstGeom prst="rect">
            <a:avLst/>
          </a:prstGeom>
        </p:spPr>
      </p:pic>
      <p:sp>
        <p:nvSpPr>
          <p:cNvPr id="5" name="Freeform: Shape 4"/>
          <p:cNvSpPr/>
          <p:nvPr/>
        </p:nvSpPr>
        <p:spPr>
          <a:xfrm flipH="1">
            <a:off x="7842154" y="2"/>
            <a:ext cx="3342249" cy="6858000"/>
          </a:xfrm>
          <a:custGeom>
            <a:avLst/>
            <a:gdLst>
              <a:gd name="connsiteX0" fmla="*/ 273148 w 3342249"/>
              <a:gd name="connsiteY0" fmla="*/ 6824003 h 6824002"/>
              <a:gd name="connsiteX1" fmla="*/ 0 w 3342249"/>
              <a:gd name="connsiteY1" fmla="*/ 6824003 h 6824002"/>
              <a:gd name="connsiteX2" fmla="*/ 3069688 w 3342249"/>
              <a:gd name="connsiteY2" fmla="*/ 1697501 h 6824002"/>
              <a:gd name="connsiteX3" fmla="*/ 2076157 w 3342249"/>
              <a:gd name="connsiteY3" fmla="*/ 586 h 6824002"/>
              <a:gd name="connsiteX4" fmla="*/ 2347546 w 3342249"/>
              <a:gd name="connsiteY4" fmla="*/ 0 h 6824002"/>
              <a:gd name="connsiteX5" fmla="*/ 3342249 w 3342249"/>
              <a:gd name="connsiteY5" fmla="*/ 1699260 h 6824002"/>
              <a:gd name="connsiteX6" fmla="*/ 273148 w 3342249"/>
              <a:gd name="connsiteY6" fmla="*/ 6824003 h 68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2249" h="6824002">
                <a:moveTo>
                  <a:pt x="273148" y="6824003"/>
                </a:moveTo>
                <a:lnTo>
                  <a:pt x="0" y="6824003"/>
                </a:lnTo>
                <a:lnTo>
                  <a:pt x="3069688" y="1697501"/>
                </a:lnTo>
                <a:lnTo>
                  <a:pt x="2076157" y="586"/>
                </a:lnTo>
                <a:lnTo>
                  <a:pt x="2347546" y="0"/>
                </a:lnTo>
                <a:lnTo>
                  <a:pt x="3342249" y="1699260"/>
                </a:lnTo>
                <a:lnTo>
                  <a:pt x="273148" y="6824003"/>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endParaRPr lang="en-IN" sz="1801"/>
          </a:p>
        </p:txBody>
      </p:sp>
      <p:sp>
        <p:nvSpPr>
          <p:cNvPr id="4" name="Freeform: Shape 3"/>
          <p:cNvSpPr/>
          <p:nvPr/>
        </p:nvSpPr>
        <p:spPr>
          <a:xfrm flipH="1">
            <a:off x="10377269" y="14586"/>
            <a:ext cx="2009335" cy="2904135"/>
          </a:xfrm>
          <a:custGeom>
            <a:avLst/>
            <a:gdLst>
              <a:gd name="connsiteX0" fmla="*/ 0 w 2009335"/>
              <a:gd name="connsiteY0" fmla="*/ 4689 h 2889738"/>
              <a:gd name="connsiteX1" fmla="*/ 0 w 2009335"/>
              <a:gd name="connsiteY1" fmla="*/ 2560320 h 2889738"/>
              <a:gd name="connsiteX2" fmla="*/ 569742 w 2009335"/>
              <a:gd name="connsiteY2" fmla="*/ 2889738 h 2889738"/>
              <a:gd name="connsiteX3" fmla="*/ 2009335 w 2009335"/>
              <a:gd name="connsiteY3" fmla="*/ 2057986 h 2889738"/>
              <a:gd name="connsiteX4" fmla="*/ 2009335 w 2009335"/>
              <a:gd name="connsiteY4" fmla="*/ 395654 h 2889738"/>
              <a:gd name="connsiteX5" fmla="*/ 1324708 w 2009335"/>
              <a:gd name="connsiteY5" fmla="*/ 0 h 2889738"/>
              <a:gd name="connsiteX6" fmla="*/ 0 w 2009335"/>
              <a:gd name="connsiteY6" fmla="*/ 4689 h 288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9335" h="2889738">
                <a:moveTo>
                  <a:pt x="0" y="4689"/>
                </a:moveTo>
                <a:lnTo>
                  <a:pt x="0" y="2560320"/>
                </a:lnTo>
                <a:lnTo>
                  <a:pt x="569742" y="2889738"/>
                </a:lnTo>
                <a:lnTo>
                  <a:pt x="2009335" y="2057986"/>
                </a:lnTo>
                <a:lnTo>
                  <a:pt x="2009335" y="395654"/>
                </a:lnTo>
                <a:lnTo>
                  <a:pt x="1324708" y="0"/>
                </a:lnTo>
                <a:lnTo>
                  <a:pt x="0" y="4689"/>
                </a:lnTo>
                <a:close/>
              </a:path>
            </a:pathLst>
          </a:custGeom>
          <a:solidFill>
            <a:srgbClr val="F7F7F7">
              <a:alpha val="10000"/>
            </a:srgbClr>
          </a:solidFill>
          <a:ln w="58615" cap="flat">
            <a:noFill/>
            <a:prstDash val="solid"/>
            <a:miter/>
          </a:ln>
        </p:spPr>
        <p:txBody>
          <a:bodyPr rtlCol="0" anchor="ctr"/>
          <a:lstStyle/>
          <a:p>
            <a:endParaRPr lang="en-IN" sz="1801"/>
          </a:p>
        </p:txBody>
      </p:sp>
      <p:sp>
        <p:nvSpPr>
          <p:cNvPr id="13" name="Freeform: Shape 12"/>
          <p:cNvSpPr/>
          <p:nvPr/>
        </p:nvSpPr>
        <p:spPr>
          <a:xfrm>
            <a:off x="0" y="0"/>
            <a:ext cx="431800" cy="6856359"/>
          </a:xfrm>
          <a:custGeom>
            <a:avLst/>
            <a:gdLst>
              <a:gd name="connsiteX0" fmla="*/ 0 w 1365152"/>
              <a:gd name="connsiteY0" fmla="*/ 0 h 6856359"/>
              <a:gd name="connsiteX1" fmla="*/ 1365152 w 1365152"/>
              <a:gd name="connsiteY1" fmla="*/ 0 h 6856359"/>
              <a:gd name="connsiteX2" fmla="*/ 1365152 w 1365152"/>
              <a:gd name="connsiteY2" fmla="*/ 6856360 h 6856359"/>
              <a:gd name="connsiteX3" fmla="*/ 0 w 1365152"/>
              <a:gd name="connsiteY3" fmla="*/ 6856360 h 6856359"/>
            </a:gdLst>
            <a:ahLst/>
            <a:cxnLst>
              <a:cxn ang="0">
                <a:pos x="connsiteX0" y="connsiteY0"/>
              </a:cxn>
              <a:cxn ang="0">
                <a:pos x="connsiteX1" y="connsiteY1"/>
              </a:cxn>
              <a:cxn ang="0">
                <a:pos x="connsiteX2" y="connsiteY2"/>
              </a:cxn>
              <a:cxn ang="0">
                <a:pos x="connsiteX3" y="connsiteY3"/>
              </a:cxn>
            </a:cxnLst>
            <a:rect l="l" t="t" r="r" b="b"/>
            <a:pathLst>
              <a:path w="1365152" h="6856359">
                <a:moveTo>
                  <a:pt x="0" y="0"/>
                </a:moveTo>
                <a:lnTo>
                  <a:pt x="1365152" y="0"/>
                </a:lnTo>
                <a:lnTo>
                  <a:pt x="1365152" y="6856360"/>
                </a:lnTo>
                <a:lnTo>
                  <a:pt x="0" y="685636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grpSp>
        <p:nvGrpSpPr>
          <p:cNvPr id="36" name="Group 35"/>
          <p:cNvGrpSpPr/>
          <p:nvPr/>
        </p:nvGrpSpPr>
        <p:grpSpPr>
          <a:xfrm>
            <a:off x="838202" y="1453061"/>
            <a:ext cx="12191998" cy="4108465"/>
            <a:chOff x="838201" y="1466653"/>
            <a:chExt cx="12191998" cy="3952886"/>
          </a:xfrm>
        </p:grpSpPr>
        <p:sp>
          <p:nvSpPr>
            <p:cNvPr id="11" name="TextBox 10"/>
            <p:cNvSpPr txBox="1"/>
            <p:nvPr/>
          </p:nvSpPr>
          <p:spPr>
            <a:xfrm>
              <a:off x="838201" y="1466653"/>
              <a:ext cx="12191998" cy="584775"/>
            </a:xfrm>
            <a:prstGeom prst="rect">
              <a:avLst/>
            </a:prstGeom>
            <a:noFill/>
          </p:spPr>
          <p:txBody>
            <a:bodyPr wrap="square">
              <a:spAutoFit/>
            </a:bodyPr>
            <a:lstStyle/>
            <a:p>
              <a:r>
                <a:rPr lang="en-US" sz="3200" b="1" dirty="0">
                  <a:solidFill>
                    <a:schemeClr val="tx1">
                      <a:lumMod val="85000"/>
                      <a:lumOff val="15000"/>
                    </a:schemeClr>
                  </a:solidFill>
                  <a:latin typeface="Montserrat" panose="00000500000000000000" pitchFamily="2" charset="0"/>
                  <a:cs typeface="Trebuchet MS" panose="020B0603020202020204"/>
                </a:rPr>
                <a:t>Redevelopment</a:t>
              </a:r>
              <a:r>
                <a:rPr lang="en-US" sz="3200" b="1" dirty="0">
                  <a:solidFill>
                    <a:schemeClr val="bg1"/>
                  </a:solidFill>
                  <a:latin typeface="Montserrat" panose="00000500000000000000" pitchFamily="2" charset="0"/>
                  <a:cs typeface="Trebuchet MS" panose="020B0603020202020204"/>
                </a:rPr>
                <a:t> </a:t>
              </a:r>
              <a:r>
                <a:rPr lang="en-US" sz="3200" b="1" dirty="0">
                  <a:solidFill>
                    <a:schemeClr val="accent5"/>
                  </a:solidFill>
                  <a:latin typeface="Montserrat" panose="00000500000000000000" pitchFamily="2" charset="0"/>
                  <a:cs typeface="Trebuchet MS" panose="020B0603020202020204"/>
                </a:rPr>
                <a:t>process</a:t>
              </a:r>
              <a:endParaRPr lang="en-US" sz="3200" dirty="0">
                <a:solidFill>
                  <a:schemeClr val="accent5"/>
                </a:solidFill>
              </a:endParaRPr>
            </a:p>
          </p:txBody>
        </p:sp>
        <p:grpSp>
          <p:nvGrpSpPr>
            <p:cNvPr id="35" name="Group 34"/>
            <p:cNvGrpSpPr/>
            <p:nvPr/>
          </p:nvGrpSpPr>
          <p:grpSpPr>
            <a:xfrm>
              <a:off x="868979" y="2818192"/>
              <a:ext cx="7676190" cy="2601347"/>
              <a:chOff x="1006831" y="2818192"/>
              <a:chExt cx="7676190" cy="2601347"/>
            </a:xfrm>
          </p:grpSpPr>
          <p:grpSp>
            <p:nvGrpSpPr>
              <p:cNvPr id="20" name="Group 19"/>
              <p:cNvGrpSpPr/>
              <p:nvPr/>
            </p:nvGrpSpPr>
            <p:grpSpPr>
              <a:xfrm rot="7524727">
                <a:off x="1297745" y="2765477"/>
                <a:ext cx="1278012" cy="1383442"/>
                <a:chOff x="2942225" y="2227001"/>
                <a:chExt cx="1403440" cy="1519218"/>
              </a:xfrm>
            </p:grpSpPr>
            <p:sp>
              <p:nvSpPr>
                <p:cNvPr id="21" name="Freeform 47"/>
                <p:cNvSpPr/>
                <p:nvPr/>
              </p:nvSpPr>
              <p:spPr>
                <a:xfrm rot="17625586">
                  <a:off x="2884336" y="2284890"/>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lIns="45719" rIns="45719" anchor="ctr"/>
                <a:lstStyle/>
                <a:p>
                  <a:pPr algn="ctr">
                    <a:defRPr>
                      <a:solidFill>
                        <a:srgbClr val="FFFFFF"/>
                      </a:solidFill>
                    </a:defRPr>
                  </a:pPr>
                  <a:endParaRPr sz="1801"/>
                </a:p>
              </p:txBody>
            </p:sp>
            <p:sp>
              <p:nvSpPr>
                <p:cNvPr id="22" name="Oval 51"/>
                <p:cNvSpPr/>
                <p:nvPr/>
              </p:nvSpPr>
              <p:spPr>
                <a:xfrm rot="5400000">
                  <a:off x="3186172" y="2584950"/>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801" dirty="0"/>
                </a:p>
              </p:txBody>
            </p:sp>
          </p:grpSp>
          <p:grpSp>
            <p:nvGrpSpPr>
              <p:cNvPr id="23" name="Group 22"/>
              <p:cNvGrpSpPr/>
              <p:nvPr/>
            </p:nvGrpSpPr>
            <p:grpSpPr>
              <a:xfrm rot="7524727">
                <a:off x="3741405" y="2765477"/>
                <a:ext cx="1278012" cy="1383442"/>
                <a:chOff x="2961810" y="2254547"/>
                <a:chExt cx="1403440" cy="1519218"/>
              </a:xfrm>
            </p:grpSpPr>
            <p:sp>
              <p:nvSpPr>
                <p:cNvPr id="24" name="Freeform 47"/>
                <p:cNvSpPr/>
                <p:nvPr/>
              </p:nvSpPr>
              <p:spPr>
                <a:xfrm rot="17625586">
                  <a:off x="2903921" y="2312436"/>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lIns="45719" rIns="45719" anchor="ctr"/>
                <a:lstStyle/>
                <a:p>
                  <a:pPr algn="ctr">
                    <a:defRPr>
                      <a:solidFill>
                        <a:srgbClr val="FFFFFF"/>
                      </a:solidFill>
                    </a:defRPr>
                  </a:pPr>
                  <a:endParaRPr sz="1801"/>
                </a:p>
              </p:txBody>
            </p:sp>
            <p:sp>
              <p:nvSpPr>
                <p:cNvPr id="25" name="Oval 51"/>
                <p:cNvSpPr/>
                <p:nvPr/>
              </p:nvSpPr>
              <p:spPr>
                <a:xfrm rot="5400000">
                  <a:off x="3205757" y="2612496"/>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801"/>
                </a:p>
              </p:txBody>
            </p:sp>
          </p:grpSp>
          <p:grpSp>
            <p:nvGrpSpPr>
              <p:cNvPr id="26" name="Group 25"/>
              <p:cNvGrpSpPr/>
              <p:nvPr/>
            </p:nvGrpSpPr>
            <p:grpSpPr>
              <a:xfrm rot="7524727">
                <a:off x="6595480" y="2765477"/>
                <a:ext cx="1278012" cy="1383442"/>
                <a:chOff x="2891019" y="2154979"/>
                <a:chExt cx="1403440" cy="1519218"/>
              </a:xfrm>
            </p:grpSpPr>
            <p:sp>
              <p:nvSpPr>
                <p:cNvPr id="27" name="Freeform 47"/>
                <p:cNvSpPr/>
                <p:nvPr/>
              </p:nvSpPr>
              <p:spPr>
                <a:xfrm rot="17625586">
                  <a:off x="2833130" y="2212868"/>
                  <a:ext cx="1519218" cy="1403440"/>
                </a:xfrm>
                <a:custGeom>
                  <a:avLst/>
                  <a:gdLst/>
                  <a:ahLst/>
                  <a:cxnLst>
                    <a:cxn ang="0">
                      <a:pos x="wd2" y="hd2"/>
                    </a:cxn>
                    <a:cxn ang="5400000">
                      <a:pos x="wd2" y="hd2"/>
                    </a:cxn>
                    <a:cxn ang="10800000">
                      <a:pos x="wd2" y="hd2"/>
                    </a:cxn>
                    <a:cxn ang="16200000">
                      <a:pos x="wd2" y="hd2"/>
                    </a:cxn>
                  </a:cxnLst>
                  <a:rect l="0" t="0" r="r" b="b"/>
                  <a:pathLst>
                    <a:path w="20271" h="19205" extrusionOk="0">
                      <a:moveTo>
                        <a:pt x="1256" y="4802"/>
                      </a:moveTo>
                      <a:cubicBezTo>
                        <a:pt x="3841" y="210"/>
                        <a:pt x="9566" y="-1363"/>
                        <a:pt x="14044" y="1288"/>
                      </a:cubicBezTo>
                      <a:cubicBezTo>
                        <a:pt x="17402" y="3277"/>
                        <a:pt x="19104" y="7077"/>
                        <a:pt x="18655" y="10789"/>
                      </a:cubicBezTo>
                      <a:lnTo>
                        <a:pt x="18358" y="12135"/>
                      </a:lnTo>
                      <a:lnTo>
                        <a:pt x="20271" y="15517"/>
                      </a:lnTo>
                      <a:lnTo>
                        <a:pt x="16725" y="15517"/>
                      </a:lnTo>
                      <a:lnTo>
                        <a:pt x="16362" y="15981"/>
                      </a:lnTo>
                      <a:cubicBezTo>
                        <a:pt x="13474" y="19322"/>
                        <a:pt x="8600" y="20237"/>
                        <a:pt x="4683" y="17917"/>
                      </a:cubicBezTo>
                      <a:cubicBezTo>
                        <a:pt x="205" y="15266"/>
                        <a:pt x="-1329" y="9394"/>
                        <a:pt x="1256" y="4802"/>
                      </a:cubicBez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lIns="45719" rIns="45719" anchor="ctr"/>
                <a:lstStyle/>
                <a:p>
                  <a:pPr algn="ctr">
                    <a:defRPr>
                      <a:solidFill>
                        <a:srgbClr val="FFFFFF"/>
                      </a:solidFill>
                    </a:defRPr>
                  </a:pPr>
                  <a:endParaRPr sz="1801"/>
                </a:p>
              </p:txBody>
            </p:sp>
            <p:sp>
              <p:nvSpPr>
                <p:cNvPr id="28" name="Oval 51"/>
                <p:cNvSpPr/>
                <p:nvPr/>
              </p:nvSpPr>
              <p:spPr>
                <a:xfrm rot="5400000">
                  <a:off x="3134967" y="2512928"/>
                  <a:ext cx="849953" cy="849953"/>
                </a:xfrm>
                <a:prstGeom prst="ellipse">
                  <a:avLst/>
                </a:prstGeom>
                <a:gradFill>
                  <a:gsLst>
                    <a:gs pos="22846">
                      <a:srgbClr val="FFFFFF"/>
                    </a:gs>
                    <a:gs pos="63322">
                      <a:srgbClr val="E6EAEB"/>
                    </a:gs>
                    <a:gs pos="99960">
                      <a:srgbClr val="CDD5D8"/>
                    </a:gs>
                  </a:gsLst>
                  <a:lin ang="18813902"/>
                </a:gradFill>
                <a:ln w="12700">
                  <a:miter lim="400000"/>
                </a:ln>
                <a:effectLst>
                  <a:outerShdw blurRad="152400" dist="90035" dir="2315233" rotWithShape="0">
                    <a:srgbClr val="000000">
                      <a:alpha val="38297"/>
                    </a:srgbClr>
                  </a:outerShdw>
                </a:effectLst>
              </p:spPr>
              <p:txBody>
                <a:bodyPr lIns="45719" rIns="45719" anchor="ctr"/>
                <a:lstStyle/>
                <a:p>
                  <a:pPr algn="ctr">
                    <a:defRPr>
                      <a:solidFill>
                        <a:srgbClr val="FFFFFF"/>
                      </a:solidFill>
                    </a:defRPr>
                  </a:pPr>
                  <a:endParaRPr sz="1801"/>
                </a:p>
              </p:txBody>
            </p:sp>
          </p:grpSp>
          <p:sp>
            <p:nvSpPr>
              <p:cNvPr id="29" name="TextBox 28"/>
              <p:cNvSpPr txBox="1"/>
              <p:nvPr/>
            </p:nvSpPr>
            <p:spPr>
              <a:xfrm>
                <a:off x="1006831" y="4428905"/>
                <a:ext cx="1859840" cy="986579"/>
              </a:xfrm>
              <a:prstGeom prst="rect">
                <a:avLst/>
              </a:prstGeom>
              <a:noFill/>
            </p:spPr>
            <p:txBody>
              <a:bodyPr wrap="square">
                <a:spAutoFit/>
              </a:bodyPr>
              <a:lstStyle/>
              <a:p>
                <a:pPr algn="ctr" defTabSz="914411" eaLnBrk="0" fontAlgn="base" hangingPunct="0">
                  <a:lnSpc>
                    <a:spcPct val="150000"/>
                  </a:lnSpc>
                  <a:spcBef>
                    <a:spcPct val="0"/>
                  </a:spcBef>
                  <a:spcAft>
                    <a:spcPct val="0"/>
                  </a:spcAft>
                </a:pPr>
                <a:r>
                  <a:rPr lang="en-US" sz="1400" b="1" dirty="0">
                    <a:solidFill>
                      <a:schemeClr val="tx1">
                        <a:lumMod val="85000"/>
                        <a:lumOff val="15000"/>
                      </a:schemeClr>
                    </a:solidFill>
                    <a:latin typeface="Montserrat" panose="00000500000000000000" pitchFamily="2" charset="0"/>
                  </a:rPr>
                  <a:t>Feasibility </a:t>
                </a:r>
              </a:p>
              <a:p>
                <a:pPr algn="ctr" defTabSz="914411" eaLnBrk="0" fontAlgn="base" hangingPunct="0">
                  <a:lnSpc>
                    <a:spcPct val="150000"/>
                  </a:lnSpc>
                  <a:spcBef>
                    <a:spcPct val="0"/>
                  </a:spcBef>
                  <a:spcAft>
                    <a:spcPct val="0"/>
                  </a:spcAft>
                </a:pPr>
                <a:r>
                  <a:rPr lang="en-US" sz="1400" b="1" dirty="0">
                    <a:solidFill>
                      <a:schemeClr val="tx1">
                        <a:lumMod val="85000"/>
                        <a:lumOff val="15000"/>
                      </a:schemeClr>
                    </a:solidFill>
                    <a:latin typeface="Montserrat" panose="00000500000000000000" pitchFamily="2" charset="0"/>
                  </a:rPr>
                  <a:t>&amp; </a:t>
                </a:r>
              </a:p>
              <a:p>
                <a:pPr algn="ctr" defTabSz="914411" eaLnBrk="0" fontAlgn="base" hangingPunct="0">
                  <a:lnSpc>
                    <a:spcPct val="150000"/>
                  </a:lnSpc>
                  <a:spcBef>
                    <a:spcPct val="0"/>
                  </a:spcBef>
                  <a:spcAft>
                    <a:spcPct val="0"/>
                  </a:spcAft>
                </a:pPr>
                <a:r>
                  <a:rPr lang="en-US" sz="1400" b="1" dirty="0">
                    <a:solidFill>
                      <a:schemeClr val="tx1">
                        <a:lumMod val="85000"/>
                        <a:lumOff val="15000"/>
                      </a:schemeClr>
                    </a:solidFill>
                    <a:latin typeface="Montserrat" panose="00000500000000000000" pitchFamily="2" charset="0"/>
                  </a:rPr>
                  <a:t>Planning Stage</a:t>
                </a:r>
              </a:p>
            </p:txBody>
          </p:sp>
          <p:sp>
            <p:nvSpPr>
              <p:cNvPr id="30" name="TextBox 29"/>
              <p:cNvSpPr txBox="1"/>
              <p:nvPr/>
            </p:nvSpPr>
            <p:spPr>
              <a:xfrm>
                <a:off x="3080746" y="4432960"/>
                <a:ext cx="2637063" cy="986579"/>
              </a:xfrm>
              <a:prstGeom prst="rect">
                <a:avLst/>
              </a:prstGeom>
              <a:noFill/>
            </p:spPr>
            <p:txBody>
              <a:bodyPr wrap="square">
                <a:spAutoFit/>
              </a:bodyPr>
              <a:lstStyle/>
              <a:p>
                <a:pPr algn="ctr" defTabSz="914411" eaLnBrk="0" fontAlgn="base" hangingPunct="0">
                  <a:lnSpc>
                    <a:spcPct val="150000"/>
                  </a:lnSpc>
                  <a:spcBef>
                    <a:spcPct val="0"/>
                  </a:spcBef>
                  <a:spcAft>
                    <a:spcPct val="0"/>
                  </a:spcAft>
                </a:pPr>
                <a:r>
                  <a:rPr lang="en-US" sz="1400" b="1" dirty="0">
                    <a:solidFill>
                      <a:schemeClr val="tx1">
                        <a:lumMod val="85000"/>
                        <a:lumOff val="15000"/>
                      </a:schemeClr>
                    </a:solidFill>
                    <a:latin typeface="Montserrat" panose="00000500000000000000" pitchFamily="2" charset="0"/>
                  </a:rPr>
                  <a:t>Tendering </a:t>
                </a:r>
              </a:p>
              <a:p>
                <a:pPr algn="ctr" defTabSz="914411" eaLnBrk="0" fontAlgn="base" hangingPunct="0">
                  <a:lnSpc>
                    <a:spcPct val="150000"/>
                  </a:lnSpc>
                  <a:spcBef>
                    <a:spcPct val="0"/>
                  </a:spcBef>
                  <a:spcAft>
                    <a:spcPct val="0"/>
                  </a:spcAft>
                </a:pPr>
                <a:r>
                  <a:rPr lang="en-US" sz="1400" b="1" dirty="0">
                    <a:solidFill>
                      <a:schemeClr val="tx1">
                        <a:lumMod val="85000"/>
                        <a:lumOff val="15000"/>
                      </a:schemeClr>
                    </a:solidFill>
                    <a:latin typeface="Montserrat" panose="00000500000000000000" pitchFamily="2" charset="0"/>
                  </a:rPr>
                  <a:t>And </a:t>
                </a:r>
              </a:p>
              <a:p>
                <a:pPr algn="ctr" defTabSz="914411" eaLnBrk="0" fontAlgn="base" hangingPunct="0">
                  <a:lnSpc>
                    <a:spcPct val="150000"/>
                  </a:lnSpc>
                  <a:spcBef>
                    <a:spcPct val="0"/>
                  </a:spcBef>
                  <a:spcAft>
                    <a:spcPct val="0"/>
                  </a:spcAft>
                </a:pPr>
                <a:r>
                  <a:rPr lang="en-US" sz="1400" b="1" dirty="0">
                    <a:solidFill>
                      <a:schemeClr val="tx1">
                        <a:lumMod val="85000"/>
                        <a:lumOff val="15000"/>
                      </a:schemeClr>
                    </a:solidFill>
                    <a:latin typeface="Montserrat" panose="00000500000000000000" pitchFamily="2" charset="0"/>
                  </a:rPr>
                  <a:t>Selection Of Developer</a:t>
                </a:r>
              </a:p>
            </p:txBody>
          </p:sp>
          <p:sp>
            <p:nvSpPr>
              <p:cNvPr id="31" name="TextBox 30"/>
              <p:cNvSpPr txBox="1"/>
              <p:nvPr/>
            </p:nvSpPr>
            <p:spPr>
              <a:xfrm>
                <a:off x="5931884" y="4428905"/>
                <a:ext cx="2751137" cy="986579"/>
              </a:xfrm>
              <a:prstGeom prst="rect">
                <a:avLst/>
              </a:prstGeom>
              <a:noFill/>
            </p:spPr>
            <p:txBody>
              <a:bodyPr wrap="square">
                <a:spAutoFit/>
              </a:bodyPr>
              <a:lstStyle/>
              <a:p>
                <a:pPr algn="ctr">
                  <a:lnSpc>
                    <a:spcPct val="150000"/>
                  </a:lnSpc>
                </a:pPr>
                <a:r>
                  <a:rPr lang="en-US" sz="1400" b="1" dirty="0">
                    <a:solidFill>
                      <a:schemeClr val="tx1">
                        <a:lumMod val="85000"/>
                        <a:lumOff val="15000"/>
                      </a:schemeClr>
                    </a:solidFill>
                    <a:latin typeface="Montserrat" panose="00000500000000000000" pitchFamily="2" charset="0"/>
                  </a:rPr>
                  <a:t>Project Monitoring </a:t>
                </a:r>
              </a:p>
              <a:p>
                <a:pPr algn="ctr">
                  <a:lnSpc>
                    <a:spcPct val="150000"/>
                  </a:lnSpc>
                </a:pPr>
                <a:r>
                  <a:rPr lang="en-US" sz="1400" b="1" dirty="0">
                    <a:solidFill>
                      <a:schemeClr val="tx1">
                        <a:lumMod val="85000"/>
                        <a:lumOff val="15000"/>
                      </a:schemeClr>
                    </a:solidFill>
                    <a:latin typeface="Montserrat" panose="00000500000000000000" pitchFamily="2" charset="0"/>
                  </a:rPr>
                  <a:t>And </a:t>
                </a:r>
              </a:p>
              <a:p>
                <a:pPr algn="ctr">
                  <a:lnSpc>
                    <a:spcPct val="150000"/>
                  </a:lnSpc>
                </a:pPr>
                <a:r>
                  <a:rPr lang="en-US" sz="1400" b="1" dirty="0">
                    <a:solidFill>
                      <a:schemeClr val="tx1">
                        <a:lumMod val="85000"/>
                        <a:lumOff val="15000"/>
                      </a:schemeClr>
                    </a:solidFill>
                    <a:latin typeface="Montserrat" panose="00000500000000000000" pitchFamily="2" charset="0"/>
                  </a:rPr>
                  <a:t>Engineering Services</a:t>
                </a:r>
                <a:endParaRPr lang="en-IN" sz="1400" b="1" dirty="0">
                  <a:solidFill>
                    <a:schemeClr val="tx1">
                      <a:lumMod val="85000"/>
                      <a:lumOff val="15000"/>
                    </a:schemeClr>
                  </a:solidFill>
                  <a:latin typeface="Montserrat" panose="00000500000000000000" pitchFamily="2" charset="0"/>
                </a:endParaRPr>
              </a:p>
            </p:txBody>
          </p:sp>
          <p:sp>
            <p:nvSpPr>
              <p:cNvPr id="32" name="TextBox 31"/>
              <p:cNvSpPr txBox="1"/>
              <p:nvPr/>
            </p:nvSpPr>
            <p:spPr>
              <a:xfrm>
                <a:off x="1538689" y="3206343"/>
                <a:ext cx="796126"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ontserrat" panose="00000500000000000000" pitchFamily="2" charset="0"/>
                  </a:rPr>
                  <a:t>01</a:t>
                </a:r>
                <a:endParaRPr lang="en-IN" sz="2000" b="1" dirty="0">
                  <a:solidFill>
                    <a:schemeClr val="tx1">
                      <a:lumMod val="75000"/>
                      <a:lumOff val="25000"/>
                    </a:schemeClr>
                  </a:solidFill>
                  <a:latin typeface="Montserrat" panose="00000500000000000000" pitchFamily="2" charset="0"/>
                </a:endParaRPr>
              </a:p>
            </p:txBody>
          </p:sp>
          <p:sp>
            <p:nvSpPr>
              <p:cNvPr id="33" name="TextBox 32"/>
              <p:cNvSpPr txBox="1"/>
              <p:nvPr/>
            </p:nvSpPr>
            <p:spPr>
              <a:xfrm>
                <a:off x="3982348" y="3206343"/>
                <a:ext cx="796126"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ontserrat" panose="00000500000000000000" pitchFamily="2" charset="0"/>
                  </a:rPr>
                  <a:t>02</a:t>
                </a:r>
                <a:endParaRPr lang="en-IN" sz="2000" b="1" dirty="0">
                  <a:solidFill>
                    <a:schemeClr val="tx1">
                      <a:lumMod val="75000"/>
                      <a:lumOff val="25000"/>
                    </a:schemeClr>
                  </a:solidFill>
                  <a:latin typeface="Montserrat" panose="00000500000000000000" pitchFamily="2" charset="0"/>
                </a:endParaRPr>
              </a:p>
            </p:txBody>
          </p:sp>
          <p:sp>
            <p:nvSpPr>
              <p:cNvPr id="34" name="TextBox 33"/>
              <p:cNvSpPr txBox="1"/>
              <p:nvPr/>
            </p:nvSpPr>
            <p:spPr>
              <a:xfrm>
                <a:off x="6836423" y="3206343"/>
                <a:ext cx="796126" cy="400110"/>
              </a:xfrm>
              <a:prstGeom prst="rect">
                <a:avLst/>
              </a:prstGeom>
              <a:noFill/>
            </p:spPr>
            <p:txBody>
              <a:bodyPr wrap="square" rtlCol="0">
                <a:spAutoFit/>
              </a:bodyPr>
              <a:lstStyle/>
              <a:p>
                <a:pPr algn="ctr"/>
                <a:r>
                  <a:rPr lang="en-US" sz="2000" b="1" dirty="0">
                    <a:solidFill>
                      <a:schemeClr val="tx1">
                        <a:lumMod val="75000"/>
                        <a:lumOff val="25000"/>
                      </a:schemeClr>
                    </a:solidFill>
                    <a:latin typeface="Montserrat" panose="00000500000000000000" pitchFamily="2" charset="0"/>
                  </a:rPr>
                  <a:t>03</a:t>
                </a:r>
                <a:endParaRPr lang="en-IN" sz="2000" b="1" dirty="0">
                  <a:solidFill>
                    <a:schemeClr val="tx1">
                      <a:lumMod val="75000"/>
                      <a:lumOff val="25000"/>
                    </a:schemeClr>
                  </a:solidFill>
                  <a:latin typeface="Montserrat" panose="00000500000000000000" pitchFamily="2" charset="0"/>
                </a:endParaRPr>
              </a:p>
            </p:txBody>
          </p:sp>
        </p:grpSp>
      </p:grpSp>
    </p:spTree>
    <p:extLst>
      <p:ext uri="{BB962C8B-B14F-4D97-AF65-F5344CB8AC3E}">
        <p14:creationId xmlns:p14="http://schemas.microsoft.com/office/powerpoint/2010/main" val="120839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1" name="Group 6160"/>
          <p:cNvGrpSpPr/>
          <p:nvPr/>
        </p:nvGrpSpPr>
        <p:grpSpPr>
          <a:xfrm flipH="1">
            <a:off x="0" y="182880"/>
            <a:ext cx="12192000" cy="6667498"/>
            <a:chOff x="0" y="3"/>
            <a:chExt cx="12203136" cy="6834547"/>
          </a:xfrm>
        </p:grpSpPr>
        <p:sp>
          <p:nvSpPr>
            <p:cNvPr id="24" name="Freeform: Shape 23"/>
            <p:cNvSpPr/>
            <p:nvPr/>
          </p:nvSpPr>
          <p:spPr>
            <a:xfrm>
              <a:off x="0" y="7622"/>
              <a:ext cx="5046198" cy="5940664"/>
            </a:xfrm>
            <a:custGeom>
              <a:avLst/>
              <a:gdLst>
                <a:gd name="connsiteX0" fmla="*/ 5046198 w 5046198"/>
                <a:gd name="connsiteY0" fmla="*/ 3049756 h 5940664"/>
                <a:gd name="connsiteX1" fmla="*/ 3517 w 5046198"/>
                <a:gd name="connsiteY1" fmla="*/ 5940664 h 5940664"/>
                <a:gd name="connsiteX2" fmla="*/ 0 w 5046198"/>
                <a:gd name="connsiteY2" fmla="*/ 0 h 5940664"/>
                <a:gd name="connsiteX3" fmla="*/ 5046198 w 5046198"/>
                <a:gd name="connsiteY3" fmla="*/ 0 h 5940664"/>
                <a:gd name="connsiteX4" fmla="*/ 5046198 w 5046198"/>
                <a:gd name="connsiteY4" fmla="*/ 3049756 h 5940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198" h="5940664">
                  <a:moveTo>
                    <a:pt x="5046198" y="3049756"/>
                  </a:moveTo>
                  <a:lnTo>
                    <a:pt x="3517" y="5940664"/>
                  </a:lnTo>
                  <a:lnTo>
                    <a:pt x="0" y="0"/>
                  </a:lnTo>
                  <a:lnTo>
                    <a:pt x="5046198" y="0"/>
                  </a:lnTo>
                  <a:lnTo>
                    <a:pt x="5046198" y="3049756"/>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tlCol="0" anchor="ctr"/>
            <a:lstStyle/>
            <a:p>
              <a:endParaRPr lang="en-IN" sz="1801"/>
            </a:p>
          </p:txBody>
        </p:sp>
        <p:sp>
          <p:nvSpPr>
            <p:cNvPr id="6158" name="Freeform: Shape 6157"/>
            <p:cNvSpPr/>
            <p:nvPr/>
          </p:nvSpPr>
          <p:spPr>
            <a:xfrm>
              <a:off x="0" y="7622"/>
              <a:ext cx="5163429" cy="4505760"/>
            </a:xfrm>
            <a:custGeom>
              <a:avLst/>
              <a:gdLst>
                <a:gd name="connsiteX0" fmla="*/ 2523392 w 5163429"/>
                <a:gd name="connsiteY0" fmla="*/ 4505761 h 4505760"/>
                <a:gd name="connsiteX1" fmla="*/ 0 w 5163429"/>
                <a:gd name="connsiteY1" fmla="*/ 3049170 h 4505760"/>
                <a:gd name="connsiteX2" fmla="*/ 1758 w 5163429"/>
                <a:gd name="connsiteY2" fmla="*/ 2778953 h 4505760"/>
                <a:gd name="connsiteX3" fmla="*/ 2523392 w 5163429"/>
                <a:gd name="connsiteY3" fmla="*/ 4234958 h 4505760"/>
                <a:gd name="connsiteX4" fmla="*/ 4928968 w 5163429"/>
                <a:gd name="connsiteY4" fmla="*/ 2845775 h 4505760"/>
                <a:gd name="connsiteX5" fmla="*/ 4928968 w 5163429"/>
                <a:gd name="connsiteY5" fmla="*/ 0 h 4505760"/>
                <a:gd name="connsiteX6" fmla="*/ 5163429 w 5163429"/>
                <a:gd name="connsiteY6" fmla="*/ 0 h 4505760"/>
                <a:gd name="connsiteX7" fmla="*/ 5163429 w 5163429"/>
                <a:gd name="connsiteY7" fmla="*/ 2981176 h 4505760"/>
                <a:gd name="connsiteX8" fmla="*/ 2523392 w 5163429"/>
                <a:gd name="connsiteY8" fmla="*/ 4505761 h 450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3429" h="4505760">
                  <a:moveTo>
                    <a:pt x="2523392" y="4505761"/>
                  </a:moveTo>
                  <a:lnTo>
                    <a:pt x="0" y="3049170"/>
                  </a:lnTo>
                  <a:lnTo>
                    <a:pt x="1758" y="2778953"/>
                  </a:lnTo>
                  <a:lnTo>
                    <a:pt x="2523392" y="4234958"/>
                  </a:lnTo>
                  <a:lnTo>
                    <a:pt x="4928968" y="2845775"/>
                  </a:lnTo>
                  <a:lnTo>
                    <a:pt x="4928968" y="0"/>
                  </a:lnTo>
                  <a:lnTo>
                    <a:pt x="5163429" y="0"/>
                  </a:lnTo>
                  <a:lnTo>
                    <a:pt x="5163429" y="2981176"/>
                  </a:lnTo>
                  <a:lnTo>
                    <a:pt x="2523392" y="4505761"/>
                  </a:lnTo>
                  <a:close/>
                </a:path>
              </a:pathLst>
            </a:custGeom>
            <a:gradFill>
              <a:gsLst>
                <a:gs pos="0">
                  <a:srgbClr val="FFFFFF"/>
                </a:gs>
                <a:gs pos="50000">
                  <a:srgbClr val="E5E5E5"/>
                </a:gs>
                <a:gs pos="100000">
                  <a:srgbClr val="CCCCCC"/>
                </a:gs>
              </a:gsLst>
              <a:lin ang="8433597" scaled="1"/>
            </a:gradFill>
            <a:ln w="58615" cap="flat">
              <a:noFill/>
              <a:prstDash val="solid"/>
              <a:miter/>
            </a:ln>
          </p:spPr>
          <p:txBody>
            <a:bodyPr rtlCol="0" anchor="ctr"/>
            <a:lstStyle/>
            <a:p>
              <a:endParaRPr lang="en-IN" sz="1801"/>
            </a:p>
          </p:txBody>
        </p:sp>
        <p:sp>
          <p:nvSpPr>
            <p:cNvPr id="6159" name="Freeform: Shape 6158"/>
            <p:cNvSpPr/>
            <p:nvPr/>
          </p:nvSpPr>
          <p:spPr>
            <a:xfrm>
              <a:off x="9720775" y="3"/>
              <a:ext cx="2482361" cy="2112496"/>
            </a:xfrm>
            <a:custGeom>
              <a:avLst/>
              <a:gdLst>
                <a:gd name="connsiteX0" fmla="*/ 2482362 w 2482361"/>
                <a:gd name="connsiteY0" fmla="*/ 7620 h 2112496"/>
                <a:gd name="connsiteX1" fmla="*/ 0 w 2482361"/>
                <a:gd name="connsiteY1" fmla="*/ 0 h 2112496"/>
                <a:gd name="connsiteX2" fmla="*/ 0 w 2482361"/>
                <a:gd name="connsiteY2" fmla="*/ 1269608 h 2112496"/>
                <a:gd name="connsiteX3" fmla="*/ 1459524 w 2482361"/>
                <a:gd name="connsiteY3" fmla="*/ 2112497 h 2112496"/>
                <a:gd name="connsiteX4" fmla="*/ 2482362 w 2482361"/>
                <a:gd name="connsiteY4" fmla="*/ 1521654 h 2112496"/>
                <a:gd name="connsiteX5" fmla="*/ 2482362 w 2482361"/>
                <a:gd name="connsiteY5" fmla="*/ 7620 h 211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2361" h="2112496">
                  <a:moveTo>
                    <a:pt x="2482362" y="7620"/>
                  </a:moveTo>
                  <a:lnTo>
                    <a:pt x="0" y="0"/>
                  </a:lnTo>
                  <a:lnTo>
                    <a:pt x="0" y="1269608"/>
                  </a:lnTo>
                  <a:lnTo>
                    <a:pt x="1459524" y="2112497"/>
                  </a:lnTo>
                  <a:lnTo>
                    <a:pt x="2482362" y="1521654"/>
                  </a:lnTo>
                  <a:lnTo>
                    <a:pt x="2482362" y="7620"/>
                  </a:lnTo>
                  <a:close/>
                </a:path>
              </a:pathLst>
            </a:custGeom>
            <a:solidFill>
              <a:srgbClr val="F7F7F7"/>
            </a:solidFill>
            <a:ln w="58615" cap="flat">
              <a:noFill/>
              <a:prstDash val="solid"/>
              <a:miter/>
            </a:ln>
          </p:spPr>
          <p:txBody>
            <a:bodyPr rtlCol="0" anchor="ctr"/>
            <a:lstStyle/>
            <a:p>
              <a:endParaRPr lang="en-IN" sz="1801"/>
            </a:p>
          </p:txBody>
        </p:sp>
        <p:sp>
          <p:nvSpPr>
            <p:cNvPr id="6160" name="Freeform: Shape 6159"/>
            <p:cNvSpPr/>
            <p:nvPr/>
          </p:nvSpPr>
          <p:spPr>
            <a:xfrm>
              <a:off x="2225039" y="5109501"/>
              <a:ext cx="3276600" cy="1725049"/>
            </a:xfrm>
            <a:custGeom>
              <a:avLst/>
              <a:gdLst>
                <a:gd name="connsiteX0" fmla="*/ 3276600 w 3276600"/>
                <a:gd name="connsiteY0" fmla="*/ 1725049 h 1725049"/>
                <a:gd name="connsiteX1" fmla="*/ 3276600 w 3276600"/>
                <a:gd name="connsiteY1" fmla="*/ 946051 h 1725049"/>
                <a:gd name="connsiteX2" fmla="*/ 1638300 w 3276600"/>
                <a:gd name="connsiteY2" fmla="*/ 0 h 1725049"/>
                <a:gd name="connsiteX3" fmla="*/ 0 w 3276600"/>
                <a:gd name="connsiteY3" fmla="*/ 946051 h 1725049"/>
                <a:gd name="connsiteX4" fmla="*/ 0 w 3276600"/>
                <a:gd name="connsiteY4" fmla="*/ 1725049 h 1725049"/>
                <a:gd name="connsiteX5" fmla="*/ 3276600 w 3276600"/>
                <a:gd name="connsiteY5" fmla="*/ 1725049 h 172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6600" h="1725049">
                  <a:moveTo>
                    <a:pt x="3276600" y="1725049"/>
                  </a:moveTo>
                  <a:lnTo>
                    <a:pt x="3276600" y="946051"/>
                  </a:lnTo>
                  <a:lnTo>
                    <a:pt x="1638300" y="0"/>
                  </a:lnTo>
                  <a:lnTo>
                    <a:pt x="0" y="946051"/>
                  </a:lnTo>
                  <a:lnTo>
                    <a:pt x="0" y="1725049"/>
                  </a:lnTo>
                  <a:lnTo>
                    <a:pt x="3276600" y="1725049"/>
                  </a:lnTo>
                  <a:close/>
                </a:path>
              </a:pathLst>
            </a:custGeom>
            <a:solidFill>
              <a:srgbClr val="F7F7F7"/>
            </a:solidFill>
            <a:ln w="58615" cap="flat">
              <a:noFill/>
              <a:prstDash val="solid"/>
              <a:miter/>
            </a:ln>
          </p:spPr>
          <p:txBody>
            <a:bodyPr rtlCol="0" anchor="ctr"/>
            <a:lstStyle/>
            <a:p>
              <a:endParaRPr lang="en-IN" sz="1801"/>
            </a:p>
          </p:txBody>
        </p:sp>
      </p:grpSp>
      <p:pic>
        <p:nvPicPr>
          <p:cNvPr id="6162" name="Picture 6161" descr="Free photo two confident business man shaking hands during a meeting in the office, success, dealing, greeting and partner concept"/>
          <p:cNvPicPr>
            <a:picLocks noChangeAspect="1" noChangeArrowheads="1"/>
          </p:cNvPicPr>
          <p:nvPr/>
        </p:nvPicPr>
        <p:blipFill>
          <a:blip r:embed="rId2">
            <a:extLst>
              <a:ext uri="{28A0092B-C50C-407E-A947-70E740481C1C}">
                <a14:useLocalDpi xmlns:a14="http://schemas.microsoft.com/office/drawing/2010/main" val="0"/>
              </a:ext>
            </a:extLst>
          </a:blip>
          <a:srcRect l="17723" t="3543" r="10814" b="3543"/>
          <a:stretch>
            <a:fillRect/>
          </a:stretch>
        </p:blipFill>
        <p:spPr bwMode="auto">
          <a:xfrm>
            <a:off x="7156939" y="7622"/>
            <a:ext cx="5046197" cy="4370361"/>
          </a:xfrm>
          <a:custGeom>
            <a:avLst/>
            <a:gdLst>
              <a:gd name="connsiteX0" fmla="*/ 0 w 5046198"/>
              <a:gd name="connsiteY0" fmla="*/ 0 h 4370360"/>
              <a:gd name="connsiteX1" fmla="*/ 5046198 w 5046198"/>
              <a:gd name="connsiteY1" fmla="*/ 0 h 4370360"/>
              <a:gd name="connsiteX2" fmla="*/ 5046198 w 5046198"/>
              <a:gd name="connsiteY2" fmla="*/ 2913768 h 4370360"/>
              <a:gd name="connsiteX3" fmla="*/ 2522806 w 5046198"/>
              <a:gd name="connsiteY3" fmla="*/ 4370360 h 4370360"/>
              <a:gd name="connsiteX4" fmla="*/ 0 w 5046198"/>
              <a:gd name="connsiteY4" fmla="*/ 2913768 h 4370360"/>
              <a:gd name="connsiteX5" fmla="*/ 0 w 5046198"/>
              <a:gd name="connsiteY5" fmla="*/ 0 h 43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6198" h="4370360">
                <a:moveTo>
                  <a:pt x="0" y="0"/>
                </a:moveTo>
                <a:lnTo>
                  <a:pt x="5046198" y="0"/>
                </a:lnTo>
                <a:lnTo>
                  <a:pt x="5046198" y="2913768"/>
                </a:lnTo>
                <a:lnTo>
                  <a:pt x="2522806" y="4370360"/>
                </a:lnTo>
                <a:lnTo>
                  <a:pt x="0" y="2913768"/>
                </a:lnTo>
                <a:lnTo>
                  <a:pt x="0" y="0"/>
                </a:lnTo>
                <a:close/>
              </a:path>
            </a:pathLst>
          </a:custGeom>
          <a:noFill/>
          <a:extLst>
            <a:ext uri="{909E8E84-426E-40DD-AFC4-6F175D3DCCD1}">
              <a14:hiddenFill xmlns:a14="http://schemas.microsoft.com/office/drawing/2010/main">
                <a:solidFill>
                  <a:srgbClr val="FFFFFF"/>
                </a:solidFill>
              </a14:hiddenFill>
            </a:ext>
          </a:extLst>
        </p:spPr>
      </p:pic>
      <p:grpSp>
        <p:nvGrpSpPr>
          <p:cNvPr id="6178" name="Group 6177"/>
          <p:cNvGrpSpPr/>
          <p:nvPr/>
        </p:nvGrpSpPr>
        <p:grpSpPr>
          <a:xfrm>
            <a:off x="125307" y="283158"/>
            <a:ext cx="7394288" cy="5093587"/>
            <a:chOff x="1641407" y="514145"/>
            <a:chExt cx="8872151" cy="15426337"/>
          </a:xfrm>
        </p:grpSpPr>
        <p:sp>
          <p:nvSpPr>
            <p:cNvPr id="6179" name="TextBox 6178"/>
            <p:cNvSpPr txBox="1"/>
            <p:nvPr/>
          </p:nvSpPr>
          <p:spPr>
            <a:xfrm>
              <a:off x="1641407" y="514145"/>
              <a:ext cx="8872151" cy="3868348"/>
            </a:xfrm>
            <a:prstGeom prst="rect">
              <a:avLst/>
            </a:prstGeom>
            <a:noFill/>
          </p:spPr>
          <p:txBody>
            <a:bodyPr wrap="square">
              <a:spAutoFit/>
            </a:bodyPr>
            <a:lstStyle/>
            <a:p>
              <a:pPr algn="ctr" defTabSz="914411">
                <a:defRPr/>
              </a:pPr>
              <a:r>
                <a:rPr lang="en-US" sz="5401" b="1" dirty="0">
                  <a:latin typeface="Montserrat" panose="00000500000000000000" pitchFamily="2" charset="0"/>
                  <a:cs typeface="Segoe UI" panose="020B0502040204020203" pitchFamily="34" charset="0"/>
                </a:rPr>
                <a:t>Contact</a:t>
              </a:r>
              <a:r>
                <a:rPr lang="en-US" sz="5401" b="1" dirty="0">
                  <a:solidFill>
                    <a:schemeClr val="bg2"/>
                  </a:solidFill>
                  <a:latin typeface="Montserrat" panose="00000500000000000000" pitchFamily="2" charset="0"/>
                  <a:cs typeface="Segoe UI" panose="020B0502040204020203" pitchFamily="34" charset="0"/>
                </a:rPr>
                <a:t> Us!</a:t>
              </a:r>
            </a:p>
            <a:p>
              <a:pPr algn="ctr" defTabSz="914411">
                <a:defRPr/>
              </a:pPr>
              <a:r>
                <a:rPr lang="en-US" sz="1801" dirty="0">
                  <a:solidFill>
                    <a:schemeClr val="tx1">
                      <a:lumMod val="85000"/>
                      <a:lumOff val="15000"/>
                    </a:schemeClr>
                  </a:solidFill>
                  <a:latin typeface="Montserrat" panose="00000500000000000000" pitchFamily="2" charset="0"/>
                  <a:cs typeface="Segoe UI" panose="020B0502040204020203" pitchFamily="34" charset="0"/>
                </a:rPr>
                <a:t>If you have any questions, please reach us</a:t>
              </a:r>
            </a:p>
          </p:txBody>
        </p:sp>
        <p:sp>
          <p:nvSpPr>
            <p:cNvPr id="6182" name="Rectangle 6181"/>
            <p:cNvSpPr/>
            <p:nvPr/>
          </p:nvSpPr>
          <p:spPr>
            <a:xfrm>
              <a:off x="2664855" y="3910619"/>
              <a:ext cx="6854283" cy="12029863"/>
            </a:xfrm>
            <a:prstGeom prst="rect">
              <a:avLst/>
            </a:prstGeom>
          </p:spPr>
          <p:txBody>
            <a:bodyPr wrap="square">
              <a:spAutoFit/>
            </a:bodyPr>
            <a:lstStyle/>
            <a:p>
              <a:pPr algn="ctr" defTabSz="914411">
                <a:defRPr/>
              </a:pP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a:p>
              <a:pPr algn="ctr" defTabSz="914411">
                <a:defRPr/>
              </a:pPr>
              <a:r>
                <a:rPr lang="en-US" sz="1801" dirty="0">
                  <a:solidFill>
                    <a:schemeClr val="tx1">
                      <a:lumMod val="85000"/>
                      <a:lumOff val="15000"/>
                    </a:schemeClr>
                  </a:solidFill>
                  <a:latin typeface="Montserrat" panose="00000500000000000000" pitchFamily="2" charset="0"/>
                  <a:cs typeface="Segoe UI" panose="020B0502040204020203" pitchFamily="34" charset="0"/>
                </a:rPr>
                <a:t>Mobile No: </a:t>
              </a:r>
            </a:p>
            <a:p>
              <a:pPr algn="ctr" defTabSz="914411">
                <a:defRPr/>
              </a:pPr>
              <a:r>
                <a:rPr lang="en-US" sz="1801" dirty="0">
                  <a:solidFill>
                    <a:schemeClr val="tx1">
                      <a:lumMod val="85000"/>
                      <a:lumOff val="15000"/>
                    </a:schemeClr>
                  </a:solidFill>
                  <a:latin typeface="Montserrat" panose="00000500000000000000" pitchFamily="2" charset="0"/>
                  <a:cs typeface="Segoe UI" panose="020B0502040204020203" pitchFamily="34" charset="0"/>
                </a:rPr>
                <a:t>+91 959</a:t>
              </a:r>
              <a:r>
                <a:rPr lang="en-IN" sz="1801" dirty="0">
                  <a:solidFill>
                    <a:schemeClr val="tx1">
                      <a:lumMod val="85000"/>
                      <a:lumOff val="15000"/>
                    </a:schemeClr>
                  </a:solidFill>
                  <a:latin typeface="Montserrat" panose="00000500000000000000" pitchFamily="2" charset="0"/>
                  <a:cs typeface="Segoe UI" panose="020B0502040204020203" pitchFamily="34" charset="0"/>
                </a:rPr>
                <a:t>4 688 511</a:t>
              </a: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a:p>
              <a:pPr algn="ctr" defTabSz="914411">
                <a:defRPr/>
              </a:pP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a:p>
              <a:pPr algn="ctr">
                <a:defRPr/>
              </a:pPr>
              <a:r>
                <a:rPr lang="en-US" sz="1801" dirty="0">
                  <a:solidFill>
                    <a:schemeClr val="tx1">
                      <a:lumMod val="85000"/>
                      <a:lumOff val="15000"/>
                    </a:schemeClr>
                  </a:solidFill>
                  <a:latin typeface="Montserrat" panose="00000500000000000000" pitchFamily="2" charset="0"/>
                  <a:cs typeface="Segoe UI" panose="020B0502040204020203" pitchFamily="34" charset="0"/>
                </a:rPr>
                <a:t>Working Address: </a:t>
              </a:r>
            </a:p>
            <a:p>
              <a:pPr algn="ctr">
                <a:defRPr/>
              </a:pPr>
              <a:r>
                <a:rPr lang="en-US" sz="1801" dirty="0">
                  <a:solidFill>
                    <a:schemeClr val="tx1">
                      <a:lumMod val="85000"/>
                      <a:lumOff val="15000"/>
                    </a:schemeClr>
                  </a:solidFill>
                  <a:latin typeface="Montserrat" panose="00000500000000000000" pitchFamily="2" charset="0"/>
                  <a:cs typeface="Segoe UI" panose="020B0502040204020203" pitchFamily="34" charset="0"/>
                </a:rPr>
                <a:t>286/2274, Motilal Nagar No. 01, Near Siddharth Hospital, Goregaon (W), Mumbai - 400 104</a:t>
              </a:r>
            </a:p>
            <a:p>
              <a:pPr algn="ctr">
                <a:defRPr/>
              </a:pP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a:p>
              <a:pPr algn="ctr">
                <a:defRPr/>
              </a:pPr>
              <a:r>
                <a:rPr lang="en-US" sz="1801" dirty="0">
                  <a:solidFill>
                    <a:schemeClr val="tx1">
                      <a:lumMod val="85000"/>
                      <a:lumOff val="15000"/>
                    </a:schemeClr>
                  </a:solidFill>
                  <a:latin typeface="Montserrat" panose="00000500000000000000" pitchFamily="2" charset="0"/>
                  <a:cs typeface="Segoe UI" panose="020B0502040204020203" pitchFamily="34" charset="0"/>
                </a:rPr>
                <a:t>Email ID:</a:t>
              </a:r>
            </a:p>
            <a:p>
              <a:pPr algn="ctr">
                <a:defRPr/>
              </a:pPr>
              <a:r>
                <a:rPr lang="en-US" sz="1801" dirty="0">
                  <a:solidFill>
                    <a:schemeClr val="tx1">
                      <a:lumMod val="85000"/>
                      <a:lumOff val="15000"/>
                    </a:schemeClr>
                  </a:solidFill>
                  <a:latin typeface="Montserrat" panose="00000500000000000000" pitchFamily="2" charset="0"/>
                  <a:cs typeface="Segoe UI" panose="020B0502040204020203" pitchFamily="34" charset="0"/>
                  <a:hlinkClick r:id="rId3"/>
                </a:rPr>
                <a:t>sumedhjadhav.gcpl@gmail.com</a:t>
              </a:r>
            </a:p>
            <a:p>
              <a:pPr algn="ctr">
                <a:defRPr/>
              </a:pP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a:p>
              <a:pPr algn="ctr">
                <a:defRPr/>
              </a:pPr>
              <a:r>
                <a:rPr lang="en-IN" sz="1801" dirty="0">
                  <a:solidFill>
                    <a:schemeClr val="tx1">
                      <a:lumMod val="85000"/>
                      <a:lumOff val="15000"/>
                    </a:schemeClr>
                  </a:solidFill>
                  <a:latin typeface="Montserrat" panose="00000500000000000000" pitchFamily="2" charset="0"/>
                  <a:cs typeface="Segoe UI" panose="020B0502040204020203" pitchFamily="34" charset="0"/>
                </a:rPr>
                <a:t>Website:</a:t>
              </a:r>
            </a:p>
            <a:p>
              <a:pPr algn="ctr">
                <a:defRPr/>
              </a:pPr>
              <a:r>
                <a:rPr lang="en-IN" sz="1801" dirty="0">
                  <a:solidFill>
                    <a:schemeClr val="tx1">
                      <a:lumMod val="85000"/>
                      <a:lumOff val="15000"/>
                    </a:schemeClr>
                  </a:solidFill>
                  <a:latin typeface="Montserrat" panose="00000500000000000000" pitchFamily="2" charset="0"/>
                  <a:cs typeface="Segoe UI" panose="020B0502040204020203" pitchFamily="34" charset="0"/>
                  <a:hlinkClick r:id="rId4"/>
                </a:rPr>
                <a:t>https://gammaconsultants.in/</a:t>
              </a: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a:p>
              <a:pPr algn="ctr">
                <a:defRPr/>
              </a:pPr>
              <a:endParaRPr lang="en-US" sz="1801" dirty="0">
                <a:solidFill>
                  <a:schemeClr val="tx1">
                    <a:lumMod val="85000"/>
                    <a:lumOff val="15000"/>
                  </a:schemeClr>
                </a:solidFill>
                <a:latin typeface="Montserrat" panose="00000500000000000000" pitchFamily="2" charset="0"/>
                <a:cs typeface="Segoe UI" panose="020B0502040204020203" pitchFamily="34" charset="0"/>
              </a:endParaRPr>
            </a:p>
          </p:txBody>
        </p:sp>
      </p:grpSp>
      <p:pic>
        <p:nvPicPr>
          <p:cNvPr id="2" name="Picture 1">
            <a:extLst>
              <a:ext uri="{FF2B5EF4-FFF2-40B4-BE49-F238E27FC236}">
                <a16:creationId xmlns:a16="http://schemas.microsoft.com/office/drawing/2014/main" id="{43B9978A-4D3E-F61E-C716-C577B3633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706" y="4969182"/>
            <a:ext cx="3404510" cy="145235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drawing a graph on a glass board&#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150"/>
          <a:stretch>
            <a:fillRect/>
          </a:stretch>
        </p:blipFill>
        <p:spPr>
          <a:xfrm>
            <a:off x="3530599" y="2"/>
            <a:ext cx="8661401" cy="6858000"/>
          </a:xfrm>
          <a:prstGeom prst="rect">
            <a:avLst/>
          </a:prstGeom>
        </p:spPr>
      </p:pic>
      <p:grpSp>
        <p:nvGrpSpPr>
          <p:cNvPr id="4" name="Graphic 2"/>
          <p:cNvGrpSpPr/>
          <p:nvPr/>
        </p:nvGrpSpPr>
        <p:grpSpPr>
          <a:xfrm>
            <a:off x="1" y="4"/>
            <a:ext cx="9336258" cy="6835134"/>
            <a:chOff x="0" y="3"/>
            <a:chExt cx="9336258" cy="6835134"/>
          </a:xfrm>
        </p:grpSpPr>
        <p:sp>
          <p:nvSpPr>
            <p:cNvPr id="6" name="Freeform: Shape 5"/>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7" name="Freeform: Shape 6"/>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p>
          </p:txBody>
        </p:sp>
        <p:sp>
          <p:nvSpPr>
            <p:cNvPr id="8" name="Freeform: Shape 7"/>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p>
          </p:txBody>
        </p:sp>
        <p:sp>
          <p:nvSpPr>
            <p:cNvPr id="9" name="Freeform: Shape 8"/>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p>
          </p:txBody>
        </p:sp>
        <p:sp>
          <p:nvSpPr>
            <p:cNvPr id="10" name="Freeform: Shape 9"/>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p>
          </p:txBody>
        </p:sp>
        <p:sp>
          <p:nvSpPr>
            <p:cNvPr id="11" name="Freeform: Shape 10"/>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sp>
          <p:nvSpPr>
            <p:cNvPr id="12" name="Freeform: Shape 11"/>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p>
          </p:txBody>
        </p:sp>
      </p:grpSp>
      <p:grpSp>
        <p:nvGrpSpPr>
          <p:cNvPr id="20" name="Group 19"/>
          <p:cNvGrpSpPr/>
          <p:nvPr/>
        </p:nvGrpSpPr>
        <p:grpSpPr>
          <a:xfrm>
            <a:off x="453253" y="919556"/>
            <a:ext cx="7397426" cy="4763370"/>
            <a:chOff x="5088642" y="1510799"/>
            <a:chExt cx="5427482" cy="5122668"/>
          </a:xfrm>
        </p:grpSpPr>
        <p:sp>
          <p:nvSpPr>
            <p:cNvPr id="22" name="TextBox 16"/>
            <p:cNvSpPr txBox="1"/>
            <p:nvPr/>
          </p:nvSpPr>
          <p:spPr>
            <a:xfrm>
              <a:off x="5088642" y="1510799"/>
              <a:ext cx="4690295" cy="595786"/>
            </a:xfrm>
            <a:prstGeom prst="rect">
              <a:avLst/>
            </a:prstGeom>
          </p:spPr>
          <p:txBody>
            <a:bodyPr wrap="square" lIns="0" tIns="0" rIns="0" bIns="0" rtlCol="0" anchor="t">
              <a:spAutoFit/>
            </a:bodyPr>
            <a:lstStyle/>
            <a:p>
              <a:r>
                <a:rPr lang="en-US" sz="3600" b="1" dirty="0">
                  <a:solidFill>
                    <a:schemeClr val="tx1">
                      <a:lumMod val="75000"/>
                      <a:lumOff val="25000"/>
                    </a:schemeClr>
                  </a:solidFill>
                  <a:latin typeface="Montserrat" panose="00000500000000000000" pitchFamily="2" charset="0"/>
                </a:rPr>
                <a:t>About </a:t>
              </a:r>
              <a:r>
                <a:rPr lang="en-US" sz="3600" b="1" dirty="0">
                  <a:solidFill>
                    <a:schemeClr val="bg2"/>
                  </a:solidFill>
                  <a:latin typeface="Montserrat" panose="00000500000000000000" pitchFamily="2" charset="0"/>
                </a:rPr>
                <a:t>Us</a:t>
              </a:r>
              <a:r>
                <a:rPr lang="en-US" sz="3600" b="1" dirty="0">
                  <a:solidFill>
                    <a:schemeClr val="tx1">
                      <a:lumMod val="75000"/>
                      <a:lumOff val="25000"/>
                    </a:schemeClr>
                  </a:solidFill>
                  <a:latin typeface="Montserrat" panose="00000500000000000000" pitchFamily="2" charset="0"/>
                </a:rPr>
                <a:t> </a:t>
              </a:r>
            </a:p>
          </p:txBody>
        </p:sp>
        <p:sp>
          <p:nvSpPr>
            <p:cNvPr id="23" name="TextBox 18"/>
            <p:cNvSpPr txBox="1"/>
            <p:nvPr/>
          </p:nvSpPr>
          <p:spPr>
            <a:xfrm>
              <a:off x="5128903" y="2213344"/>
              <a:ext cx="5387221" cy="4420123"/>
            </a:xfrm>
            <a:prstGeom prst="rect">
              <a:avLst/>
            </a:prstGeom>
          </p:spPr>
          <p:txBody>
            <a:bodyPr lIns="0" tIns="0" rIns="0" bIns="0" rtlCol="0" anchor="t">
              <a:spAutoFit/>
            </a:bodyPr>
            <a:lstStyle/>
            <a:p>
              <a:pPr marL="285753" indent="-285753" algn="just" eaLnBrk="0" fontAlgn="base" hangingPunct="0">
                <a:lnSpc>
                  <a:spcPct val="150000"/>
                </a:lnSpc>
                <a:spcBef>
                  <a:spcPct val="0"/>
                </a:spcBef>
                <a:spcAft>
                  <a:spcPct val="0"/>
                </a:spcAft>
                <a:buFont typeface="Wingdings" panose="05000000000000000000" pitchFamily="2" charset="2"/>
                <a:buChar char="Ø"/>
              </a:pPr>
              <a:r>
                <a:rPr lang="en-GB" sz="1801" b="1" dirty="0">
                  <a:solidFill>
                    <a:srgbClr val="000000"/>
                  </a:solidFill>
                  <a:latin typeface="Montserrat" panose="00000500000000000000" pitchFamily="2" charset="0"/>
                </a:rPr>
                <a:t>M/s 1.5 Gamma Consultants </a:t>
              </a:r>
              <a:r>
                <a:rPr lang="en-GB" sz="1801" b="1" dirty="0" err="1">
                  <a:solidFill>
                    <a:srgbClr val="000000"/>
                  </a:solidFill>
                  <a:latin typeface="Montserrat" panose="00000500000000000000" pitchFamily="2" charset="0"/>
                </a:rPr>
                <a:t>Pvt.</a:t>
              </a:r>
              <a:r>
                <a:rPr lang="en-GB" sz="1801" b="1" dirty="0">
                  <a:solidFill>
                    <a:srgbClr val="000000"/>
                  </a:solidFill>
                  <a:latin typeface="Montserrat" panose="00000500000000000000" pitchFamily="2" charset="0"/>
                </a:rPr>
                <a:t> Ltd. </a:t>
              </a:r>
              <a:r>
                <a:rPr lang="en-GB" sz="1801" dirty="0">
                  <a:solidFill>
                    <a:srgbClr val="000000"/>
                  </a:solidFill>
                  <a:latin typeface="Montserrat" panose="00000500000000000000" pitchFamily="2" charset="0"/>
                </a:rPr>
                <a:t>has continued to strive towards becoming a complete multi-disciplinary practice offering our Clients the specialist individual attention and solutions required by an ever-changing project environment.</a:t>
              </a:r>
            </a:p>
            <a:p>
              <a:pPr algn="just" eaLnBrk="0" fontAlgn="base" hangingPunct="0">
                <a:lnSpc>
                  <a:spcPct val="150000"/>
                </a:lnSpc>
                <a:spcBef>
                  <a:spcPct val="0"/>
                </a:spcBef>
                <a:spcAft>
                  <a:spcPct val="0"/>
                </a:spcAft>
              </a:pPr>
              <a:r>
                <a:rPr lang="en-GB" sz="1801" dirty="0">
                  <a:solidFill>
                    <a:srgbClr val="000000"/>
                  </a:solidFill>
                  <a:latin typeface="Montserrat" panose="00000500000000000000" pitchFamily="2" charset="0"/>
                </a:rPr>
                <a:t> </a:t>
              </a:r>
            </a:p>
            <a:p>
              <a:pPr marL="285753" indent="-285753" algn="just" eaLnBrk="0" fontAlgn="base" hangingPunct="0">
                <a:lnSpc>
                  <a:spcPct val="150000"/>
                </a:lnSpc>
                <a:spcBef>
                  <a:spcPct val="0"/>
                </a:spcBef>
                <a:spcAft>
                  <a:spcPct val="0"/>
                </a:spcAft>
                <a:buFont typeface="Wingdings" panose="05000000000000000000" pitchFamily="2" charset="2"/>
                <a:buChar char="Ø"/>
              </a:pPr>
              <a:r>
                <a:rPr lang="en-GB" sz="1801" b="1" dirty="0">
                  <a:solidFill>
                    <a:srgbClr val="000000"/>
                  </a:solidFill>
                  <a:latin typeface="Montserrat" panose="00000500000000000000" pitchFamily="2" charset="0"/>
                </a:rPr>
                <a:t>M/s 1.5 Gamma Consultants Pvt. Ltd. </a:t>
              </a:r>
              <a:r>
                <a:rPr lang="en-GB" sz="1801" dirty="0">
                  <a:solidFill>
                    <a:srgbClr val="000000"/>
                  </a:solidFill>
                  <a:latin typeface="Montserrat" panose="00000500000000000000" pitchFamily="2" charset="0"/>
                </a:rPr>
                <a:t>has sees teamwork on every project as the key success element and is responsible for creating this environment. The over-all project manager is duty-bound in ensuring efficient and regular communication to all stakeholders and at all levels. </a:t>
              </a:r>
            </a:p>
          </p:txBody>
        </p:sp>
      </p:grpSp>
    </p:spTree>
    <p:extLst>
      <p:ext uri="{BB962C8B-B14F-4D97-AF65-F5344CB8AC3E}">
        <p14:creationId xmlns:p14="http://schemas.microsoft.com/office/powerpoint/2010/main" val="58347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drawing a graph on a glass board&#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b="150"/>
          <a:stretch>
            <a:fillRect/>
          </a:stretch>
        </p:blipFill>
        <p:spPr>
          <a:xfrm>
            <a:off x="3530599" y="2"/>
            <a:ext cx="8661401" cy="6858000"/>
          </a:xfrm>
          <a:prstGeom prst="rect">
            <a:avLst/>
          </a:prstGeom>
        </p:spPr>
      </p:pic>
      <p:grpSp>
        <p:nvGrpSpPr>
          <p:cNvPr id="4" name="Graphic 2"/>
          <p:cNvGrpSpPr/>
          <p:nvPr/>
        </p:nvGrpSpPr>
        <p:grpSpPr>
          <a:xfrm>
            <a:off x="1" y="4"/>
            <a:ext cx="9336258" cy="6835134"/>
            <a:chOff x="0" y="3"/>
            <a:chExt cx="9336258" cy="6835134"/>
          </a:xfrm>
        </p:grpSpPr>
        <p:sp>
          <p:nvSpPr>
            <p:cNvPr id="6" name="Freeform: Shape 5"/>
            <p:cNvSpPr/>
            <p:nvPr/>
          </p:nvSpPr>
          <p:spPr>
            <a:xfrm>
              <a:off x="0" y="7622"/>
              <a:ext cx="9336258" cy="6826927"/>
            </a:xfrm>
            <a:custGeom>
              <a:avLst/>
              <a:gdLst>
                <a:gd name="connsiteX0" fmla="*/ 6722013 w 9336258"/>
                <a:gd name="connsiteY0" fmla="*/ 0 h 6826927"/>
                <a:gd name="connsiteX1" fmla="*/ 0 w 9336258"/>
                <a:gd name="connsiteY1" fmla="*/ 0 h 6826927"/>
                <a:gd name="connsiteX2" fmla="*/ 0 w 9336258"/>
                <a:gd name="connsiteY2" fmla="*/ 6824583 h 6826927"/>
                <a:gd name="connsiteX3" fmla="*/ 6709703 w 9336258"/>
                <a:gd name="connsiteY3" fmla="*/ 6826928 h 6826927"/>
                <a:gd name="connsiteX4" fmla="*/ 9336258 w 9336258"/>
                <a:gd name="connsiteY4" fmla="*/ 5310550 h 6826927"/>
                <a:gd name="connsiteX5" fmla="*/ 9336258 w 9336258"/>
                <a:gd name="connsiteY5" fmla="*/ 1509345 h 6826927"/>
                <a:gd name="connsiteX6" fmla="*/ 6722013 w 9336258"/>
                <a:gd name="connsiteY6" fmla="*/ 0 h 682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36258" h="6826927">
                  <a:moveTo>
                    <a:pt x="6722013" y="0"/>
                  </a:moveTo>
                  <a:lnTo>
                    <a:pt x="0" y="0"/>
                  </a:lnTo>
                  <a:lnTo>
                    <a:pt x="0" y="6824583"/>
                  </a:lnTo>
                  <a:lnTo>
                    <a:pt x="6709703" y="6826928"/>
                  </a:lnTo>
                  <a:lnTo>
                    <a:pt x="9336258" y="5310550"/>
                  </a:lnTo>
                  <a:lnTo>
                    <a:pt x="9336258" y="1509345"/>
                  </a:lnTo>
                  <a:lnTo>
                    <a:pt x="6722013"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7" name="Freeform: Shape 6"/>
            <p:cNvSpPr/>
            <p:nvPr/>
          </p:nvSpPr>
          <p:spPr>
            <a:xfrm>
              <a:off x="0" y="3"/>
              <a:ext cx="8893126" cy="6835134"/>
            </a:xfrm>
            <a:custGeom>
              <a:avLst/>
              <a:gdLst>
                <a:gd name="connsiteX0" fmla="*/ 5933050 w 8893126"/>
                <a:gd name="connsiteY0" fmla="*/ 0 h 6835134"/>
                <a:gd name="connsiteX1" fmla="*/ 0 w 8893126"/>
                <a:gd name="connsiteY1" fmla="*/ 7620 h 6835134"/>
                <a:gd name="connsiteX2" fmla="*/ 0 w 8893126"/>
                <a:gd name="connsiteY2" fmla="*/ 6832203 h 6835134"/>
                <a:gd name="connsiteX3" fmla="*/ 5933050 w 8893126"/>
                <a:gd name="connsiteY3" fmla="*/ 6835134 h 6835134"/>
                <a:gd name="connsiteX4" fmla="*/ 8893126 w 8893126"/>
                <a:gd name="connsiteY4" fmla="*/ 5126497 h 6835134"/>
                <a:gd name="connsiteX5" fmla="*/ 8893126 w 8893126"/>
                <a:gd name="connsiteY5" fmla="*/ 1708637 h 6835134"/>
                <a:gd name="connsiteX6" fmla="*/ 5933050 w 8893126"/>
                <a:gd name="connsiteY6" fmla="*/ 0 h 683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93126" h="6835134">
                  <a:moveTo>
                    <a:pt x="5933050" y="0"/>
                  </a:moveTo>
                  <a:lnTo>
                    <a:pt x="0" y="7620"/>
                  </a:lnTo>
                  <a:lnTo>
                    <a:pt x="0" y="6832203"/>
                  </a:lnTo>
                  <a:lnTo>
                    <a:pt x="5933050" y="6835134"/>
                  </a:lnTo>
                  <a:lnTo>
                    <a:pt x="8893126" y="5126497"/>
                  </a:lnTo>
                  <a:lnTo>
                    <a:pt x="8893126" y="1708637"/>
                  </a:lnTo>
                  <a:lnTo>
                    <a:pt x="5933050" y="0"/>
                  </a:lnTo>
                  <a:close/>
                </a:path>
              </a:pathLst>
            </a:custGeom>
            <a:solidFill>
              <a:srgbClr val="FFFFFF"/>
            </a:solidFill>
            <a:ln w="58615" cap="flat">
              <a:noFill/>
              <a:prstDash val="solid"/>
              <a:miter/>
            </a:ln>
          </p:spPr>
          <p:txBody>
            <a:bodyPr rtlCol="0" anchor="ctr"/>
            <a:lstStyle/>
            <a:p>
              <a:endParaRPr lang="en-IN" sz="1801"/>
            </a:p>
          </p:txBody>
        </p:sp>
        <p:sp>
          <p:nvSpPr>
            <p:cNvPr id="8" name="Freeform: Shape 7"/>
            <p:cNvSpPr/>
            <p:nvPr/>
          </p:nvSpPr>
          <p:spPr>
            <a:xfrm>
              <a:off x="1263160" y="5935392"/>
              <a:ext cx="409134" cy="237391"/>
            </a:xfrm>
            <a:custGeom>
              <a:avLst/>
              <a:gdLst>
                <a:gd name="connsiteX0" fmla="*/ 203779 w 409134"/>
                <a:gd name="connsiteY0" fmla="*/ 237343 h 237391"/>
                <a:gd name="connsiteX1" fmla="*/ 203779 w 409134"/>
                <a:gd name="connsiteY1" fmla="*/ 237343 h 237391"/>
                <a:gd name="connsiteX2" fmla="*/ -788 w 409134"/>
                <a:gd name="connsiteY2" fmla="*/ 120112 h 237391"/>
                <a:gd name="connsiteX3" fmla="*/ -788 w 409134"/>
                <a:gd name="connsiteY3" fmla="*/ 120112 h 237391"/>
                <a:gd name="connsiteX4" fmla="*/ 203779 w 409134"/>
                <a:gd name="connsiteY4" fmla="*/ 2882 h 237391"/>
                <a:gd name="connsiteX5" fmla="*/ 203779 w 409134"/>
                <a:gd name="connsiteY5" fmla="*/ 2882 h 237391"/>
                <a:gd name="connsiteX6" fmla="*/ 408346 w 409134"/>
                <a:gd name="connsiteY6" fmla="*/ 120112 h 237391"/>
                <a:gd name="connsiteX7" fmla="*/ 408346 w 409134"/>
                <a:gd name="connsiteY7" fmla="*/ 120112 h 237391"/>
                <a:gd name="connsiteX8" fmla="*/ 203779 w 409134"/>
                <a:gd name="connsiteY8" fmla="*/ 237343 h 237391"/>
                <a:gd name="connsiteX9" fmla="*/ 4489 w 409134"/>
                <a:gd name="connsiteY9" fmla="*/ 117182 h 237391"/>
                <a:gd name="connsiteX10" fmla="*/ 203779 w 409134"/>
                <a:gd name="connsiteY10" fmla="*/ 234413 h 237391"/>
                <a:gd name="connsiteX11" fmla="*/ 403659 w 409134"/>
                <a:gd name="connsiteY11" fmla="*/ 117182 h 237391"/>
                <a:gd name="connsiteX12" fmla="*/ 203779 w 409134"/>
                <a:gd name="connsiteY12" fmla="*/ -48 h 2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134" h="237391">
                  <a:moveTo>
                    <a:pt x="203779" y="237343"/>
                  </a:moveTo>
                  <a:lnTo>
                    <a:pt x="203779" y="237343"/>
                  </a:lnTo>
                  <a:lnTo>
                    <a:pt x="-788" y="120112"/>
                  </a:lnTo>
                  <a:lnTo>
                    <a:pt x="-788" y="120112"/>
                  </a:lnTo>
                  <a:lnTo>
                    <a:pt x="203779" y="2882"/>
                  </a:lnTo>
                  <a:cubicBezTo>
                    <a:pt x="203779" y="2882"/>
                    <a:pt x="203779" y="2882"/>
                    <a:pt x="203779" y="2882"/>
                  </a:cubicBezTo>
                  <a:lnTo>
                    <a:pt x="408346" y="120112"/>
                  </a:lnTo>
                  <a:lnTo>
                    <a:pt x="408346" y="120112"/>
                  </a:lnTo>
                  <a:lnTo>
                    <a:pt x="203779" y="237343"/>
                  </a:lnTo>
                  <a:close/>
                  <a:moveTo>
                    <a:pt x="4489" y="117182"/>
                  </a:moveTo>
                  <a:lnTo>
                    <a:pt x="203779" y="234413"/>
                  </a:lnTo>
                  <a:lnTo>
                    <a:pt x="403659" y="117182"/>
                  </a:lnTo>
                  <a:lnTo>
                    <a:pt x="203779" y="-48"/>
                  </a:lnTo>
                  <a:close/>
                </a:path>
              </a:pathLst>
            </a:custGeom>
            <a:solidFill>
              <a:srgbClr val="E5E5E5"/>
            </a:solidFill>
            <a:ln w="58615" cap="flat">
              <a:noFill/>
              <a:prstDash val="solid"/>
              <a:miter/>
            </a:ln>
          </p:spPr>
          <p:txBody>
            <a:bodyPr rtlCol="0" anchor="ctr"/>
            <a:lstStyle/>
            <a:p>
              <a:endParaRPr lang="en-IN" sz="1801"/>
            </a:p>
          </p:txBody>
        </p:sp>
        <p:sp>
          <p:nvSpPr>
            <p:cNvPr id="9" name="Freeform: Shape 8"/>
            <p:cNvSpPr/>
            <p:nvPr/>
          </p:nvSpPr>
          <p:spPr>
            <a:xfrm>
              <a:off x="1467728" y="6057311"/>
              <a:ext cx="204567" cy="351692"/>
            </a:xfrm>
            <a:custGeom>
              <a:avLst/>
              <a:gdLst>
                <a:gd name="connsiteX0" fmla="*/ -788 w 204567"/>
                <a:gd name="connsiteY0" fmla="*/ 351644 h 351692"/>
                <a:gd name="connsiteX1" fmla="*/ -788 w 204567"/>
                <a:gd name="connsiteY1" fmla="*/ 351644 h 351692"/>
                <a:gd name="connsiteX2" fmla="*/ -788 w 204567"/>
                <a:gd name="connsiteY2" fmla="*/ 117182 h 351692"/>
                <a:gd name="connsiteX3" fmla="*/ -788 w 204567"/>
                <a:gd name="connsiteY3" fmla="*/ 117182 h 351692"/>
                <a:gd name="connsiteX4" fmla="*/ 203779 w 204567"/>
                <a:gd name="connsiteY4" fmla="*/ -48 h 351692"/>
                <a:gd name="connsiteX5" fmla="*/ 203779 w 204567"/>
                <a:gd name="connsiteY5" fmla="*/ -48 h 351692"/>
                <a:gd name="connsiteX6" fmla="*/ 203779 w 204567"/>
                <a:gd name="connsiteY6" fmla="*/ -48 h 351692"/>
                <a:gd name="connsiteX7" fmla="*/ 203779 w 204567"/>
                <a:gd name="connsiteY7" fmla="*/ 234413 h 351692"/>
                <a:gd name="connsiteX8" fmla="*/ 203779 w 204567"/>
                <a:gd name="connsiteY8" fmla="*/ 234413 h 351692"/>
                <a:gd name="connsiteX9" fmla="*/ -788 w 204567"/>
                <a:gd name="connsiteY9" fmla="*/ 351644 h 351692"/>
                <a:gd name="connsiteX10" fmla="*/ -788 w 204567"/>
                <a:gd name="connsiteY10" fmla="*/ 117182 h 351692"/>
                <a:gd name="connsiteX11" fmla="*/ -788 w 204567"/>
                <a:gd name="connsiteY11" fmla="*/ 347541 h 351692"/>
                <a:gd name="connsiteX12" fmla="*/ 199092 w 204567"/>
                <a:gd name="connsiteY12" fmla="*/ 230310 h 351692"/>
                <a:gd name="connsiteX13" fmla="*/ 199092 w 204567"/>
                <a:gd name="connsiteY13" fmla="*/ -48 h 351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67" h="351692">
                  <a:moveTo>
                    <a:pt x="-788" y="351644"/>
                  </a:moveTo>
                  <a:lnTo>
                    <a:pt x="-788" y="351644"/>
                  </a:lnTo>
                  <a:lnTo>
                    <a:pt x="-788" y="117182"/>
                  </a:lnTo>
                  <a:cubicBezTo>
                    <a:pt x="-788" y="117182"/>
                    <a:pt x="-788" y="117182"/>
                    <a:pt x="-788" y="117182"/>
                  </a:cubicBezTo>
                  <a:lnTo>
                    <a:pt x="203779" y="-48"/>
                  </a:lnTo>
                  <a:lnTo>
                    <a:pt x="203779" y="-48"/>
                  </a:lnTo>
                  <a:lnTo>
                    <a:pt x="203779" y="-48"/>
                  </a:lnTo>
                  <a:lnTo>
                    <a:pt x="203779" y="234413"/>
                  </a:lnTo>
                  <a:cubicBezTo>
                    <a:pt x="203779" y="234413"/>
                    <a:pt x="203779" y="234413"/>
                    <a:pt x="203779" y="234413"/>
                  </a:cubicBezTo>
                  <a:lnTo>
                    <a:pt x="-788" y="351644"/>
                  </a:lnTo>
                  <a:close/>
                  <a:moveTo>
                    <a:pt x="-788" y="117182"/>
                  </a:moveTo>
                  <a:lnTo>
                    <a:pt x="-788" y="347541"/>
                  </a:lnTo>
                  <a:lnTo>
                    <a:pt x="199092" y="230310"/>
                  </a:lnTo>
                  <a:lnTo>
                    <a:pt x="199092" y="-48"/>
                  </a:lnTo>
                  <a:close/>
                </a:path>
              </a:pathLst>
            </a:custGeom>
            <a:solidFill>
              <a:srgbClr val="E5E5E5"/>
            </a:solidFill>
            <a:ln w="58615" cap="flat">
              <a:noFill/>
              <a:prstDash val="solid"/>
              <a:miter/>
            </a:ln>
          </p:spPr>
          <p:txBody>
            <a:bodyPr rtlCol="0" anchor="ctr"/>
            <a:lstStyle/>
            <a:p>
              <a:endParaRPr lang="en-IN" sz="1801"/>
            </a:p>
          </p:txBody>
        </p:sp>
        <p:sp>
          <p:nvSpPr>
            <p:cNvPr id="10" name="Freeform: Shape 9"/>
            <p:cNvSpPr/>
            <p:nvPr/>
          </p:nvSpPr>
          <p:spPr>
            <a:xfrm>
              <a:off x="1263160" y="6056725"/>
              <a:ext cx="204567" cy="352277"/>
            </a:xfrm>
            <a:custGeom>
              <a:avLst/>
              <a:gdLst>
                <a:gd name="connsiteX0" fmla="*/ 203779 w 204567"/>
                <a:gd name="connsiteY0" fmla="*/ 352230 h 352277"/>
                <a:gd name="connsiteX1" fmla="*/ 203779 w 204567"/>
                <a:gd name="connsiteY1" fmla="*/ 352230 h 352277"/>
                <a:gd name="connsiteX2" fmla="*/ -788 w 204567"/>
                <a:gd name="connsiteY2" fmla="*/ 234999 h 352277"/>
                <a:gd name="connsiteX3" fmla="*/ -788 w 204567"/>
                <a:gd name="connsiteY3" fmla="*/ 234999 h 352277"/>
                <a:gd name="connsiteX4" fmla="*/ -788 w 204567"/>
                <a:gd name="connsiteY4" fmla="*/ 537 h 352277"/>
                <a:gd name="connsiteX5" fmla="*/ -788 w 204567"/>
                <a:gd name="connsiteY5" fmla="*/ 537 h 352277"/>
                <a:gd name="connsiteX6" fmla="*/ -788 w 204567"/>
                <a:gd name="connsiteY6" fmla="*/ 537 h 352277"/>
                <a:gd name="connsiteX7" fmla="*/ 203192 w 204567"/>
                <a:gd name="connsiteY7" fmla="*/ 117768 h 352277"/>
                <a:gd name="connsiteX8" fmla="*/ 203192 w 204567"/>
                <a:gd name="connsiteY8" fmla="*/ 117768 h 352277"/>
                <a:gd name="connsiteX9" fmla="*/ 203192 w 204567"/>
                <a:gd name="connsiteY9" fmla="*/ 352230 h 352277"/>
                <a:gd name="connsiteX10" fmla="*/ 203192 w 204567"/>
                <a:gd name="connsiteY10" fmla="*/ 352230 h 352277"/>
                <a:gd name="connsiteX11" fmla="*/ -202 w 204567"/>
                <a:gd name="connsiteY11" fmla="*/ 230310 h 352277"/>
                <a:gd name="connsiteX12" fmla="*/ 199092 w 204567"/>
                <a:gd name="connsiteY12" fmla="*/ 347541 h 352277"/>
                <a:gd name="connsiteX13" fmla="*/ 199092 w 204567"/>
                <a:gd name="connsiteY13" fmla="*/ 117182 h 352277"/>
                <a:gd name="connsiteX14" fmla="*/ -202 w 204567"/>
                <a:gd name="connsiteY14" fmla="*/ -48 h 35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567" h="352277">
                  <a:moveTo>
                    <a:pt x="203779" y="352230"/>
                  </a:moveTo>
                  <a:lnTo>
                    <a:pt x="203779" y="352230"/>
                  </a:lnTo>
                  <a:lnTo>
                    <a:pt x="-788" y="234999"/>
                  </a:lnTo>
                  <a:cubicBezTo>
                    <a:pt x="-788" y="234999"/>
                    <a:pt x="-788" y="234999"/>
                    <a:pt x="-788" y="234999"/>
                  </a:cubicBezTo>
                  <a:lnTo>
                    <a:pt x="-788" y="537"/>
                  </a:lnTo>
                  <a:lnTo>
                    <a:pt x="-788" y="537"/>
                  </a:lnTo>
                  <a:lnTo>
                    <a:pt x="-788" y="537"/>
                  </a:lnTo>
                  <a:lnTo>
                    <a:pt x="203192" y="117768"/>
                  </a:lnTo>
                  <a:cubicBezTo>
                    <a:pt x="203192" y="117768"/>
                    <a:pt x="203192" y="117768"/>
                    <a:pt x="203192" y="117768"/>
                  </a:cubicBezTo>
                  <a:lnTo>
                    <a:pt x="203192" y="352230"/>
                  </a:lnTo>
                  <a:cubicBezTo>
                    <a:pt x="203192" y="352230"/>
                    <a:pt x="203192" y="352230"/>
                    <a:pt x="203192" y="352230"/>
                  </a:cubicBezTo>
                  <a:close/>
                  <a:moveTo>
                    <a:pt x="-202" y="230310"/>
                  </a:moveTo>
                  <a:lnTo>
                    <a:pt x="199092" y="347541"/>
                  </a:lnTo>
                  <a:lnTo>
                    <a:pt x="199092" y="117182"/>
                  </a:lnTo>
                  <a:lnTo>
                    <a:pt x="-202" y="-48"/>
                  </a:lnTo>
                  <a:close/>
                </a:path>
              </a:pathLst>
            </a:custGeom>
            <a:solidFill>
              <a:srgbClr val="E5E5E5"/>
            </a:solidFill>
            <a:ln w="58615" cap="flat">
              <a:noFill/>
              <a:prstDash val="solid"/>
              <a:miter/>
            </a:ln>
          </p:spPr>
          <p:txBody>
            <a:bodyPr rtlCol="0" anchor="ctr"/>
            <a:lstStyle/>
            <a:p>
              <a:endParaRPr lang="en-IN" sz="1801"/>
            </a:p>
          </p:txBody>
        </p:sp>
        <p:sp>
          <p:nvSpPr>
            <p:cNvPr id="11" name="Freeform: Shape 10"/>
            <p:cNvSpPr/>
            <p:nvPr/>
          </p:nvSpPr>
          <p:spPr>
            <a:xfrm>
              <a:off x="5699174" y="589"/>
              <a:ext cx="3311182" cy="6834547"/>
            </a:xfrm>
            <a:custGeom>
              <a:avLst/>
              <a:gdLst>
                <a:gd name="connsiteX0" fmla="*/ 470095 w 3311182"/>
                <a:gd name="connsiteY0" fmla="*/ 6833376 h 6834547"/>
                <a:gd name="connsiteX1" fmla="*/ 0 w 3311182"/>
                <a:gd name="connsiteY1" fmla="*/ 6834548 h 6834547"/>
                <a:gd name="connsiteX2" fmla="*/ 3076722 w 3311182"/>
                <a:gd name="connsiteY2" fmla="*/ 5057918 h 6834547"/>
                <a:gd name="connsiteX3" fmla="*/ 3076722 w 3311182"/>
                <a:gd name="connsiteY3" fmla="*/ 1776045 h 6834547"/>
                <a:gd name="connsiteX4" fmla="*/ 0 w 3311182"/>
                <a:gd name="connsiteY4" fmla="*/ 0 h 6834547"/>
                <a:gd name="connsiteX5" fmla="*/ 481818 w 3311182"/>
                <a:gd name="connsiteY5" fmla="*/ 7034 h 6834547"/>
                <a:gd name="connsiteX6" fmla="*/ 3311183 w 3311182"/>
                <a:gd name="connsiteY6" fmla="*/ 1640643 h 6834547"/>
                <a:gd name="connsiteX7" fmla="*/ 3311183 w 3311182"/>
                <a:gd name="connsiteY7" fmla="*/ 5193319 h 6834547"/>
                <a:gd name="connsiteX8" fmla="*/ 470095 w 3311182"/>
                <a:gd name="connsiteY8" fmla="*/ 6833376 h 683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1182" h="6834547">
                  <a:moveTo>
                    <a:pt x="470095" y="6833376"/>
                  </a:moveTo>
                  <a:lnTo>
                    <a:pt x="0" y="6834548"/>
                  </a:lnTo>
                  <a:lnTo>
                    <a:pt x="3076722" y="5057918"/>
                  </a:lnTo>
                  <a:lnTo>
                    <a:pt x="3076722" y="1776045"/>
                  </a:lnTo>
                  <a:lnTo>
                    <a:pt x="0" y="0"/>
                  </a:lnTo>
                  <a:lnTo>
                    <a:pt x="481818" y="7034"/>
                  </a:lnTo>
                  <a:lnTo>
                    <a:pt x="3311183" y="1640643"/>
                  </a:lnTo>
                  <a:lnTo>
                    <a:pt x="3311183" y="5193319"/>
                  </a:lnTo>
                  <a:lnTo>
                    <a:pt x="470095" y="6833376"/>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sp>
          <p:nvSpPr>
            <p:cNvPr id="12" name="Freeform: Shape 11"/>
            <p:cNvSpPr/>
            <p:nvPr/>
          </p:nvSpPr>
          <p:spPr>
            <a:xfrm>
              <a:off x="7887872" y="1771944"/>
              <a:ext cx="888022" cy="3297698"/>
            </a:xfrm>
            <a:custGeom>
              <a:avLst/>
              <a:gdLst>
                <a:gd name="connsiteX0" fmla="*/ 888023 w 888022"/>
                <a:gd name="connsiteY0" fmla="*/ 0 h 3297698"/>
                <a:gd name="connsiteX1" fmla="*/ 0 w 888022"/>
                <a:gd name="connsiteY1" fmla="*/ 512884 h 3297698"/>
                <a:gd name="connsiteX2" fmla="*/ 0 w 888022"/>
                <a:gd name="connsiteY2" fmla="*/ 2785401 h 3297698"/>
                <a:gd name="connsiteX3" fmla="*/ 888023 w 888022"/>
                <a:gd name="connsiteY3" fmla="*/ 3297699 h 3297698"/>
                <a:gd name="connsiteX4" fmla="*/ 888023 w 888022"/>
                <a:gd name="connsiteY4" fmla="*/ 0 h 3297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022" h="3297698">
                  <a:moveTo>
                    <a:pt x="888023" y="0"/>
                  </a:moveTo>
                  <a:lnTo>
                    <a:pt x="0" y="512884"/>
                  </a:lnTo>
                  <a:lnTo>
                    <a:pt x="0" y="2785401"/>
                  </a:lnTo>
                  <a:lnTo>
                    <a:pt x="888023" y="3297699"/>
                  </a:lnTo>
                  <a:lnTo>
                    <a:pt x="888023" y="0"/>
                  </a:lnTo>
                  <a:close/>
                </a:path>
              </a:pathLst>
            </a:custGeom>
            <a:solidFill>
              <a:srgbClr val="F7F7F7"/>
            </a:solidFill>
            <a:ln w="58615" cap="flat">
              <a:noFill/>
              <a:prstDash val="solid"/>
              <a:miter/>
            </a:ln>
          </p:spPr>
          <p:txBody>
            <a:bodyPr rtlCol="0" anchor="ctr"/>
            <a:lstStyle/>
            <a:p>
              <a:endParaRPr lang="en-IN" sz="1801"/>
            </a:p>
          </p:txBody>
        </p:sp>
      </p:grpSp>
      <p:grpSp>
        <p:nvGrpSpPr>
          <p:cNvPr id="20" name="Group 19"/>
          <p:cNvGrpSpPr/>
          <p:nvPr/>
        </p:nvGrpSpPr>
        <p:grpSpPr>
          <a:xfrm>
            <a:off x="453253" y="919554"/>
            <a:ext cx="7397426" cy="3100606"/>
            <a:chOff x="5088642" y="1510799"/>
            <a:chExt cx="5427482" cy="3334484"/>
          </a:xfrm>
        </p:grpSpPr>
        <p:sp>
          <p:nvSpPr>
            <p:cNvPr id="22" name="TextBox 16"/>
            <p:cNvSpPr txBox="1"/>
            <p:nvPr/>
          </p:nvSpPr>
          <p:spPr>
            <a:xfrm>
              <a:off x="5088642" y="1510799"/>
              <a:ext cx="4690295" cy="595786"/>
            </a:xfrm>
            <a:prstGeom prst="rect">
              <a:avLst/>
            </a:prstGeom>
          </p:spPr>
          <p:txBody>
            <a:bodyPr wrap="square" lIns="0" tIns="0" rIns="0" bIns="0" rtlCol="0" anchor="t">
              <a:spAutoFit/>
            </a:bodyPr>
            <a:lstStyle/>
            <a:p>
              <a:r>
                <a:rPr lang="en-US" sz="3600" b="1" dirty="0">
                  <a:solidFill>
                    <a:schemeClr val="tx1">
                      <a:lumMod val="75000"/>
                      <a:lumOff val="25000"/>
                    </a:schemeClr>
                  </a:solidFill>
                  <a:latin typeface="Montserrat" panose="00000500000000000000" pitchFamily="2" charset="0"/>
                </a:rPr>
                <a:t>Our </a:t>
              </a:r>
              <a:r>
                <a:rPr lang="en-US" sz="3600" b="1" dirty="0">
                  <a:solidFill>
                    <a:schemeClr val="bg2"/>
                  </a:solidFill>
                  <a:latin typeface="Montserrat" panose="00000500000000000000" pitchFamily="2" charset="0"/>
                </a:rPr>
                <a:t>Mission</a:t>
              </a:r>
              <a:r>
                <a:rPr lang="en-US" sz="3600" b="1" dirty="0">
                  <a:solidFill>
                    <a:schemeClr val="tx1">
                      <a:lumMod val="75000"/>
                      <a:lumOff val="25000"/>
                    </a:schemeClr>
                  </a:solidFill>
                  <a:latin typeface="Montserrat" panose="00000500000000000000" pitchFamily="2" charset="0"/>
                </a:rPr>
                <a:t> </a:t>
              </a:r>
            </a:p>
          </p:txBody>
        </p:sp>
        <p:sp>
          <p:nvSpPr>
            <p:cNvPr id="23" name="TextBox 18"/>
            <p:cNvSpPr txBox="1"/>
            <p:nvPr/>
          </p:nvSpPr>
          <p:spPr>
            <a:xfrm>
              <a:off x="5128903" y="2213344"/>
              <a:ext cx="5387221" cy="2631939"/>
            </a:xfrm>
            <a:prstGeom prst="rect">
              <a:avLst/>
            </a:prstGeom>
          </p:spPr>
          <p:txBody>
            <a:bodyPr lIns="0" tIns="0" rIns="0" bIns="0" rtlCol="0" anchor="t">
              <a:spAutoFit/>
            </a:bodyPr>
            <a:lstStyle/>
            <a:p>
              <a:pPr algn="just" eaLnBrk="0" fontAlgn="base" hangingPunct="0">
                <a:lnSpc>
                  <a:spcPct val="150000"/>
                </a:lnSpc>
                <a:spcBef>
                  <a:spcPct val="0"/>
                </a:spcBef>
                <a:spcAft>
                  <a:spcPct val="0"/>
                </a:spcAft>
              </a:pPr>
              <a:r>
                <a:rPr lang="en-GB" sz="1801" dirty="0">
                  <a:solidFill>
                    <a:srgbClr val="000000"/>
                  </a:solidFill>
                  <a:latin typeface="Montserrat" panose="00000500000000000000" pitchFamily="2" charset="0"/>
                </a:rPr>
                <a:t>Our Mission is to Provide Outstanding Services Across Our Professional Disciplines, Upholding Statutory Practices, Codes of Conduct, and Integrity. By Nurturing Our Team and Establishing a Premier Platform, We Aim to Serve the Built Environment, Especially Our Esteemed Clients, with Excellence and Dedication. </a:t>
              </a:r>
            </a:p>
          </p:txBody>
        </p:sp>
      </p:grpSp>
      <p:pic>
        <p:nvPicPr>
          <p:cNvPr id="5" name="Picture 4">
            <a:extLst>
              <a:ext uri="{FF2B5EF4-FFF2-40B4-BE49-F238E27FC236}">
                <a16:creationId xmlns:a16="http://schemas.microsoft.com/office/drawing/2014/main" id="{93A569C3-A7FD-D505-DDEE-7CCD7A1834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53" y="5129641"/>
            <a:ext cx="3927461" cy="1185331"/>
          </a:xfrm>
          <a:prstGeom prst="rect">
            <a:avLst/>
          </a:prstGeom>
        </p:spPr>
      </p:pic>
    </p:spTree>
    <p:extLst>
      <p:ext uri="{BB962C8B-B14F-4D97-AF65-F5344CB8AC3E}">
        <p14:creationId xmlns:p14="http://schemas.microsoft.com/office/powerpoint/2010/main" val="89567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p:cNvSpPr/>
          <p:nvPr/>
        </p:nvSpPr>
        <p:spPr>
          <a:xfrm>
            <a:off x="2888568" y="5361700"/>
            <a:ext cx="3525129" cy="1494660"/>
          </a:xfrm>
          <a:custGeom>
            <a:avLst/>
            <a:gdLst>
              <a:gd name="connsiteX0" fmla="*/ 3525130 w 3525129"/>
              <a:gd name="connsiteY0" fmla="*/ 1494659 h 1494659"/>
              <a:gd name="connsiteX1" fmla="*/ 3525130 w 3525129"/>
              <a:gd name="connsiteY1" fmla="*/ 1021949 h 1494659"/>
              <a:gd name="connsiteX2" fmla="*/ 1762565 w 3525129"/>
              <a:gd name="connsiteY2" fmla="*/ 0 h 1494659"/>
              <a:gd name="connsiteX3" fmla="*/ 0 w 3525129"/>
              <a:gd name="connsiteY3" fmla="*/ 1021949 h 1494659"/>
              <a:gd name="connsiteX4" fmla="*/ 0 w 3525129"/>
              <a:gd name="connsiteY4" fmla="*/ 1494659 h 1494659"/>
              <a:gd name="connsiteX5" fmla="*/ 3525130 w 3525129"/>
              <a:gd name="connsiteY5" fmla="*/ 1494659 h 149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129" h="1494659">
                <a:moveTo>
                  <a:pt x="3525130" y="1494659"/>
                </a:moveTo>
                <a:lnTo>
                  <a:pt x="3525130" y="1021949"/>
                </a:lnTo>
                <a:lnTo>
                  <a:pt x="1762565" y="0"/>
                </a:lnTo>
                <a:lnTo>
                  <a:pt x="0" y="1021949"/>
                </a:lnTo>
                <a:lnTo>
                  <a:pt x="0" y="1494659"/>
                </a:lnTo>
                <a:lnTo>
                  <a:pt x="3525130" y="1494659"/>
                </a:lnTo>
                <a:close/>
              </a:path>
            </a:pathLst>
          </a:custGeom>
          <a:solidFill>
            <a:srgbClr val="F7F7F7"/>
          </a:solidFill>
          <a:ln w="58615" cap="flat">
            <a:noFill/>
            <a:prstDash val="solid"/>
            <a:miter/>
          </a:ln>
        </p:spPr>
        <p:txBody>
          <a:bodyPr rtlCol="0" anchor="ctr"/>
          <a:lstStyle/>
          <a:p>
            <a:endParaRPr lang="en-IN" sz="1801"/>
          </a:p>
        </p:txBody>
      </p:sp>
      <p:grpSp>
        <p:nvGrpSpPr>
          <p:cNvPr id="35" name="Group 34"/>
          <p:cNvGrpSpPr/>
          <p:nvPr/>
        </p:nvGrpSpPr>
        <p:grpSpPr>
          <a:xfrm>
            <a:off x="6552030" y="0"/>
            <a:ext cx="5658725" cy="6856361"/>
            <a:chOff x="6552028" y="0"/>
            <a:chExt cx="5658726" cy="6856360"/>
          </a:xfrm>
        </p:grpSpPr>
        <p:sp>
          <p:nvSpPr>
            <p:cNvPr id="6" name="Freeform: Shape 5"/>
            <p:cNvSpPr/>
            <p:nvPr/>
          </p:nvSpPr>
          <p:spPr>
            <a:xfrm>
              <a:off x="6552028" y="0"/>
              <a:ext cx="3525128" cy="1506433"/>
            </a:xfrm>
            <a:custGeom>
              <a:avLst/>
              <a:gdLst>
                <a:gd name="connsiteX0" fmla="*/ 0 w 3525128"/>
                <a:gd name="connsiteY0" fmla="*/ 0 h 1506433"/>
                <a:gd name="connsiteX1" fmla="*/ 0 w 3525128"/>
                <a:gd name="connsiteY1" fmla="*/ 483895 h 1506433"/>
                <a:gd name="connsiteX2" fmla="*/ 1762565 w 3525128"/>
                <a:gd name="connsiteY2" fmla="*/ 1506433 h 1506433"/>
                <a:gd name="connsiteX3" fmla="*/ 3525129 w 3525128"/>
                <a:gd name="connsiteY3" fmla="*/ 483895 h 1506433"/>
                <a:gd name="connsiteX4" fmla="*/ 3525129 w 3525128"/>
                <a:gd name="connsiteY4" fmla="*/ 0 h 1506433"/>
                <a:gd name="connsiteX5" fmla="*/ 0 w 3525128"/>
                <a:gd name="connsiteY5" fmla="*/ 0 h 150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128" h="1506433">
                  <a:moveTo>
                    <a:pt x="0" y="0"/>
                  </a:moveTo>
                  <a:lnTo>
                    <a:pt x="0" y="483895"/>
                  </a:lnTo>
                  <a:lnTo>
                    <a:pt x="1762565" y="1506433"/>
                  </a:lnTo>
                  <a:lnTo>
                    <a:pt x="3525129" y="483895"/>
                  </a:lnTo>
                  <a:lnTo>
                    <a:pt x="3525129" y="0"/>
                  </a:lnTo>
                  <a:lnTo>
                    <a:pt x="0" y="0"/>
                  </a:lnTo>
                  <a:close/>
                </a:path>
              </a:pathLst>
            </a:custGeom>
            <a:solidFill>
              <a:srgbClr val="F7F7F7"/>
            </a:solidFill>
            <a:ln w="58615" cap="flat">
              <a:noFill/>
              <a:prstDash val="solid"/>
              <a:miter/>
            </a:ln>
          </p:spPr>
          <p:txBody>
            <a:bodyPr rtlCol="0" anchor="ctr"/>
            <a:lstStyle/>
            <a:p>
              <a:endParaRPr lang="en-IN" sz="1801"/>
            </a:p>
          </p:txBody>
        </p:sp>
        <p:sp>
          <p:nvSpPr>
            <p:cNvPr id="8" name="Freeform: Shape 7"/>
            <p:cNvSpPr/>
            <p:nvPr/>
          </p:nvSpPr>
          <p:spPr>
            <a:xfrm>
              <a:off x="10826848" y="0"/>
              <a:ext cx="1365152" cy="6856359"/>
            </a:xfrm>
            <a:custGeom>
              <a:avLst/>
              <a:gdLst>
                <a:gd name="connsiteX0" fmla="*/ 0 w 1365152"/>
                <a:gd name="connsiteY0" fmla="*/ 0 h 6856359"/>
                <a:gd name="connsiteX1" fmla="*/ 1365152 w 1365152"/>
                <a:gd name="connsiteY1" fmla="*/ 0 h 6856359"/>
                <a:gd name="connsiteX2" fmla="*/ 1365152 w 1365152"/>
                <a:gd name="connsiteY2" fmla="*/ 6856360 h 6856359"/>
                <a:gd name="connsiteX3" fmla="*/ 0 w 1365152"/>
                <a:gd name="connsiteY3" fmla="*/ 6856360 h 6856359"/>
              </a:gdLst>
              <a:ahLst/>
              <a:cxnLst>
                <a:cxn ang="0">
                  <a:pos x="connsiteX0" y="connsiteY0"/>
                </a:cxn>
                <a:cxn ang="0">
                  <a:pos x="connsiteX1" y="connsiteY1"/>
                </a:cxn>
                <a:cxn ang="0">
                  <a:pos x="connsiteX2" y="connsiteY2"/>
                </a:cxn>
                <a:cxn ang="0">
                  <a:pos x="connsiteX3" y="connsiteY3"/>
                </a:cxn>
              </a:cxnLst>
              <a:rect l="l" t="t" r="r" b="b"/>
              <a:pathLst>
                <a:path w="1365152" h="6856359">
                  <a:moveTo>
                    <a:pt x="0" y="0"/>
                  </a:moveTo>
                  <a:lnTo>
                    <a:pt x="1365152" y="0"/>
                  </a:lnTo>
                  <a:lnTo>
                    <a:pt x="1365152" y="6856360"/>
                  </a:lnTo>
                  <a:lnTo>
                    <a:pt x="0" y="685636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9" name="Freeform: Shape 8"/>
            <p:cNvSpPr/>
            <p:nvPr/>
          </p:nvSpPr>
          <p:spPr>
            <a:xfrm>
              <a:off x="8822203" y="953662"/>
              <a:ext cx="3369212" cy="4648808"/>
            </a:xfrm>
            <a:custGeom>
              <a:avLst/>
              <a:gdLst>
                <a:gd name="connsiteX0" fmla="*/ 2004646 w 3369212"/>
                <a:gd name="connsiteY0" fmla="*/ 0 h 4648808"/>
                <a:gd name="connsiteX1" fmla="*/ 0 w 3369212"/>
                <a:gd name="connsiteY1" fmla="*/ 1162644 h 4648808"/>
                <a:gd name="connsiteX2" fmla="*/ 0 w 3369212"/>
                <a:gd name="connsiteY2" fmla="*/ 3486754 h 4648808"/>
                <a:gd name="connsiteX3" fmla="*/ 2004646 w 3369212"/>
                <a:gd name="connsiteY3" fmla="*/ 4648809 h 4648808"/>
                <a:gd name="connsiteX4" fmla="*/ 3369212 w 3369212"/>
                <a:gd name="connsiteY4" fmla="*/ 3857623 h 4648808"/>
                <a:gd name="connsiteX5" fmla="*/ 3369212 w 3369212"/>
                <a:gd name="connsiteY5" fmla="*/ 791775 h 4648808"/>
                <a:gd name="connsiteX6" fmla="*/ 2004646 w 3369212"/>
                <a:gd name="connsiteY6" fmla="*/ 0 h 464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9212" h="4648808">
                  <a:moveTo>
                    <a:pt x="2004646" y="0"/>
                  </a:moveTo>
                  <a:lnTo>
                    <a:pt x="0" y="1162644"/>
                  </a:lnTo>
                  <a:lnTo>
                    <a:pt x="0" y="3486754"/>
                  </a:lnTo>
                  <a:lnTo>
                    <a:pt x="2004646" y="4648809"/>
                  </a:lnTo>
                  <a:lnTo>
                    <a:pt x="3369212" y="3857623"/>
                  </a:lnTo>
                  <a:lnTo>
                    <a:pt x="3369212" y="791775"/>
                  </a:lnTo>
                  <a:lnTo>
                    <a:pt x="2004646" y="0"/>
                  </a:lnTo>
                  <a:close/>
                </a:path>
              </a:pathLst>
            </a:custGeom>
            <a:solidFill>
              <a:srgbClr val="A0A0A0"/>
            </a:solidFill>
            <a:ln w="58615" cap="flat">
              <a:noFill/>
              <a:prstDash val="solid"/>
              <a:miter/>
            </a:ln>
          </p:spPr>
          <p:txBody>
            <a:bodyPr rtlCol="0" anchor="ctr"/>
            <a:lstStyle/>
            <a:p>
              <a:endParaRPr lang="en-IN" sz="1801"/>
            </a:p>
          </p:txBody>
        </p:sp>
        <p:sp>
          <p:nvSpPr>
            <p:cNvPr id="19" name="Freeform: Shape 18"/>
            <p:cNvSpPr/>
            <p:nvPr/>
          </p:nvSpPr>
          <p:spPr>
            <a:xfrm>
              <a:off x="8704972" y="0"/>
              <a:ext cx="3487028" cy="6856360"/>
            </a:xfrm>
            <a:custGeom>
              <a:avLst/>
              <a:gdLst>
                <a:gd name="connsiteX0" fmla="*/ 234462 w 3487028"/>
                <a:gd name="connsiteY0" fmla="*/ 2184004 h 6856360"/>
                <a:gd name="connsiteX1" fmla="*/ 234462 w 3487028"/>
                <a:gd name="connsiteY1" fmla="*/ 4372718 h 6856360"/>
                <a:gd name="connsiteX2" fmla="*/ 2140047 w 3487028"/>
                <a:gd name="connsiteY2" fmla="*/ 5477082 h 6856360"/>
                <a:gd name="connsiteX3" fmla="*/ 3487029 w 3487028"/>
                <a:gd name="connsiteY3" fmla="*/ 4696492 h 6856360"/>
                <a:gd name="connsiteX4" fmla="*/ 3487029 w 3487028"/>
                <a:gd name="connsiteY4" fmla="*/ 4968462 h 6856360"/>
                <a:gd name="connsiteX5" fmla="*/ 2239108 w 3487028"/>
                <a:gd name="connsiteY5" fmla="*/ 5691951 h 6856360"/>
                <a:gd name="connsiteX6" fmla="*/ 2239108 w 3487028"/>
                <a:gd name="connsiteY6" fmla="*/ 6856360 h 6856360"/>
                <a:gd name="connsiteX7" fmla="*/ 2004646 w 3487028"/>
                <a:gd name="connsiteY7" fmla="*/ 6856360 h 6856360"/>
                <a:gd name="connsiteX8" fmla="*/ 2004646 w 3487028"/>
                <a:gd name="connsiteY8" fmla="*/ 5670758 h 6856360"/>
                <a:gd name="connsiteX9" fmla="*/ 0 w 3487028"/>
                <a:gd name="connsiteY9" fmla="*/ 4508703 h 6856360"/>
                <a:gd name="connsiteX10" fmla="*/ 0 w 3487028"/>
                <a:gd name="connsiteY10" fmla="*/ 2048019 h 6856360"/>
                <a:gd name="connsiteX11" fmla="*/ 2004646 w 3487028"/>
                <a:gd name="connsiteY11" fmla="*/ 885964 h 6856360"/>
                <a:gd name="connsiteX12" fmla="*/ 2004646 w 3487028"/>
                <a:gd name="connsiteY12" fmla="*/ 0 h 6856360"/>
                <a:gd name="connsiteX13" fmla="*/ 2239108 w 3487028"/>
                <a:gd name="connsiteY13" fmla="*/ 0 h 6856360"/>
                <a:gd name="connsiteX14" fmla="*/ 2239108 w 3487028"/>
                <a:gd name="connsiteY14" fmla="*/ 885964 h 6856360"/>
                <a:gd name="connsiteX15" fmla="*/ 3487029 w 3487028"/>
                <a:gd name="connsiteY15" fmla="*/ 1609452 h 6856360"/>
                <a:gd name="connsiteX16" fmla="*/ 3487029 w 3487028"/>
                <a:gd name="connsiteY16" fmla="*/ 1881422 h 6856360"/>
                <a:gd name="connsiteX17" fmla="*/ 2121877 w 3487028"/>
                <a:gd name="connsiteY17" fmla="*/ 1090236 h 6856360"/>
                <a:gd name="connsiteX18" fmla="*/ 234462 w 3487028"/>
                <a:gd name="connsiteY18" fmla="*/ 2184004 h 685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87028" h="6856360">
                  <a:moveTo>
                    <a:pt x="234462" y="2184004"/>
                  </a:moveTo>
                  <a:lnTo>
                    <a:pt x="234462" y="4372718"/>
                  </a:lnTo>
                  <a:lnTo>
                    <a:pt x="2140047" y="5477082"/>
                  </a:lnTo>
                  <a:lnTo>
                    <a:pt x="3487029" y="4696492"/>
                  </a:lnTo>
                  <a:lnTo>
                    <a:pt x="3487029" y="4968462"/>
                  </a:lnTo>
                  <a:lnTo>
                    <a:pt x="2239108" y="5691951"/>
                  </a:lnTo>
                  <a:lnTo>
                    <a:pt x="2239108" y="6856360"/>
                  </a:lnTo>
                  <a:lnTo>
                    <a:pt x="2004646" y="6856360"/>
                  </a:lnTo>
                  <a:lnTo>
                    <a:pt x="2004646" y="5670758"/>
                  </a:lnTo>
                  <a:lnTo>
                    <a:pt x="0" y="4508703"/>
                  </a:lnTo>
                  <a:lnTo>
                    <a:pt x="0" y="2048019"/>
                  </a:lnTo>
                  <a:lnTo>
                    <a:pt x="2004646" y="885964"/>
                  </a:lnTo>
                  <a:lnTo>
                    <a:pt x="2004646" y="0"/>
                  </a:lnTo>
                  <a:lnTo>
                    <a:pt x="2239108" y="0"/>
                  </a:lnTo>
                  <a:lnTo>
                    <a:pt x="2239108" y="885964"/>
                  </a:lnTo>
                  <a:lnTo>
                    <a:pt x="3487029" y="1609452"/>
                  </a:lnTo>
                  <a:lnTo>
                    <a:pt x="3487029" y="1881422"/>
                  </a:lnTo>
                  <a:lnTo>
                    <a:pt x="2121877" y="1090236"/>
                  </a:lnTo>
                  <a:lnTo>
                    <a:pt x="234462" y="2184004"/>
                  </a:lnTo>
                  <a:close/>
                </a:path>
              </a:pathLst>
            </a:custGeom>
            <a:gradFill>
              <a:gsLst>
                <a:gs pos="0">
                  <a:srgbClr val="FFFFFF"/>
                </a:gs>
                <a:gs pos="50000">
                  <a:srgbClr val="E5E5E5"/>
                </a:gs>
                <a:gs pos="100000">
                  <a:srgbClr val="CCCCCC"/>
                </a:gs>
              </a:gsLst>
              <a:lin ang="7302928" scaled="1"/>
            </a:gradFill>
            <a:ln w="58615" cap="flat">
              <a:noFill/>
              <a:prstDash val="solid"/>
              <a:miter/>
            </a:ln>
          </p:spPr>
          <p:txBody>
            <a:bodyPr rtlCol="0" anchor="ctr"/>
            <a:lstStyle/>
            <a:p>
              <a:endParaRPr lang="en-IN" sz="1801"/>
            </a:p>
          </p:txBody>
        </p:sp>
        <p:pic>
          <p:nvPicPr>
            <p:cNvPr id="18" name="Picture 17" descr="A group of people working on laptops&#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292" y="1011726"/>
              <a:ext cx="3282462" cy="4532680"/>
            </a:xfrm>
            <a:prstGeom prst="rect">
              <a:avLst/>
            </a:prstGeom>
          </p:spPr>
        </p:pic>
      </p:grpSp>
      <p:sp>
        <p:nvSpPr>
          <p:cNvPr id="28" name="TextBox 27"/>
          <p:cNvSpPr txBox="1"/>
          <p:nvPr/>
        </p:nvSpPr>
        <p:spPr>
          <a:xfrm>
            <a:off x="376570" y="900505"/>
            <a:ext cx="8328404" cy="584775"/>
          </a:xfrm>
          <a:prstGeom prst="rect">
            <a:avLst/>
          </a:prstGeom>
          <a:noFill/>
        </p:spPr>
        <p:txBody>
          <a:bodyPr wrap="square">
            <a:spAutoFit/>
          </a:bodyPr>
          <a:lstStyle/>
          <a:p>
            <a:r>
              <a:rPr lang="en-US" sz="3200" b="1" dirty="0">
                <a:solidFill>
                  <a:schemeClr val="tx1">
                    <a:lumMod val="75000"/>
                    <a:lumOff val="25000"/>
                  </a:schemeClr>
                </a:solidFill>
                <a:latin typeface="Montserrat" panose="00000500000000000000" pitchFamily="2" charset="0"/>
              </a:rPr>
              <a:t>Our </a:t>
            </a:r>
            <a:r>
              <a:rPr lang="en-US" sz="3200" b="1" dirty="0">
                <a:solidFill>
                  <a:schemeClr val="accent5"/>
                </a:solidFill>
                <a:latin typeface="Montserrat" panose="00000500000000000000" pitchFamily="2" charset="0"/>
              </a:rPr>
              <a:t>Vision</a:t>
            </a:r>
          </a:p>
        </p:txBody>
      </p:sp>
      <p:grpSp>
        <p:nvGrpSpPr>
          <p:cNvPr id="34" name="Group 33"/>
          <p:cNvGrpSpPr/>
          <p:nvPr/>
        </p:nvGrpSpPr>
        <p:grpSpPr>
          <a:xfrm>
            <a:off x="376569" y="2012699"/>
            <a:ext cx="7319630" cy="4151222"/>
            <a:chOff x="1032217" y="2012698"/>
            <a:chExt cx="7319631" cy="4151222"/>
          </a:xfrm>
        </p:grpSpPr>
        <p:sp>
          <p:nvSpPr>
            <p:cNvPr id="10" name="Freeform: Shape 9"/>
            <p:cNvSpPr/>
            <p:nvPr/>
          </p:nvSpPr>
          <p:spPr>
            <a:xfrm>
              <a:off x="1032217" y="2012698"/>
              <a:ext cx="1112520" cy="967790"/>
            </a:xfrm>
            <a:custGeom>
              <a:avLst/>
              <a:gdLst>
                <a:gd name="connsiteX0" fmla="*/ 834097 w 1112520"/>
                <a:gd name="connsiteY0" fmla="*/ 0 h 967790"/>
                <a:gd name="connsiteX1" fmla="*/ 277837 w 1112520"/>
                <a:gd name="connsiteY1" fmla="*/ 0 h 967790"/>
                <a:gd name="connsiteX2" fmla="*/ 0 w 1112520"/>
                <a:gd name="connsiteY2" fmla="*/ 483895 h 967790"/>
                <a:gd name="connsiteX3" fmla="*/ 277837 w 1112520"/>
                <a:gd name="connsiteY3" fmla="*/ 967791 h 967790"/>
                <a:gd name="connsiteX4" fmla="*/ 834097 w 1112520"/>
                <a:gd name="connsiteY4" fmla="*/ 967791 h 967790"/>
                <a:gd name="connsiteX5" fmla="*/ 1112520 w 1112520"/>
                <a:gd name="connsiteY5" fmla="*/ 483895 h 967790"/>
                <a:gd name="connsiteX6" fmla="*/ 834097 w 1112520"/>
                <a:gd name="connsiteY6" fmla="*/ 0 h 96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 h="967790">
                  <a:moveTo>
                    <a:pt x="834097" y="0"/>
                  </a:moveTo>
                  <a:lnTo>
                    <a:pt x="277837" y="0"/>
                  </a:lnTo>
                  <a:lnTo>
                    <a:pt x="0" y="483895"/>
                  </a:lnTo>
                  <a:lnTo>
                    <a:pt x="277837" y="967791"/>
                  </a:lnTo>
                  <a:lnTo>
                    <a:pt x="834097" y="967791"/>
                  </a:lnTo>
                  <a:lnTo>
                    <a:pt x="1112520" y="483895"/>
                  </a:lnTo>
                  <a:lnTo>
                    <a:pt x="834097"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1" name="Freeform: Shape 10"/>
            <p:cNvSpPr/>
            <p:nvPr/>
          </p:nvSpPr>
          <p:spPr>
            <a:xfrm>
              <a:off x="1148862" y="2113951"/>
              <a:ext cx="879230" cy="764695"/>
            </a:xfrm>
            <a:custGeom>
              <a:avLst/>
              <a:gdLst>
                <a:gd name="connsiteX0" fmla="*/ 659423 w 879230"/>
                <a:gd name="connsiteY0" fmla="*/ 0 h 764695"/>
                <a:gd name="connsiteX1" fmla="*/ 219808 w 879230"/>
                <a:gd name="connsiteY1" fmla="*/ 0 h 764695"/>
                <a:gd name="connsiteX2" fmla="*/ 0 w 879230"/>
                <a:gd name="connsiteY2" fmla="*/ 382642 h 764695"/>
                <a:gd name="connsiteX3" fmla="*/ 219808 w 879230"/>
                <a:gd name="connsiteY3" fmla="*/ 764696 h 764695"/>
                <a:gd name="connsiteX4" fmla="*/ 659423 w 879230"/>
                <a:gd name="connsiteY4" fmla="*/ 764696 h 764695"/>
                <a:gd name="connsiteX5" fmla="*/ 879231 w 879230"/>
                <a:gd name="connsiteY5" fmla="*/ 382642 h 764695"/>
                <a:gd name="connsiteX6" fmla="*/ 659423 w 879230"/>
                <a:gd name="connsiteY6" fmla="*/ 0 h 7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230" h="764695">
                  <a:moveTo>
                    <a:pt x="659423" y="0"/>
                  </a:moveTo>
                  <a:lnTo>
                    <a:pt x="219808" y="0"/>
                  </a:lnTo>
                  <a:lnTo>
                    <a:pt x="0" y="382642"/>
                  </a:lnTo>
                  <a:lnTo>
                    <a:pt x="219808" y="764696"/>
                  </a:lnTo>
                  <a:lnTo>
                    <a:pt x="659423" y="764696"/>
                  </a:lnTo>
                  <a:lnTo>
                    <a:pt x="879231" y="382642"/>
                  </a:lnTo>
                  <a:lnTo>
                    <a:pt x="659423"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pPr algn="ctr"/>
              <a:r>
                <a:rPr lang="en-US" sz="1801" b="1" dirty="0">
                  <a:solidFill>
                    <a:schemeClr val="tx1">
                      <a:lumMod val="75000"/>
                      <a:lumOff val="25000"/>
                    </a:schemeClr>
                  </a:solidFill>
                  <a:latin typeface="Montserrat" panose="00000500000000000000" pitchFamily="2" charset="0"/>
                </a:rPr>
                <a:t>01</a:t>
              </a:r>
              <a:endParaRPr lang="en-IN" sz="1801" b="1" dirty="0">
                <a:solidFill>
                  <a:schemeClr val="tx1">
                    <a:lumMod val="75000"/>
                    <a:lumOff val="25000"/>
                  </a:schemeClr>
                </a:solidFill>
                <a:latin typeface="Montserrat" panose="00000500000000000000" pitchFamily="2" charset="0"/>
              </a:endParaRPr>
            </a:p>
          </p:txBody>
        </p:sp>
        <p:sp>
          <p:nvSpPr>
            <p:cNvPr id="13" name="Freeform: Shape 12"/>
            <p:cNvSpPr/>
            <p:nvPr/>
          </p:nvSpPr>
          <p:spPr>
            <a:xfrm>
              <a:off x="1032217" y="3278065"/>
              <a:ext cx="1112520" cy="967790"/>
            </a:xfrm>
            <a:custGeom>
              <a:avLst/>
              <a:gdLst>
                <a:gd name="connsiteX0" fmla="*/ 834097 w 1112520"/>
                <a:gd name="connsiteY0" fmla="*/ 0 h 967790"/>
                <a:gd name="connsiteX1" fmla="*/ 277837 w 1112520"/>
                <a:gd name="connsiteY1" fmla="*/ 0 h 967790"/>
                <a:gd name="connsiteX2" fmla="*/ 0 w 1112520"/>
                <a:gd name="connsiteY2" fmla="*/ 483896 h 967790"/>
                <a:gd name="connsiteX3" fmla="*/ 277837 w 1112520"/>
                <a:gd name="connsiteY3" fmla="*/ 967790 h 967790"/>
                <a:gd name="connsiteX4" fmla="*/ 834097 w 1112520"/>
                <a:gd name="connsiteY4" fmla="*/ 967790 h 967790"/>
                <a:gd name="connsiteX5" fmla="*/ 1112520 w 1112520"/>
                <a:gd name="connsiteY5" fmla="*/ 483896 h 967790"/>
                <a:gd name="connsiteX6" fmla="*/ 834097 w 1112520"/>
                <a:gd name="connsiteY6" fmla="*/ 0 h 96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 h="967790">
                  <a:moveTo>
                    <a:pt x="834097" y="0"/>
                  </a:moveTo>
                  <a:lnTo>
                    <a:pt x="277837" y="0"/>
                  </a:lnTo>
                  <a:lnTo>
                    <a:pt x="0" y="483896"/>
                  </a:lnTo>
                  <a:lnTo>
                    <a:pt x="277837" y="967790"/>
                  </a:lnTo>
                  <a:lnTo>
                    <a:pt x="834097" y="967790"/>
                  </a:lnTo>
                  <a:lnTo>
                    <a:pt x="1112520" y="483896"/>
                  </a:lnTo>
                  <a:lnTo>
                    <a:pt x="834097"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4" name="Freeform: Shape 13"/>
            <p:cNvSpPr/>
            <p:nvPr/>
          </p:nvSpPr>
          <p:spPr>
            <a:xfrm>
              <a:off x="1148862" y="3379318"/>
              <a:ext cx="879230" cy="765284"/>
            </a:xfrm>
            <a:custGeom>
              <a:avLst/>
              <a:gdLst>
                <a:gd name="connsiteX0" fmla="*/ 659423 w 879230"/>
                <a:gd name="connsiteY0" fmla="*/ 0 h 765284"/>
                <a:gd name="connsiteX1" fmla="*/ 219808 w 879230"/>
                <a:gd name="connsiteY1" fmla="*/ 0 h 765284"/>
                <a:gd name="connsiteX2" fmla="*/ 0 w 879230"/>
                <a:gd name="connsiteY2" fmla="*/ 382642 h 765284"/>
                <a:gd name="connsiteX3" fmla="*/ 219808 w 879230"/>
                <a:gd name="connsiteY3" fmla="*/ 765285 h 765284"/>
                <a:gd name="connsiteX4" fmla="*/ 659423 w 879230"/>
                <a:gd name="connsiteY4" fmla="*/ 765285 h 765284"/>
                <a:gd name="connsiteX5" fmla="*/ 879231 w 879230"/>
                <a:gd name="connsiteY5" fmla="*/ 382642 h 765284"/>
                <a:gd name="connsiteX6" fmla="*/ 659423 w 879230"/>
                <a:gd name="connsiteY6" fmla="*/ 0 h 76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230" h="765284">
                  <a:moveTo>
                    <a:pt x="659423" y="0"/>
                  </a:moveTo>
                  <a:lnTo>
                    <a:pt x="219808" y="0"/>
                  </a:lnTo>
                  <a:lnTo>
                    <a:pt x="0" y="382642"/>
                  </a:lnTo>
                  <a:lnTo>
                    <a:pt x="219808" y="765285"/>
                  </a:lnTo>
                  <a:lnTo>
                    <a:pt x="659423" y="765285"/>
                  </a:lnTo>
                  <a:lnTo>
                    <a:pt x="879231" y="382642"/>
                  </a:lnTo>
                  <a:lnTo>
                    <a:pt x="659423"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pPr algn="ctr"/>
              <a:r>
                <a:rPr lang="en-US" sz="1801" b="1" dirty="0">
                  <a:solidFill>
                    <a:schemeClr val="tx1">
                      <a:lumMod val="75000"/>
                      <a:lumOff val="25000"/>
                    </a:schemeClr>
                  </a:solidFill>
                  <a:latin typeface="Montserrat" panose="00000500000000000000" pitchFamily="2" charset="0"/>
                </a:rPr>
                <a:t>02</a:t>
              </a:r>
              <a:endParaRPr lang="en-IN" sz="1801" b="1" dirty="0">
                <a:solidFill>
                  <a:schemeClr val="tx1">
                    <a:lumMod val="75000"/>
                    <a:lumOff val="25000"/>
                  </a:schemeClr>
                </a:solidFill>
                <a:latin typeface="Montserrat" panose="00000500000000000000" pitchFamily="2" charset="0"/>
              </a:endParaRPr>
            </a:p>
          </p:txBody>
        </p:sp>
        <p:sp>
          <p:nvSpPr>
            <p:cNvPr id="16" name="Freeform: Shape 15"/>
            <p:cNvSpPr/>
            <p:nvPr/>
          </p:nvSpPr>
          <p:spPr>
            <a:xfrm>
              <a:off x="1032217" y="4877805"/>
              <a:ext cx="1112520" cy="967790"/>
            </a:xfrm>
            <a:custGeom>
              <a:avLst/>
              <a:gdLst>
                <a:gd name="connsiteX0" fmla="*/ 834097 w 1112520"/>
                <a:gd name="connsiteY0" fmla="*/ 0 h 967790"/>
                <a:gd name="connsiteX1" fmla="*/ 277837 w 1112520"/>
                <a:gd name="connsiteY1" fmla="*/ 0 h 967790"/>
                <a:gd name="connsiteX2" fmla="*/ 0 w 1112520"/>
                <a:gd name="connsiteY2" fmla="*/ 483895 h 967790"/>
                <a:gd name="connsiteX3" fmla="*/ 277837 w 1112520"/>
                <a:gd name="connsiteY3" fmla="*/ 967791 h 967790"/>
                <a:gd name="connsiteX4" fmla="*/ 834097 w 1112520"/>
                <a:gd name="connsiteY4" fmla="*/ 967791 h 967790"/>
                <a:gd name="connsiteX5" fmla="*/ 1112520 w 1112520"/>
                <a:gd name="connsiteY5" fmla="*/ 483895 h 967790"/>
                <a:gd name="connsiteX6" fmla="*/ 834097 w 1112520"/>
                <a:gd name="connsiteY6" fmla="*/ 0 h 96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 h="967790">
                  <a:moveTo>
                    <a:pt x="834097" y="0"/>
                  </a:moveTo>
                  <a:lnTo>
                    <a:pt x="277837" y="0"/>
                  </a:lnTo>
                  <a:lnTo>
                    <a:pt x="0" y="483895"/>
                  </a:lnTo>
                  <a:lnTo>
                    <a:pt x="277837" y="967791"/>
                  </a:lnTo>
                  <a:lnTo>
                    <a:pt x="834097" y="967791"/>
                  </a:lnTo>
                  <a:lnTo>
                    <a:pt x="1112520" y="483895"/>
                  </a:lnTo>
                  <a:lnTo>
                    <a:pt x="834097"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7" name="Freeform: Shape 16"/>
            <p:cNvSpPr/>
            <p:nvPr/>
          </p:nvSpPr>
          <p:spPr>
            <a:xfrm>
              <a:off x="1148862" y="4979058"/>
              <a:ext cx="879230" cy="764695"/>
            </a:xfrm>
            <a:custGeom>
              <a:avLst/>
              <a:gdLst>
                <a:gd name="connsiteX0" fmla="*/ 659423 w 879230"/>
                <a:gd name="connsiteY0" fmla="*/ 0 h 764695"/>
                <a:gd name="connsiteX1" fmla="*/ 219808 w 879230"/>
                <a:gd name="connsiteY1" fmla="*/ 0 h 764695"/>
                <a:gd name="connsiteX2" fmla="*/ 0 w 879230"/>
                <a:gd name="connsiteY2" fmla="*/ 382642 h 764695"/>
                <a:gd name="connsiteX3" fmla="*/ 219808 w 879230"/>
                <a:gd name="connsiteY3" fmla="*/ 764696 h 764695"/>
                <a:gd name="connsiteX4" fmla="*/ 659423 w 879230"/>
                <a:gd name="connsiteY4" fmla="*/ 764696 h 764695"/>
                <a:gd name="connsiteX5" fmla="*/ 879231 w 879230"/>
                <a:gd name="connsiteY5" fmla="*/ 382642 h 764695"/>
                <a:gd name="connsiteX6" fmla="*/ 659423 w 879230"/>
                <a:gd name="connsiteY6" fmla="*/ 0 h 76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230" h="764695">
                  <a:moveTo>
                    <a:pt x="659423" y="0"/>
                  </a:moveTo>
                  <a:lnTo>
                    <a:pt x="219808" y="0"/>
                  </a:lnTo>
                  <a:lnTo>
                    <a:pt x="0" y="382642"/>
                  </a:lnTo>
                  <a:lnTo>
                    <a:pt x="219808" y="764696"/>
                  </a:lnTo>
                  <a:lnTo>
                    <a:pt x="659423" y="764696"/>
                  </a:lnTo>
                  <a:lnTo>
                    <a:pt x="879231" y="382642"/>
                  </a:lnTo>
                  <a:lnTo>
                    <a:pt x="659423" y="0"/>
                  </a:lnTo>
                  <a:close/>
                </a:path>
              </a:pathLst>
            </a:custGeom>
            <a:gradFill>
              <a:gsLst>
                <a:gs pos="0">
                  <a:srgbClr val="FFFFFF"/>
                </a:gs>
                <a:gs pos="50000">
                  <a:srgbClr val="E5E5E5"/>
                </a:gs>
                <a:gs pos="100000">
                  <a:srgbClr val="CCCCCC"/>
                </a:gs>
              </a:gsLst>
              <a:lin ang="5400000" scaled="1"/>
            </a:gradFill>
            <a:ln w="58615" cap="flat">
              <a:noFill/>
              <a:prstDash val="solid"/>
              <a:miter/>
            </a:ln>
          </p:spPr>
          <p:txBody>
            <a:bodyPr rtlCol="0" anchor="ctr"/>
            <a:lstStyle/>
            <a:p>
              <a:pPr algn="ctr"/>
              <a:r>
                <a:rPr lang="en-US" sz="1801" b="1" dirty="0">
                  <a:solidFill>
                    <a:schemeClr val="tx1">
                      <a:lumMod val="75000"/>
                      <a:lumOff val="25000"/>
                    </a:schemeClr>
                  </a:solidFill>
                  <a:latin typeface="Montserrat" panose="00000500000000000000" pitchFamily="2" charset="0"/>
                </a:rPr>
                <a:t>03</a:t>
              </a:r>
              <a:endParaRPr lang="en-IN" sz="1801" b="1" dirty="0">
                <a:solidFill>
                  <a:schemeClr val="tx1">
                    <a:lumMod val="75000"/>
                    <a:lumOff val="25000"/>
                  </a:schemeClr>
                </a:solidFill>
                <a:latin typeface="Montserrat" panose="00000500000000000000" pitchFamily="2" charset="0"/>
              </a:endParaRPr>
            </a:p>
          </p:txBody>
        </p:sp>
        <p:sp>
          <p:nvSpPr>
            <p:cNvPr id="29" name="TextBox 28"/>
            <p:cNvSpPr txBox="1"/>
            <p:nvPr/>
          </p:nvSpPr>
          <p:spPr>
            <a:xfrm>
              <a:off x="2227593" y="2175336"/>
              <a:ext cx="6124255" cy="523477"/>
            </a:xfrm>
            <a:prstGeom prst="rect">
              <a:avLst/>
            </a:prstGeom>
            <a:noFill/>
          </p:spPr>
          <p:txBody>
            <a:bodyPr wrap="square">
              <a:spAutoFit/>
            </a:bodyPr>
            <a:lstStyle/>
            <a:p>
              <a:pPr algn="just"/>
              <a:r>
                <a:rPr lang="en-US" sz="1401" dirty="0">
                  <a:solidFill>
                    <a:schemeClr val="tx1">
                      <a:lumMod val="75000"/>
                      <a:lumOff val="25000"/>
                    </a:schemeClr>
                  </a:solidFill>
                  <a:latin typeface="Montserrat" panose="00000500000000000000" pitchFamily="2" charset="0"/>
                </a:rPr>
                <a:t>We aspire to empower individuals and businesses, driving transformative change and unlocking their full potential.</a:t>
              </a:r>
            </a:p>
          </p:txBody>
        </p:sp>
        <p:sp>
          <p:nvSpPr>
            <p:cNvPr id="32" name="TextBox 31"/>
            <p:cNvSpPr txBox="1"/>
            <p:nvPr/>
          </p:nvSpPr>
          <p:spPr>
            <a:xfrm>
              <a:off x="2227591" y="3198561"/>
              <a:ext cx="6124255" cy="1170192"/>
            </a:xfrm>
            <a:prstGeom prst="rect">
              <a:avLst/>
            </a:prstGeom>
            <a:noFill/>
          </p:spPr>
          <p:txBody>
            <a:bodyPr wrap="square">
              <a:spAutoFit/>
            </a:bodyPr>
            <a:lstStyle/>
            <a:p>
              <a:pPr algn="just"/>
              <a:r>
                <a:rPr lang="en-US" sz="1401" dirty="0">
                  <a:solidFill>
                    <a:schemeClr val="tx1">
                      <a:lumMod val="75000"/>
                      <a:lumOff val="25000"/>
                    </a:schemeClr>
                  </a:solidFill>
                  <a:latin typeface="Montserrat" panose="00000500000000000000" pitchFamily="2" charset="0"/>
                </a:rPr>
                <a:t>Our vision is to grow our multi-disciplinary team in order to offer a broad spectrum of specialist Engineering, Consulting and Project Management Consulting services to become our Clients' preferred Service Provider choice through excellence and efficiency in all aspects of the project life cycle.</a:t>
              </a:r>
            </a:p>
          </p:txBody>
        </p:sp>
        <p:sp>
          <p:nvSpPr>
            <p:cNvPr id="33" name="TextBox 32"/>
            <p:cNvSpPr txBox="1"/>
            <p:nvPr/>
          </p:nvSpPr>
          <p:spPr>
            <a:xfrm>
              <a:off x="2175428" y="4832017"/>
              <a:ext cx="6124255" cy="1331903"/>
            </a:xfrm>
            <a:prstGeom prst="rect">
              <a:avLst/>
            </a:prstGeom>
            <a:noFill/>
          </p:spPr>
          <p:txBody>
            <a:bodyPr wrap="square">
              <a:spAutoFit/>
            </a:bodyPr>
            <a:lstStyle/>
            <a:p>
              <a:pPr algn="just"/>
              <a:r>
                <a:rPr lang="en-US" sz="1401" dirty="0">
                  <a:solidFill>
                    <a:schemeClr val="tx1">
                      <a:lumMod val="75000"/>
                      <a:lumOff val="25000"/>
                    </a:schemeClr>
                  </a:solidFill>
                  <a:latin typeface="Montserrat" panose="00000500000000000000" pitchFamily="2" charset="0"/>
                </a:rPr>
                <a:t>With a strong commitment to sustainability, Whether it is a Commercial &amp; Residential Building project, Infrastructure project or Industrial Project, </a:t>
              </a:r>
              <a:r>
                <a:rPr lang="en-US" sz="1401" b="1" dirty="0">
                  <a:solidFill>
                    <a:schemeClr val="tx1">
                      <a:lumMod val="75000"/>
                      <a:lumOff val="25000"/>
                    </a:schemeClr>
                  </a:solidFill>
                  <a:latin typeface="Montserrat" panose="00000500000000000000" pitchFamily="2" charset="0"/>
                </a:rPr>
                <a:t>M/s 1.5 Gamma Consultants Pvt. Ltd.  </a:t>
              </a:r>
              <a:r>
                <a:rPr lang="en-US" sz="1401" dirty="0">
                  <a:solidFill>
                    <a:schemeClr val="tx1">
                      <a:lumMod val="75000"/>
                      <a:lumOff val="25000"/>
                    </a:schemeClr>
                  </a:solidFill>
                  <a:latin typeface="Montserrat" panose="00000500000000000000" pitchFamily="2" charset="0"/>
                </a:rPr>
                <a:t>aims  to  become  leading  service  provider  that  will  exceed expectations and set new standards!</a:t>
              </a:r>
              <a:endParaRPr lang="en-IN" sz="1401" dirty="0">
                <a:solidFill>
                  <a:schemeClr val="tx1">
                    <a:lumMod val="75000"/>
                    <a:lumOff val="25000"/>
                  </a:schemeClr>
                </a:solidFill>
                <a:latin typeface="Montserrat" panose="00000500000000000000" pitchFamily="2" charset="0"/>
              </a:endParaRPr>
            </a:p>
            <a:p>
              <a:pPr algn="just"/>
              <a:endParaRPr lang="en-US" sz="1051" dirty="0">
                <a:solidFill>
                  <a:schemeClr val="tx1">
                    <a:lumMod val="75000"/>
                    <a:lumOff val="25000"/>
                  </a:schemeClr>
                </a:solidFill>
                <a:latin typeface="Montserrat" panose="00000500000000000000" pitchFamily="2"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Shape 51"/>
          <p:cNvSpPr/>
          <p:nvPr/>
        </p:nvSpPr>
        <p:spPr>
          <a:xfrm>
            <a:off x="0" y="2"/>
            <a:ext cx="1682261" cy="1667141"/>
          </a:xfrm>
          <a:custGeom>
            <a:avLst/>
            <a:gdLst>
              <a:gd name="connsiteX0" fmla="*/ 0 w 1682261"/>
              <a:gd name="connsiteY0" fmla="*/ 0 h 1667142"/>
              <a:gd name="connsiteX1" fmla="*/ 0 w 1682261"/>
              <a:gd name="connsiteY1" fmla="*/ 1263308 h 1667142"/>
              <a:gd name="connsiteX2" fmla="*/ 695765 w 1682261"/>
              <a:gd name="connsiteY2" fmla="*/ 1667143 h 1667142"/>
              <a:gd name="connsiteX3" fmla="*/ 1682262 w 1682261"/>
              <a:gd name="connsiteY3" fmla="*/ 1094946 h 1667142"/>
              <a:gd name="connsiteX4" fmla="*/ 1682262 w 1682261"/>
              <a:gd name="connsiteY4" fmla="*/ 0 h 1667142"/>
              <a:gd name="connsiteX5" fmla="*/ 0 w 1682261"/>
              <a:gd name="connsiteY5" fmla="*/ 0 h 166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261" h="1667142">
                <a:moveTo>
                  <a:pt x="0" y="0"/>
                </a:moveTo>
                <a:lnTo>
                  <a:pt x="0" y="1263308"/>
                </a:lnTo>
                <a:lnTo>
                  <a:pt x="695765" y="1667143"/>
                </a:lnTo>
                <a:lnTo>
                  <a:pt x="1682262" y="1094946"/>
                </a:lnTo>
                <a:lnTo>
                  <a:pt x="1682262" y="0"/>
                </a:lnTo>
                <a:lnTo>
                  <a:pt x="0" y="0"/>
                </a:lnTo>
                <a:close/>
              </a:path>
            </a:pathLst>
          </a:custGeom>
          <a:solidFill>
            <a:srgbClr val="F7F7F7"/>
          </a:solidFill>
          <a:ln w="58615" cap="flat">
            <a:noFill/>
            <a:prstDash val="solid"/>
            <a:miter/>
          </a:ln>
        </p:spPr>
        <p:txBody>
          <a:bodyPr rtlCol="0" anchor="ctr"/>
          <a:lstStyle/>
          <a:p>
            <a:endParaRPr lang="en-IN" sz="1801"/>
          </a:p>
        </p:txBody>
      </p:sp>
      <p:sp>
        <p:nvSpPr>
          <p:cNvPr id="53" name="Freeform: Shape 52"/>
          <p:cNvSpPr/>
          <p:nvPr/>
        </p:nvSpPr>
        <p:spPr>
          <a:xfrm>
            <a:off x="10285828" y="2"/>
            <a:ext cx="1917308" cy="2234629"/>
          </a:xfrm>
          <a:custGeom>
            <a:avLst/>
            <a:gdLst>
              <a:gd name="connsiteX0" fmla="*/ 1917310 w 1917309"/>
              <a:gd name="connsiteY0" fmla="*/ 0 h 2234630"/>
              <a:gd name="connsiteX1" fmla="*/ 337625 w 1917309"/>
              <a:gd name="connsiteY1" fmla="*/ 0 h 2234630"/>
              <a:gd name="connsiteX2" fmla="*/ 0 w 1917309"/>
              <a:gd name="connsiteY2" fmla="*/ 196031 h 2234630"/>
              <a:gd name="connsiteX3" fmla="*/ 0 w 1917309"/>
              <a:gd name="connsiteY3" fmla="*/ 1555294 h 2234630"/>
              <a:gd name="connsiteX4" fmla="*/ 1171722 w 1917309"/>
              <a:gd name="connsiteY4" fmla="*/ 2234631 h 2234630"/>
              <a:gd name="connsiteX5" fmla="*/ 1917310 w 1917309"/>
              <a:gd name="connsiteY5" fmla="*/ 1802539 h 2234630"/>
              <a:gd name="connsiteX6" fmla="*/ 1917310 w 1917309"/>
              <a:gd name="connsiteY6" fmla="*/ 0 h 22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7309" h="2234630">
                <a:moveTo>
                  <a:pt x="1917310" y="0"/>
                </a:moveTo>
                <a:lnTo>
                  <a:pt x="337625" y="0"/>
                </a:lnTo>
                <a:lnTo>
                  <a:pt x="0" y="196031"/>
                </a:lnTo>
                <a:lnTo>
                  <a:pt x="0" y="1555294"/>
                </a:lnTo>
                <a:lnTo>
                  <a:pt x="1171722" y="2234631"/>
                </a:lnTo>
                <a:lnTo>
                  <a:pt x="1917310" y="1802539"/>
                </a:lnTo>
                <a:lnTo>
                  <a:pt x="1917310" y="0"/>
                </a:lnTo>
                <a:close/>
              </a:path>
            </a:pathLst>
          </a:custGeom>
          <a:solidFill>
            <a:schemeClr val="bg1">
              <a:lumMod val="95000"/>
            </a:schemeClr>
          </a:solidFill>
          <a:ln w="58615" cap="flat">
            <a:noFill/>
            <a:prstDash val="solid"/>
            <a:miter/>
          </a:ln>
        </p:spPr>
        <p:txBody>
          <a:bodyPr rtlCol="0" anchor="ctr"/>
          <a:lstStyle/>
          <a:p>
            <a:endParaRPr lang="en-IN" sz="1801"/>
          </a:p>
        </p:txBody>
      </p:sp>
      <p:grpSp>
        <p:nvGrpSpPr>
          <p:cNvPr id="5" name="Group 4"/>
          <p:cNvGrpSpPr/>
          <p:nvPr/>
        </p:nvGrpSpPr>
        <p:grpSpPr>
          <a:xfrm>
            <a:off x="685801" y="1333501"/>
            <a:ext cx="10808454" cy="4397265"/>
            <a:chOff x="1228416" y="1727201"/>
            <a:chExt cx="9731173" cy="3256509"/>
          </a:xfrm>
        </p:grpSpPr>
        <p:grpSp>
          <p:nvGrpSpPr>
            <p:cNvPr id="6" name="Group 8"/>
            <p:cNvGrpSpPr/>
            <p:nvPr/>
          </p:nvGrpSpPr>
          <p:grpSpPr>
            <a:xfrm>
              <a:off x="4617070" y="1764821"/>
              <a:ext cx="2964619" cy="1930442"/>
              <a:chOff x="0" y="75239"/>
              <a:chExt cx="5929238" cy="3860883"/>
            </a:xfrm>
          </p:grpSpPr>
          <p:pic>
            <p:nvPicPr>
              <p:cNvPr id="31" name="Picture 9"/>
              <p:cNvPicPr>
                <a:picLocks noChangeAspect="1"/>
              </p:cNvPicPr>
              <p:nvPr/>
            </p:nvPicPr>
            <p:blipFill>
              <a:blip r:embed="rId2"/>
              <a:stretch>
                <a:fillRect/>
              </a:stretch>
            </p:blipFill>
            <p:spPr>
              <a:xfrm>
                <a:off x="0" y="75239"/>
                <a:ext cx="5929238" cy="3860883"/>
              </a:xfrm>
              <a:prstGeom prst="rect">
                <a:avLst/>
              </a:prstGeom>
            </p:spPr>
          </p:pic>
        </p:grpSp>
        <p:grpSp>
          <p:nvGrpSpPr>
            <p:cNvPr id="9" name="Group 11"/>
            <p:cNvGrpSpPr/>
            <p:nvPr/>
          </p:nvGrpSpPr>
          <p:grpSpPr>
            <a:xfrm>
              <a:off x="1228416" y="1727201"/>
              <a:ext cx="2961455" cy="1968062"/>
              <a:chOff x="-21508" y="0"/>
              <a:chExt cx="5922908" cy="3936123"/>
            </a:xfrm>
          </p:grpSpPr>
          <p:pic>
            <p:nvPicPr>
              <p:cNvPr id="27" name="Picture 12"/>
              <p:cNvPicPr>
                <a:picLocks noChangeAspect="1"/>
              </p:cNvPicPr>
              <p:nvPr/>
            </p:nvPicPr>
            <p:blipFill>
              <a:blip r:embed="rId3"/>
              <a:stretch>
                <a:fillRect/>
              </a:stretch>
            </p:blipFill>
            <p:spPr>
              <a:xfrm>
                <a:off x="-21508" y="0"/>
                <a:ext cx="5922908" cy="3936123"/>
              </a:xfrm>
              <a:prstGeom prst="rect">
                <a:avLst/>
              </a:prstGeom>
            </p:spPr>
          </p:pic>
        </p:grpSp>
        <p:grpSp>
          <p:nvGrpSpPr>
            <p:cNvPr id="10" name="Group 13"/>
            <p:cNvGrpSpPr/>
            <p:nvPr/>
          </p:nvGrpSpPr>
          <p:grpSpPr>
            <a:xfrm>
              <a:off x="7997455" y="1764822"/>
              <a:ext cx="2955375" cy="1928090"/>
              <a:chOff x="18488" y="75241"/>
              <a:chExt cx="5910750" cy="3856180"/>
            </a:xfrm>
          </p:grpSpPr>
          <p:pic>
            <p:nvPicPr>
              <p:cNvPr id="26" name="Picture 14"/>
              <p:cNvPicPr>
                <a:picLocks noChangeAspect="1"/>
              </p:cNvPicPr>
              <p:nvPr/>
            </p:nvPicPr>
            <p:blipFill>
              <a:blip r:embed="rId4"/>
              <a:stretch>
                <a:fillRect/>
              </a:stretch>
            </p:blipFill>
            <p:spPr>
              <a:xfrm>
                <a:off x="18488" y="75241"/>
                <a:ext cx="5910750" cy="3856180"/>
              </a:xfrm>
              <a:prstGeom prst="rect">
                <a:avLst/>
              </a:prstGeom>
            </p:spPr>
          </p:pic>
        </p:grpSp>
        <p:grpSp>
          <p:nvGrpSpPr>
            <p:cNvPr id="11" name="Group 15"/>
            <p:cNvGrpSpPr/>
            <p:nvPr/>
          </p:nvGrpSpPr>
          <p:grpSpPr>
            <a:xfrm>
              <a:off x="1239170" y="3695644"/>
              <a:ext cx="2964619" cy="478838"/>
              <a:chOff x="0" y="0"/>
              <a:chExt cx="1622251" cy="262022"/>
            </a:xfrm>
          </p:grpSpPr>
          <p:sp>
            <p:nvSpPr>
              <p:cNvPr id="25" name="Freeform 16"/>
              <p:cNvSpPr/>
              <p:nvPr/>
            </p:nvSpPr>
            <p:spPr>
              <a:xfrm>
                <a:off x="0" y="0"/>
                <a:ext cx="1622251" cy="262022"/>
              </a:xfrm>
              <a:custGeom>
                <a:avLst/>
                <a:gdLst/>
                <a:ahLst/>
                <a:cxnLst/>
                <a:rect l="l" t="t" r="r" b="b"/>
                <a:pathLst>
                  <a:path w="1622251" h="262022">
                    <a:moveTo>
                      <a:pt x="0" y="0"/>
                    </a:moveTo>
                    <a:lnTo>
                      <a:pt x="1622251" y="0"/>
                    </a:lnTo>
                    <a:lnTo>
                      <a:pt x="1622251" y="262022"/>
                    </a:lnTo>
                    <a:lnTo>
                      <a:pt x="0" y="262022"/>
                    </a:lnTo>
                    <a:close/>
                  </a:path>
                </a:pathLst>
              </a:custGeom>
              <a:solidFill>
                <a:schemeClr val="bg2"/>
              </a:solidFill>
            </p:spPr>
            <p:txBody>
              <a:bodyPr/>
              <a:lstStyle/>
              <a:p>
                <a:endParaRPr lang="en-IN" sz="1801" dirty="0"/>
              </a:p>
            </p:txBody>
          </p:sp>
        </p:grpSp>
        <p:grpSp>
          <p:nvGrpSpPr>
            <p:cNvPr id="12" name="Group 18"/>
            <p:cNvGrpSpPr/>
            <p:nvPr/>
          </p:nvGrpSpPr>
          <p:grpSpPr>
            <a:xfrm>
              <a:off x="4617070" y="3695644"/>
              <a:ext cx="2964619" cy="478838"/>
              <a:chOff x="0" y="0"/>
              <a:chExt cx="1622251" cy="262022"/>
            </a:xfrm>
          </p:grpSpPr>
          <p:sp>
            <p:nvSpPr>
              <p:cNvPr id="24" name="Freeform 19"/>
              <p:cNvSpPr/>
              <p:nvPr/>
            </p:nvSpPr>
            <p:spPr>
              <a:xfrm>
                <a:off x="0" y="0"/>
                <a:ext cx="1622251" cy="262022"/>
              </a:xfrm>
              <a:custGeom>
                <a:avLst/>
                <a:gdLst/>
                <a:ahLst/>
                <a:cxnLst/>
                <a:rect l="l" t="t" r="r" b="b"/>
                <a:pathLst>
                  <a:path w="1622251" h="262022">
                    <a:moveTo>
                      <a:pt x="0" y="0"/>
                    </a:moveTo>
                    <a:lnTo>
                      <a:pt x="1622251" y="0"/>
                    </a:lnTo>
                    <a:lnTo>
                      <a:pt x="1622251" y="262022"/>
                    </a:lnTo>
                    <a:lnTo>
                      <a:pt x="0" y="262022"/>
                    </a:lnTo>
                    <a:close/>
                  </a:path>
                </a:pathLst>
              </a:custGeom>
              <a:solidFill>
                <a:srgbClr val="C00000"/>
              </a:solidFill>
            </p:spPr>
            <p:txBody>
              <a:bodyPr/>
              <a:lstStyle/>
              <a:p>
                <a:endParaRPr lang="en-IN" sz="1801"/>
              </a:p>
            </p:txBody>
          </p:sp>
        </p:grpSp>
        <p:grpSp>
          <p:nvGrpSpPr>
            <p:cNvPr id="13" name="Group 20"/>
            <p:cNvGrpSpPr/>
            <p:nvPr/>
          </p:nvGrpSpPr>
          <p:grpSpPr>
            <a:xfrm>
              <a:off x="7994970" y="3695644"/>
              <a:ext cx="2964619" cy="478838"/>
              <a:chOff x="0" y="0"/>
              <a:chExt cx="1622251" cy="262022"/>
            </a:xfrm>
          </p:grpSpPr>
          <p:sp>
            <p:nvSpPr>
              <p:cNvPr id="23" name="Freeform 21"/>
              <p:cNvSpPr/>
              <p:nvPr/>
            </p:nvSpPr>
            <p:spPr>
              <a:xfrm>
                <a:off x="0" y="0"/>
                <a:ext cx="1622251" cy="262022"/>
              </a:xfrm>
              <a:custGeom>
                <a:avLst/>
                <a:gdLst/>
                <a:ahLst/>
                <a:cxnLst/>
                <a:rect l="l" t="t" r="r" b="b"/>
                <a:pathLst>
                  <a:path w="1622251" h="262022">
                    <a:moveTo>
                      <a:pt x="0" y="0"/>
                    </a:moveTo>
                    <a:lnTo>
                      <a:pt x="1622251" y="0"/>
                    </a:lnTo>
                    <a:lnTo>
                      <a:pt x="1622251" y="262022"/>
                    </a:lnTo>
                    <a:lnTo>
                      <a:pt x="0" y="262022"/>
                    </a:lnTo>
                    <a:close/>
                  </a:path>
                </a:pathLst>
              </a:custGeom>
              <a:solidFill>
                <a:schemeClr val="bg2"/>
              </a:solidFill>
            </p:spPr>
            <p:txBody>
              <a:bodyPr/>
              <a:lstStyle/>
              <a:p>
                <a:endParaRPr lang="en-IN" sz="1801"/>
              </a:p>
            </p:txBody>
          </p:sp>
        </p:grpSp>
        <p:sp>
          <p:nvSpPr>
            <p:cNvPr id="17" name="TextBox 28"/>
            <p:cNvSpPr txBox="1"/>
            <p:nvPr/>
          </p:nvSpPr>
          <p:spPr>
            <a:xfrm>
              <a:off x="1239167" y="3711007"/>
              <a:ext cx="2964620" cy="403155"/>
            </a:xfrm>
            <a:prstGeom prst="rect">
              <a:avLst/>
            </a:prstGeom>
          </p:spPr>
          <p:txBody>
            <a:bodyPr wrap="square" lIns="0" tIns="0" rIns="0" bIns="0" rtlCol="0" anchor="t">
              <a:spAutoFit/>
            </a:bodyPr>
            <a:lstStyle/>
            <a:p>
              <a:pPr algn="ctr">
                <a:lnSpc>
                  <a:spcPts val="2240"/>
                </a:lnSpc>
                <a:spcBef>
                  <a:spcPct val="0"/>
                </a:spcBef>
              </a:pPr>
              <a:r>
                <a:rPr lang="en-US" sz="1600" b="1" dirty="0">
                  <a:solidFill>
                    <a:schemeClr val="bg1"/>
                  </a:solidFill>
                  <a:latin typeface="Montserrat" panose="00000500000000000000" pitchFamily="2" charset="0"/>
                </a:rPr>
                <a:t>Structural Engineering</a:t>
              </a:r>
            </a:p>
            <a:p>
              <a:pPr algn="ctr">
                <a:lnSpc>
                  <a:spcPts val="2240"/>
                </a:lnSpc>
                <a:spcBef>
                  <a:spcPct val="0"/>
                </a:spcBef>
              </a:pPr>
              <a:r>
                <a:rPr lang="en-US" sz="1600" b="1" dirty="0">
                  <a:solidFill>
                    <a:schemeClr val="bg1"/>
                  </a:solidFill>
                  <a:latin typeface="Montserrat" panose="00000500000000000000" pitchFamily="2" charset="0"/>
                </a:rPr>
                <a:t> Design </a:t>
              </a:r>
            </a:p>
          </p:txBody>
        </p:sp>
        <p:sp>
          <p:nvSpPr>
            <p:cNvPr id="18" name="TextBox 29"/>
            <p:cNvSpPr txBox="1"/>
            <p:nvPr/>
          </p:nvSpPr>
          <p:spPr>
            <a:xfrm>
              <a:off x="5029503" y="3807895"/>
              <a:ext cx="2139752" cy="194217"/>
            </a:xfrm>
            <a:prstGeom prst="rect">
              <a:avLst/>
            </a:prstGeom>
          </p:spPr>
          <p:txBody>
            <a:bodyPr wrap="square" lIns="0" tIns="0" rIns="0" bIns="0" rtlCol="0" anchor="t">
              <a:spAutoFit/>
            </a:bodyPr>
            <a:lstStyle/>
            <a:p>
              <a:pPr algn="ctr">
                <a:lnSpc>
                  <a:spcPts val="2240"/>
                </a:lnSpc>
                <a:spcBef>
                  <a:spcPct val="0"/>
                </a:spcBef>
              </a:pPr>
              <a:r>
                <a:rPr lang="en-US" sz="1600" b="1" dirty="0">
                  <a:solidFill>
                    <a:schemeClr val="bg1"/>
                  </a:solidFill>
                  <a:latin typeface="Montserrat" panose="00000500000000000000" pitchFamily="2" charset="0"/>
                </a:rPr>
                <a:t>Structural Audit</a:t>
              </a:r>
            </a:p>
          </p:txBody>
        </p:sp>
        <p:sp>
          <p:nvSpPr>
            <p:cNvPr id="19" name="TextBox 30"/>
            <p:cNvSpPr txBox="1"/>
            <p:nvPr/>
          </p:nvSpPr>
          <p:spPr>
            <a:xfrm>
              <a:off x="7994122" y="3738162"/>
              <a:ext cx="2964619" cy="393801"/>
            </a:xfrm>
            <a:prstGeom prst="rect">
              <a:avLst/>
            </a:prstGeom>
          </p:spPr>
          <p:txBody>
            <a:bodyPr wrap="square" lIns="0" tIns="0" rIns="0" bIns="0" rtlCol="0" anchor="t">
              <a:spAutoFit/>
            </a:bodyPr>
            <a:lstStyle/>
            <a:p>
              <a:pPr algn="ctr">
                <a:lnSpc>
                  <a:spcPts val="2240"/>
                </a:lnSpc>
                <a:spcBef>
                  <a:spcPct val="0"/>
                </a:spcBef>
              </a:pPr>
              <a:r>
                <a:rPr lang="en-US" sz="2400" b="1" dirty="0">
                  <a:solidFill>
                    <a:schemeClr val="bg1"/>
                  </a:solidFill>
                  <a:latin typeface="Montserrat" panose="00000500000000000000" pitchFamily="2" charset="0"/>
                </a:rPr>
                <a:t>PMC</a:t>
              </a:r>
            </a:p>
            <a:p>
              <a:pPr algn="ctr">
                <a:lnSpc>
                  <a:spcPts val="2240"/>
                </a:lnSpc>
                <a:spcBef>
                  <a:spcPct val="0"/>
                </a:spcBef>
              </a:pPr>
              <a:r>
                <a:rPr lang="en-US" sz="1200" b="1" dirty="0">
                  <a:solidFill>
                    <a:schemeClr val="bg1"/>
                  </a:solidFill>
                  <a:latin typeface="Montserrat" panose="00000500000000000000" pitchFamily="2" charset="0"/>
                </a:rPr>
                <a:t>(Project Management Consultancy)</a:t>
              </a:r>
            </a:p>
          </p:txBody>
        </p:sp>
        <p:sp>
          <p:nvSpPr>
            <p:cNvPr id="20" name="TextBox 19"/>
            <p:cNvSpPr txBox="1"/>
            <p:nvPr/>
          </p:nvSpPr>
          <p:spPr>
            <a:xfrm>
              <a:off x="1239168" y="4184381"/>
              <a:ext cx="2964619" cy="799329"/>
            </a:xfrm>
            <a:prstGeom prst="rect">
              <a:avLst/>
            </a:prstGeom>
            <a:noFill/>
          </p:spPr>
          <p:txBody>
            <a:bodyPr wrap="square" rtlCol="0">
              <a:spAutoFit/>
            </a:bodyPr>
            <a:lstStyle/>
            <a:p>
              <a:pPr algn="just">
                <a:lnSpc>
                  <a:spcPct val="150000"/>
                </a:lnSpc>
              </a:pPr>
              <a:r>
                <a:rPr lang="en-IN" sz="1100" dirty="0">
                  <a:solidFill>
                    <a:schemeClr val="tx1">
                      <a:lumMod val="85000"/>
                      <a:lumOff val="15000"/>
                    </a:schemeClr>
                  </a:solidFill>
                  <a:latin typeface="Montserrat" panose="00000500000000000000" pitchFamily="2" charset="0"/>
                </a:rPr>
                <a:t>We analyse and design all types of </a:t>
              </a:r>
              <a:r>
                <a:rPr lang="en-IN" sz="1100" b="1" dirty="0">
                  <a:solidFill>
                    <a:schemeClr val="tx1">
                      <a:lumMod val="85000"/>
                      <a:lumOff val="15000"/>
                    </a:schemeClr>
                  </a:solidFill>
                  <a:latin typeface="Montserrat" panose="00000500000000000000" pitchFamily="2" charset="0"/>
                </a:rPr>
                <a:t>Residential, Commercial and Industrial</a:t>
              </a:r>
              <a:r>
                <a:rPr lang="en-IN" sz="1100" dirty="0">
                  <a:solidFill>
                    <a:schemeClr val="tx1">
                      <a:lumMod val="85000"/>
                      <a:lumOff val="15000"/>
                    </a:schemeClr>
                  </a:solidFill>
                  <a:latin typeface="Montserrat" panose="00000500000000000000" pitchFamily="2" charset="0"/>
                </a:rPr>
                <a:t>  buildings using finite element software  </a:t>
              </a:r>
            </a:p>
            <a:p>
              <a:pPr algn="just">
                <a:lnSpc>
                  <a:spcPct val="150000"/>
                </a:lnSpc>
              </a:pPr>
              <a:endParaRPr lang="en-US" sz="1100" dirty="0">
                <a:solidFill>
                  <a:schemeClr val="tx1">
                    <a:lumMod val="85000"/>
                    <a:lumOff val="15000"/>
                  </a:schemeClr>
                </a:solidFill>
                <a:latin typeface="Montserrat" panose="00000500000000000000" pitchFamily="2" charset="0"/>
              </a:endParaRPr>
            </a:p>
          </p:txBody>
        </p:sp>
        <p:sp>
          <p:nvSpPr>
            <p:cNvPr id="21" name="TextBox 20"/>
            <p:cNvSpPr txBox="1"/>
            <p:nvPr/>
          </p:nvSpPr>
          <p:spPr>
            <a:xfrm>
              <a:off x="7994122" y="4176239"/>
              <a:ext cx="2958708" cy="611286"/>
            </a:xfrm>
            <a:prstGeom prst="rect">
              <a:avLst/>
            </a:prstGeom>
            <a:noFill/>
          </p:spPr>
          <p:txBody>
            <a:bodyPr wrap="square" rtlCol="0">
              <a:spAutoFit/>
            </a:bodyPr>
            <a:lstStyle/>
            <a:p>
              <a:pPr marL="0" lvl="2" algn="just">
                <a:lnSpc>
                  <a:spcPct val="150000"/>
                </a:lnSpc>
              </a:pPr>
              <a:r>
                <a:rPr lang="en-US" sz="1100" b="1" dirty="0">
                  <a:solidFill>
                    <a:schemeClr val="tx1">
                      <a:lumMod val="85000"/>
                      <a:lumOff val="15000"/>
                    </a:schemeClr>
                  </a:solidFill>
                  <a:latin typeface="Montserrat" panose="00000500000000000000" pitchFamily="2" charset="0"/>
                </a:rPr>
                <a:t>Pre-Tendered and Post Tender Activities, Supervision</a:t>
              </a:r>
              <a:r>
                <a:rPr lang="en-US" sz="1100" dirty="0">
                  <a:solidFill>
                    <a:schemeClr val="tx1">
                      <a:lumMod val="85000"/>
                      <a:lumOff val="15000"/>
                    </a:schemeClr>
                  </a:solidFill>
                  <a:latin typeface="Montserrat" panose="00000500000000000000" pitchFamily="2" charset="0"/>
                </a:rPr>
                <a:t> and </a:t>
              </a:r>
              <a:r>
                <a:rPr lang="en-US" sz="1100" b="1" dirty="0">
                  <a:solidFill>
                    <a:schemeClr val="tx1">
                      <a:lumMod val="85000"/>
                      <a:lumOff val="15000"/>
                    </a:schemeClr>
                  </a:solidFill>
                  <a:latin typeface="Montserrat" panose="00000500000000000000" pitchFamily="2" charset="0"/>
                </a:rPr>
                <a:t>Management</a:t>
              </a:r>
              <a:r>
                <a:rPr lang="en-US" sz="1100" dirty="0">
                  <a:solidFill>
                    <a:schemeClr val="tx1">
                      <a:lumMod val="85000"/>
                      <a:lumOff val="15000"/>
                    </a:schemeClr>
                  </a:solidFill>
                  <a:latin typeface="Montserrat" panose="00000500000000000000" pitchFamily="2" charset="0"/>
                </a:rPr>
                <a:t> during execution.</a:t>
              </a:r>
            </a:p>
          </p:txBody>
        </p:sp>
        <p:sp>
          <p:nvSpPr>
            <p:cNvPr id="22" name="TextBox 21"/>
            <p:cNvSpPr txBox="1"/>
            <p:nvPr/>
          </p:nvSpPr>
          <p:spPr>
            <a:xfrm>
              <a:off x="4617070" y="4174482"/>
              <a:ext cx="2964619" cy="799329"/>
            </a:xfrm>
            <a:prstGeom prst="rect">
              <a:avLst/>
            </a:prstGeom>
            <a:noFill/>
          </p:spPr>
          <p:txBody>
            <a:bodyPr wrap="square" rtlCol="0">
              <a:spAutoFit/>
            </a:bodyPr>
            <a:lstStyle/>
            <a:p>
              <a:pPr marL="0" lvl="2" algn="just">
                <a:lnSpc>
                  <a:spcPct val="150000"/>
                </a:lnSpc>
              </a:pPr>
              <a:r>
                <a:rPr lang="en-US" sz="1100" dirty="0">
                  <a:solidFill>
                    <a:schemeClr val="tx1">
                      <a:lumMod val="85000"/>
                      <a:lumOff val="15000"/>
                    </a:schemeClr>
                  </a:solidFill>
                  <a:latin typeface="Montserrat" panose="00000500000000000000" pitchFamily="2" charset="0"/>
                </a:rPr>
                <a:t>Our experienced team do a preliminary technical survey of a building to assess  </a:t>
              </a:r>
              <a:r>
                <a:rPr lang="en-US" sz="1100" b="1" dirty="0">
                  <a:solidFill>
                    <a:schemeClr val="tx1">
                      <a:lumMod val="85000"/>
                      <a:lumOff val="15000"/>
                    </a:schemeClr>
                  </a:solidFill>
                  <a:latin typeface="Montserrat" panose="00000500000000000000" pitchFamily="2" charset="0"/>
                </a:rPr>
                <a:t>General Health of Structure </a:t>
              </a:r>
              <a:r>
                <a:rPr lang="en-US" sz="1100" dirty="0">
                  <a:solidFill>
                    <a:schemeClr val="tx1">
                      <a:lumMod val="85000"/>
                      <a:lumOff val="15000"/>
                    </a:schemeClr>
                  </a:solidFill>
                  <a:latin typeface="Montserrat" panose="00000500000000000000" pitchFamily="2" charset="0"/>
                </a:rPr>
                <a:t>as  </a:t>
              </a:r>
              <a:r>
                <a:rPr lang="en-US" sz="1100" b="1" dirty="0">
                  <a:solidFill>
                    <a:schemeClr val="tx1">
                      <a:lumMod val="85000"/>
                      <a:lumOff val="15000"/>
                    </a:schemeClr>
                  </a:solidFill>
                  <a:latin typeface="Montserrat" panose="00000500000000000000" pitchFamily="2" charset="0"/>
                </a:rPr>
                <a:t>Engineering Structure</a:t>
              </a:r>
              <a:r>
                <a:rPr lang="en-US" sz="1100" dirty="0">
                  <a:solidFill>
                    <a:schemeClr val="tx1">
                      <a:lumMod val="85000"/>
                      <a:lumOff val="15000"/>
                    </a:schemeClr>
                  </a:solidFill>
                  <a:latin typeface="Montserrat" panose="00000500000000000000" pitchFamily="2" charset="0"/>
                </a:rPr>
                <a:t>.</a:t>
              </a:r>
            </a:p>
          </p:txBody>
        </p:sp>
      </p:grpSp>
      <p:sp>
        <p:nvSpPr>
          <p:cNvPr id="32" name="TextBox 17"/>
          <p:cNvSpPr txBox="1"/>
          <p:nvPr/>
        </p:nvSpPr>
        <p:spPr>
          <a:xfrm>
            <a:off x="0" y="609602"/>
            <a:ext cx="12203136" cy="474489"/>
          </a:xfrm>
          <a:prstGeom prst="rect">
            <a:avLst/>
          </a:prstGeom>
        </p:spPr>
        <p:txBody>
          <a:bodyPr wrap="square" lIns="0" tIns="0" rIns="0" bIns="0" rtlCol="0" anchor="t">
            <a:spAutoFit/>
          </a:bodyPr>
          <a:lstStyle/>
          <a:p>
            <a:pPr algn="ctr">
              <a:lnSpc>
                <a:spcPts val="3735"/>
              </a:lnSpc>
            </a:pPr>
            <a:r>
              <a:rPr lang="en-US" sz="3200" b="1" dirty="0">
                <a:solidFill>
                  <a:srgbClr val="242424"/>
                </a:solidFill>
                <a:latin typeface="Montserrat" panose="00000500000000000000" pitchFamily="2" charset="0"/>
              </a:rPr>
              <a:t>Our </a:t>
            </a:r>
            <a:r>
              <a:rPr lang="en-US" sz="3200" b="1" dirty="0">
                <a:solidFill>
                  <a:schemeClr val="bg2"/>
                </a:solidFill>
                <a:latin typeface="Montserrat" panose="00000500000000000000" pitchFamily="2" charset="0"/>
              </a:rPr>
              <a:t>Services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Shape 51"/>
          <p:cNvSpPr/>
          <p:nvPr/>
        </p:nvSpPr>
        <p:spPr>
          <a:xfrm>
            <a:off x="0" y="2"/>
            <a:ext cx="1682261" cy="1667141"/>
          </a:xfrm>
          <a:custGeom>
            <a:avLst/>
            <a:gdLst>
              <a:gd name="connsiteX0" fmla="*/ 0 w 1682261"/>
              <a:gd name="connsiteY0" fmla="*/ 0 h 1667142"/>
              <a:gd name="connsiteX1" fmla="*/ 0 w 1682261"/>
              <a:gd name="connsiteY1" fmla="*/ 1263308 h 1667142"/>
              <a:gd name="connsiteX2" fmla="*/ 695765 w 1682261"/>
              <a:gd name="connsiteY2" fmla="*/ 1667143 h 1667142"/>
              <a:gd name="connsiteX3" fmla="*/ 1682262 w 1682261"/>
              <a:gd name="connsiteY3" fmla="*/ 1094946 h 1667142"/>
              <a:gd name="connsiteX4" fmla="*/ 1682262 w 1682261"/>
              <a:gd name="connsiteY4" fmla="*/ 0 h 1667142"/>
              <a:gd name="connsiteX5" fmla="*/ 0 w 1682261"/>
              <a:gd name="connsiteY5" fmla="*/ 0 h 166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2261" h="1667142">
                <a:moveTo>
                  <a:pt x="0" y="0"/>
                </a:moveTo>
                <a:lnTo>
                  <a:pt x="0" y="1263308"/>
                </a:lnTo>
                <a:lnTo>
                  <a:pt x="695765" y="1667143"/>
                </a:lnTo>
                <a:lnTo>
                  <a:pt x="1682262" y="1094946"/>
                </a:lnTo>
                <a:lnTo>
                  <a:pt x="1682262" y="0"/>
                </a:lnTo>
                <a:lnTo>
                  <a:pt x="0" y="0"/>
                </a:lnTo>
                <a:close/>
              </a:path>
            </a:pathLst>
          </a:custGeom>
          <a:solidFill>
            <a:srgbClr val="F7F7F7"/>
          </a:solidFill>
          <a:ln w="58615" cap="flat">
            <a:noFill/>
            <a:prstDash val="solid"/>
            <a:miter/>
          </a:ln>
        </p:spPr>
        <p:txBody>
          <a:bodyPr rtlCol="0" anchor="ctr"/>
          <a:lstStyle/>
          <a:p>
            <a:endParaRPr lang="en-IN" sz="1801"/>
          </a:p>
        </p:txBody>
      </p:sp>
      <p:sp>
        <p:nvSpPr>
          <p:cNvPr id="53" name="Freeform: Shape 52"/>
          <p:cNvSpPr/>
          <p:nvPr/>
        </p:nvSpPr>
        <p:spPr>
          <a:xfrm>
            <a:off x="10285828" y="2"/>
            <a:ext cx="1917308" cy="2234629"/>
          </a:xfrm>
          <a:custGeom>
            <a:avLst/>
            <a:gdLst>
              <a:gd name="connsiteX0" fmla="*/ 1917310 w 1917309"/>
              <a:gd name="connsiteY0" fmla="*/ 0 h 2234630"/>
              <a:gd name="connsiteX1" fmla="*/ 337625 w 1917309"/>
              <a:gd name="connsiteY1" fmla="*/ 0 h 2234630"/>
              <a:gd name="connsiteX2" fmla="*/ 0 w 1917309"/>
              <a:gd name="connsiteY2" fmla="*/ 196031 h 2234630"/>
              <a:gd name="connsiteX3" fmla="*/ 0 w 1917309"/>
              <a:gd name="connsiteY3" fmla="*/ 1555294 h 2234630"/>
              <a:gd name="connsiteX4" fmla="*/ 1171722 w 1917309"/>
              <a:gd name="connsiteY4" fmla="*/ 2234631 h 2234630"/>
              <a:gd name="connsiteX5" fmla="*/ 1917310 w 1917309"/>
              <a:gd name="connsiteY5" fmla="*/ 1802539 h 2234630"/>
              <a:gd name="connsiteX6" fmla="*/ 1917310 w 1917309"/>
              <a:gd name="connsiteY6" fmla="*/ 0 h 223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7309" h="2234630">
                <a:moveTo>
                  <a:pt x="1917310" y="0"/>
                </a:moveTo>
                <a:lnTo>
                  <a:pt x="337625" y="0"/>
                </a:lnTo>
                <a:lnTo>
                  <a:pt x="0" y="196031"/>
                </a:lnTo>
                <a:lnTo>
                  <a:pt x="0" y="1555294"/>
                </a:lnTo>
                <a:lnTo>
                  <a:pt x="1171722" y="2234631"/>
                </a:lnTo>
                <a:lnTo>
                  <a:pt x="1917310" y="1802539"/>
                </a:lnTo>
                <a:lnTo>
                  <a:pt x="1917310" y="0"/>
                </a:lnTo>
                <a:close/>
              </a:path>
            </a:pathLst>
          </a:custGeom>
          <a:solidFill>
            <a:schemeClr val="bg1">
              <a:lumMod val="95000"/>
            </a:schemeClr>
          </a:solidFill>
          <a:ln w="58615" cap="flat">
            <a:noFill/>
            <a:prstDash val="solid"/>
            <a:miter/>
          </a:ln>
        </p:spPr>
        <p:txBody>
          <a:bodyPr rtlCol="0" anchor="ctr"/>
          <a:lstStyle/>
          <a:p>
            <a:endParaRPr lang="en-IN" sz="1801"/>
          </a:p>
        </p:txBody>
      </p:sp>
      <p:grpSp>
        <p:nvGrpSpPr>
          <p:cNvPr id="5" name="Group 4"/>
          <p:cNvGrpSpPr/>
          <p:nvPr/>
        </p:nvGrpSpPr>
        <p:grpSpPr>
          <a:xfrm>
            <a:off x="674833" y="1457325"/>
            <a:ext cx="10819422" cy="4033675"/>
            <a:chOff x="1218538" y="1778811"/>
            <a:chExt cx="9741051" cy="3012028"/>
          </a:xfrm>
        </p:grpSpPr>
        <p:grpSp>
          <p:nvGrpSpPr>
            <p:cNvPr id="6" name="Group 8"/>
            <p:cNvGrpSpPr/>
            <p:nvPr/>
          </p:nvGrpSpPr>
          <p:grpSpPr>
            <a:xfrm>
              <a:off x="4617070" y="1778811"/>
              <a:ext cx="2964619" cy="1924623"/>
              <a:chOff x="0" y="103224"/>
              <a:chExt cx="5929238" cy="3849244"/>
            </a:xfrm>
          </p:grpSpPr>
          <p:pic>
            <p:nvPicPr>
              <p:cNvPr id="31" name="Picture 9"/>
              <p:cNvPicPr>
                <a:picLocks noChangeAspect="1"/>
              </p:cNvPicPr>
              <p:nvPr/>
            </p:nvPicPr>
            <p:blipFill>
              <a:blip r:embed="rId2"/>
              <a:stretch>
                <a:fillRect/>
              </a:stretch>
            </p:blipFill>
            <p:spPr>
              <a:xfrm>
                <a:off x="0" y="103224"/>
                <a:ext cx="5929238" cy="3849244"/>
              </a:xfrm>
              <a:prstGeom prst="rect">
                <a:avLst/>
              </a:prstGeom>
            </p:spPr>
          </p:pic>
        </p:grpSp>
        <p:grpSp>
          <p:nvGrpSpPr>
            <p:cNvPr id="9" name="Group 11"/>
            <p:cNvGrpSpPr/>
            <p:nvPr/>
          </p:nvGrpSpPr>
          <p:grpSpPr>
            <a:xfrm>
              <a:off x="1239170" y="1785924"/>
              <a:ext cx="2964619" cy="1915635"/>
              <a:chOff x="0" y="117447"/>
              <a:chExt cx="5929238" cy="3831270"/>
            </a:xfrm>
          </p:grpSpPr>
          <p:pic>
            <p:nvPicPr>
              <p:cNvPr id="27" name="Picture 12"/>
              <p:cNvPicPr>
                <a:picLocks noChangeAspect="1"/>
              </p:cNvPicPr>
              <p:nvPr/>
            </p:nvPicPr>
            <p:blipFill>
              <a:blip r:embed="rId3"/>
              <a:stretch>
                <a:fillRect/>
              </a:stretch>
            </p:blipFill>
            <p:spPr>
              <a:xfrm>
                <a:off x="0" y="117447"/>
                <a:ext cx="5929238" cy="3831270"/>
              </a:xfrm>
              <a:prstGeom prst="rect">
                <a:avLst/>
              </a:prstGeom>
            </p:spPr>
          </p:pic>
        </p:grpSp>
        <p:grpSp>
          <p:nvGrpSpPr>
            <p:cNvPr id="10" name="Group 13"/>
            <p:cNvGrpSpPr/>
            <p:nvPr/>
          </p:nvGrpSpPr>
          <p:grpSpPr>
            <a:xfrm>
              <a:off x="7988211" y="1809632"/>
              <a:ext cx="2964619" cy="1887186"/>
              <a:chOff x="0" y="164861"/>
              <a:chExt cx="5929238" cy="3774371"/>
            </a:xfrm>
          </p:grpSpPr>
          <p:pic>
            <p:nvPicPr>
              <p:cNvPr id="26" name="Picture 14"/>
              <p:cNvPicPr>
                <a:picLocks noChangeAspect="1"/>
              </p:cNvPicPr>
              <p:nvPr/>
            </p:nvPicPr>
            <p:blipFill>
              <a:blip r:embed="rId4"/>
              <a:stretch>
                <a:fillRect/>
              </a:stretch>
            </p:blipFill>
            <p:spPr>
              <a:xfrm>
                <a:off x="0" y="164861"/>
                <a:ext cx="5929238" cy="3774371"/>
              </a:xfrm>
              <a:prstGeom prst="rect">
                <a:avLst/>
              </a:prstGeom>
            </p:spPr>
          </p:pic>
        </p:grpSp>
        <p:grpSp>
          <p:nvGrpSpPr>
            <p:cNvPr id="11" name="Group 15"/>
            <p:cNvGrpSpPr/>
            <p:nvPr/>
          </p:nvGrpSpPr>
          <p:grpSpPr>
            <a:xfrm>
              <a:off x="1239170" y="3695644"/>
              <a:ext cx="2964619" cy="478838"/>
              <a:chOff x="0" y="0"/>
              <a:chExt cx="1622251" cy="262022"/>
            </a:xfrm>
          </p:grpSpPr>
          <p:sp>
            <p:nvSpPr>
              <p:cNvPr id="25" name="Freeform 16"/>
              <p:cNvSpPr/>
              <p:nvPr/>
            </p:nvSpPr>
            <p:spPr>
              <a:xfrm>
                <a:off x="0" y="0"/>
                <a:ext cx="1622251" cy="262022"/>
              </a:xfrm>
              <a:custGeom>
                <a:avLst/>
                <a:gdLst/>
                <a:ahLst/>
                <a:cxnLst/>
                <a:rect l="l" t="t" r="r" b="b"/>
                <a:pathLst>
                  <a:path w="1622251" h="262022">
                    <a:moveTo>
                      <a:pt x="0" y="0"/>
                    </a:moveTo>
                    <a:lnTo>
                      <a:pt x="1622251" y="0"/>
                    </a:lnTo>
                    <a:lnTo>
                      <a:pt x="1622251" y="262022"/>
                    </a:lnTo>
                    <a:lnTo>
                      <a:pt x="0" y="262022"/>
                    </a:lnTo>
                    <a:close/>
                  </a:path>
                </a:pathLst>
              </a:custGeom>
              <a:solidFill>
                <a:schemeClr val="bg2"/>
              </a:solidFill>
            </p:spPr>
            <p:txBody>
              <a:bodyPr/>
              <a:lstStyle/>
              <a:p>
                <a:endParaRPr lang="en-IN" sz="1801" dirty="0"/>
              </a:p>
            </p:txBody>
          </p:sp>
        </p:grpSp>
        <p:grpSp>
          <p:nvGrpSpPr>
            <p:cNvPr id="12" name="Group 18"/>
            <p:cNvGrpSpPr/>
            <p:nvPr/>
          </p:nvGrpSpPr>
          <p:grpSpPr>
            <a:xfrm>
              <a:off x="4617070" y="3695644"/>
              <a:ext cx="2964619" cy="478838"/>
              <a:chOff x="0" y="0"/>
              <a:chExt cx="1622251" cy="262022"/>
            </a:xfrm>
          </p:grpSpPr>
          <p:sp>
            <p:nvSpPr>
              <p:cNvPr id="24" name="Freeform 19"/>
              <p:cNvSpPr/>
              <p:nvPr/>
            </p:nvSpPr>
            <p:spPr>
              <a:xfrm>
                <a:off x="0" y="0"/>
                <a:ext cx="1622251" cy="262022"/>
              </a:xfrm>
              <a:custGeom>
                <a:avLst/>
                <a:gdLst/>
                <a:ahLst/>
                <a:cxnLst/>
                <a:rect l="l" t="t" r="r" b="b"/>
                <a:pathLst>
                  <a:path w="1622251" h="262022">
                    <a:moveTo>
                      <a:pt x="0" y="0"/>
                    </a:moveTo>
                    <a:lnTo>
                      <a:pt x="1622251" y="0"/>
                    </a:lnTo>
                    <a:lnTo>
                      <a:pt x="1622251" y="262022"/>
                    </a:lnTo>
                    <a:lnTo>
                      <a:pt x="0" y="262022"/>
                    </a:lnTo>
                    <a:close/>
                  </a:path>
                </a:pathLst>
              </a:custGeom>
              <a:solidFill>
                <a:srgbClr val="C00000"/>
              </a:solidFill>
            </p:spPr>
            <p:txBody>
              <a:bodyPr/>
              <a:lstStyle/>
              <a:p>
                <a:endParaRPr lang="en-IN" sz="1801"/>
              </a:p>
            </p:txBody>
          </p:sp>
        </p:grpSp>
        <p:grpSp>
          <p:nvGrpSpPr>
            <p:cNvPr id="13" name="Group 20"/>
            <p:cNvGrpSpPr/>
            <p:nvPr/>
          </p:nvGrpSpPr>
          <p:grpSpPr>
            <a:xfrm>
              <a:off x="7994970" y="3695644"/>
              <a:ext cx="2964619" cy="478838"/>
              <a:chOff x="0" y="0"/>
              <a:chExt cx="1622251" cy="262022"/>
            </a:xfrm>
          </p:grpSpPr>
          <p:sp>
            <p:nvSpPr>
              <p:cNvPr id="23" name="Freeform 21"/>
              <p:cNvSpPr/>
              <p:nvPr/>
            </p:nvSpPr>
            <p:spPr>
              <a:xfrm>
                <a:off x="0" y="0"/>
                <a:ext cx="1622251" cy="262022"/>
              </a:xfrm>
              <a:custGeom>
                <a:avLst/>
                <a:gdLst/>
                <a:ahLst/>
                <a:cxnLst/>
                <a:rect l="l" t="t" r="r" b="b"/>
                <a:pathLst>
                  <a:path w="1622251" h="262022">
                    <a:moveTo>
                      <a:pt x="0" y="0"/>
                    </a:moveTo>
                    <a:lnTo>
                      <a:pt x="1622251" y="0"/>
                    </a:lnTo>
                    <a:lnTo>
                      <a:pt x="1622251" y="262022"/>
                    </a:lnTo>
                    <a:lnTo>
                      <a:pt x="0" y="262022"/>
                    </a:lnTo>
                    <a:close/>
                  </a:path>
                </a:pathLst>
              </a:custGeom>
              <a:solidFill>
                <a:schemeClr val="bg2"/>
              </a:solidFill>
            </p:spPr>
            <p:txBody>
              <a:bodyPr/>
              <a:lstStyle/>
              <a:p>
                <a:endParaRPr lang="en-IN" sz="1801"/>
              </a:p>
            </p:txBody>
          </p:sp>
        </p:grpSp>
        <p:sp>
          <p:nvSpPr>
            <p:cNvPr id="17" name="TextBox 28"/>
            <p:cNvSpPr txBox="1"/>
            <p:nvPr/>
          </p:nvSpPr>
          <p:spPr>
            <a:xfrm>
              <a:off x="1218538" y="3775236"/>
              <a:ext cx="2852731" cy="195828"/>
            </a:xfrm>
            <a:prstGeom prst="rect">
              <a:avLst/>
            </a:prstGeom>
          </p:spPr>
          <p:txBody>
            <a:bodyPr wrap="square" lIns="0" tIns="0" rIns="0" bIns="0" rtlCol="0" anchor="t">
              <a:spAutoFit/>
            </a:bodyPr>
            <a:lstStyle/>
            <a:p>
              <a:pPr algn="ctr">
                <a:lnSpc>
                  <a:spcPts val="2240"/>
                </a:lnSpc>
                <a:spcBef>
                  <a:spcPct val="0"/>
                </a:spcBef>
              </a:pPr>
              <a:r>
                <a:rPr lang="en-US" sz="1600" b="1" dirty="0">
                  <a:solidFill>
                    <a:schemeClr val="bg1"/>
                  </a:solidFill>
                  <a:latin typeface="Montserrat" panose="00000500000000000000" pitchFamily="2" charset="0"/>
                </a:rPr>
                <a:t>Architectural Services</a:t>
              </a:r>
            </a:p>
          </p:txBody>
        </p:sp>
        <p:sp>
          <p:nvSpPr>
            <p:cNvPr id="18" name="TextBox 29"/>
            <p:cNvSpPr txBox="1"/>
            <p:nvPr/>
          </p:nvSpPr>
          <p:spPr>
            <a:xfrm>
              <a:off x="4603551" y="3826543"/>
              <a:ext cx="2978137" cy="195828"/>
            </a:xfrm>
            <a:prstGeom prst="rect">
              <a:avLst/>
            </a:prstGeom>
          </p:spPr>
          <p:txBody>
            <a:bodyPr wrap="square" lIns="0" tIns="0" rIns="0" bIns="0" rtlCol="0" anchor="t">
              <a:spAutoFit/>
            </a:bodyPr>
            <a:lstStyle/>
            <a:p>
              <a:pPr algn="ctr">
                <a:lnSpc>
                  <a:spcPts val="2240"/>
                </a:lnSpc>
                <a:spcBef>
                  <a:spcPct val="0"/>
                </a:spcBef>
              </a:pPr>
              <a:r>
                <a:rPr lang="en-US" sz="1600" b="1" dirty="0">
                  <a:solidFill>
                    <a:schemeClr val="bg1"/>
                  </a:solidFill>
                  <a:latin typeface="Montserrat" panose="00000500000000000000" pitchFamily="2" charset="0"/>
                </a:rPr>
                <a:t>Infrastructure Designing</a:t>
              </a:r>
            </a:p>
          </p:txBody>
        </p:sp>
        <p:sp>
          <p:nvSpPr>
            <p:cNvPr id="19" name="TextBox 30"/>
            <p:cNvSpPr txBox="1"/>
            <p:nvPr/>
          </p:nvSpPr>
          <p:spPr>
            <a:xfrm>
              <a:off x="8001726" y="3838080"/>
              <a:ext cx="2957860" cy="195828"/>
            </a:xfrm>
            <a:prstGeom prst="rect">
              <a:avLst/>
            </a:prstGeom>
          </p:spPr>
          <p:txBody>
            <a:bodyPr wrap="square" lIns="0" tIns="0" rIns="0" bIns="0" rtlCol="0" anchor="t">
              <a:spAutoFit/>
            </a:bodyPr>
            <a:lstStyle/>
            <a:p>
              <a:pPr algn="ctr">
                <a:lnSpc>
                  <a:spcPts val="2240"/>
                </a:lnSpc>
                <a:spcBef>
                  <a:spcPct val="0"/>
                </a:spcBef>
              </a:pPr>
              <a:r>
                <a:rPr lang="en-US" sz="1600" b="1" dirty="0">
                  <a:solidFill>
                    <a:schemeClr val="bg1"/>
                  </a:solidFill>
                  <a:latin typeface="Montserrat" panose="00000500000000000000" pitchFamily="2" charset="0"/>
                </a:rPr>
                <a:t>Peer Review</a:t>
              </a:r>
            </a:p>
          </p:txBody>
        </p:sp>
        <p:sp>
          <p:nvSpPr>
            <p:cNvPr id="20" name="TextBox 19"/>
            <p:cNvSpPr txBox="1"/>
            <p:nvPr/>
          </p:nvSpPr>
          <p:spPr>
            <a:xfrm>
              <a:off x="1218538" y="4174482"/>
              <a:ext cx="2964620" cy="616357"/>
            </a:xfrm>
            <a:prstGeom prst="rect">
              <a:avLst/>
            </a:prstGeom>
            <a:noFill/>
          </p:spPr>
          <p:txBody>
            <a:bodyPr wrap="square" rtlCol="0">
              <a:spAutoFit/>
            </a:bodyPr>
            <a:lstStyle/>
            <a:p>
              <a:pPr algn="just">
                <a:lnSpc>
                  <a:spcPct val="150000"/>
                </a:lnSpc>
              </a:pPr>
              <a:r>
                <a:rPr lang="en-IN" sz="1100" dirty="0">
                  <a:solidFill>
                    <a:schemeClr val="tx1">
                      <a:lumMod val="85000"/>
                      <a:lumOff val="15000"/>
                    </a:schemeClr>
                  </a:solidFill>
                  <a:latin typeface="Montserrat" panose="00000500000000000000" pitchFamily="2" charset="0"/>
                </a:rPr>
                <a:t>The firm’s core principle is to blend beauty with utility designs. </a:t>
              </a:r>
            </a:p>
            <a:p>
              <a:pPr algn="just">
                <a:lnSpc>
                  <a:spcPct val="150000"/>
                </a:lnSpc>
              </a:pPr>
              <a:endParaRPr lang="en-US" sz="1100" dirty="0">
                <a:solidFill>
                  <a:schemeClr val="tx1">
                    <a:lumMod val="85000"/>
                    <a:lumOff val="15000"/>
                  </a:schemeClr>
                </a:solidFill>
                <a:latin typeface="Montserrat" panose="00000500000000000000" pitchFamily="2" charset="0"/>
              </a:endParaRPr>
            </a:p>
          </p:txBody>
        </p:sp>
        <p:sp>
          <p:nvSpPr>
            <p:cNvPr id="21" name="TextBox 20"/>
            <p:cNvSpPr txBox="1"/>
            <p:nvPr/>
          </p:nvSpPr>
          <p:spPr>
            <a:xfrm>
              <a:off x="7988209" y="4174482"/>
              <a:ext cx="2964620" cy="616357"/>
            </a:xfrm>
            <a:prstGeom prst="rect">
              <a:avLst/>
            </a:prstGeom>
            <a:noFill/>
          </p:spPr>
          <p:txBody>
            <a:bodyPr wrap="square" rtlCol="0">
              <a:spAutoFit/>
            </a:bodyPr>
            <a:lstStyle/>
            <a:p>
              <a:pPr marL="0" lvl="2" algn="just">
                <a:lnSpc>
                  <a:spcPct val="150000"/>
                </a:lnSpc>
              </a:pPr>
              <a:r>
                <a:rPr lang="en-IN" sz="1100" dirty="0">
                  <a:solidFill>
                    <a:schemeClr val="tx1">
                      <a:lumMod val="85000"/>
                      <a:lumOff val="15000"/>
                    </a:schemeClr>
                  </a:solidFill>
                  <a:latin typeface="Montserrat" panose="00000500000000000000" pitchFamily="2" charset="0"/>
                </a:rPr>
                <a:t>We also undertake </a:t>
              </a:r>
              <a:r>
                <a:rPr lang="en-IN" sz="1100" b="1" dirty="0">
                  <a:solidFill>
                    <a:schemeClr val="tx1">
                      <a:lumMod val="85000"/>
                      <a:lumOff val="15000"/>
                    </a:schemeClr>
                  </a:solidFill>
                  <a:latin typeface="Montserrat" panose="00000500000000000000" pitchFamily="2" charset="0"/>
                </a:rPr>
                <a:t>Peer review </a:t>
              </a:r>
              <a:r>
                <a:rPr lang="en-IN" sz="1100" dirty="0">
                  <a:solidFill>
                    <a:schemeClr val="tx1">
                      <a:lumMod val="85000"/>
                      <a:lumOff val="15000"/>
                    </a:schemeClr>
                  </a:solidFill>
                  <a:latin typeface="Montserrat" panose="00000500000000000000" pitchFamily="2" charset="0"/>
                </a:rPr>
                <a:t>&amp; </a:t>
              </a:r>
              <a:r>
                <a:rPr lang="en-IN" sz="1100" b="1" dirty="0">
                  <a:solidFill>
                    <a:schemeClr val="tx1">
                      <a:lumMod val="85000"/>
                      <a:lumOff val="15000"/>
                    </a:schemeClr>
                  </a:solidFill>
                  <a:latin typeface="Montserrat" panose="00000500000000000000" pitchFamily="2" charset="0"/>
                </a:rPr>
                <a:t>Value Engineering</a:t>
              </a:r>
              <a:r>
                <a:rPr lang="en-IN" sz="1100" dirty="0">
                  <a:solidFill>
                    <a:schemeClr val="tx1">
                      <a:lumMod val="85000"/>
                      <a:lumOff val="15000"/>
                    </a:schemeClr>
                  </a:solidFill>
                  <a:latin typeface="Montserrat" panose="00000500000000000000" pitchFamily="2" charset="0"/>
                </a:rPr>
                <a:t> work for analysis of design carried out by other consultants</a:t>
              </a:r>
              <a:endParaRPr lang="en-US" sz="1100" dirty="0">
                <a:solidFill>
                  <a:schemeClr val="tx1">
                    <a:lumMod val="85000"/>
                    <a:lumOff val="15000"/>
                  </a:schemeClr>
                </a:solidFill>
                <a:latin typeface="Montserrat" panose="00000500000000000000" pitchFamily="2" charset="0"/>
              </a:endParaRPr>
            </a:p>
          </p:txBody>
        </p:sp>
        <p:sp>
          <p:nvSpPr>
            <p:cNvPr id="22" name="TextBox 21"/>
            <p:cNvSpPr txBox="1"/>
            <p:nvPr/>
          </p:nvSpPr>
          <p:spPr>
            <a:xfrm>
              <a:off x="4617070" y="4174482"/>
              <a:ext cx="2964618" cy="616357"/>
            </a:xfrm>
            <a:prstGeom prst="rect">
              <a:avLst/>
            </a:prstGeom>
            <a:noFill/>
          </p:spPr>
          <p:txBody>
            <a:bodyPr wrap="square" rtlCol="0">
              <a:spAutoFit/>
            </a:bodyPr>
            <a:lstStyle/>
            <a:p>
              <a:pPr marL="0" lvl="2" algn="just">
                <a:lnSpc>
                  <a:spcPct val="150000"/>
                </a:lnSpc>
              </a:pPr>
              <a:r>
                <a:rPr lang="en-US" sz="1100" dirty="0">
                  <a:solidFill>
                    <a:schemeClr val="tx1">
                      <a:lumMod val="85000"/>
                      <a:lumOff val="15000"/>
                    </a:schemeClr>
                  </a:solidFill>
                  <a:latin typeface="Montserrat" panose="00000500000000000000" pitchFamily="2" charset="0"/>
                </a:rPr>
                <a:t>Highway, Bridges, Road Pavements Design</a:t>
              </a:r>
            </a:p>
            <a:p>
              <a:pPr marL="0" lvl="2" algn="just">
                <a:lnSpc>
                  <a:spcPct val="150000"/>
                </a:lnSpc>
              </a:pPr>
              <a:r>
                <a:rPr lang="en-US" sz="1100" dirty="0">
                  <a:solidFill>
                    <a:schemeClr val="tx1">
                      <a:lumMod val="85000"/>
                      <a:lumOff val="15000"/>
                    </a:schemeClr>
                  </a:solidFill>
                  <a:latin typeface="Montserrat" panose="00000500000000000000" pitchFamily="2" charset="0"/>
                </a:rPr>
                <a:t>Box Culverts  and WTP/ ESR.</a:t>
              </a:r>
            </a:p>
            <a:p>
              <a:pPr marL="0" lvl="2" algn="just">
                <a:lnSpc>
                  <a:spcPct val="150000"/>
                </a:lnSpc>
              </a:pPr>
              <a:endParaRPr lang="en-US" sz="1100" dirty="0">
                <a:solidFill>
                  <a:schemeClr val="tx1">
                    <a:lumMod val="85000"/>
                    <a:lumOff val="15000"/>
                  </a:schemeClr>
                </a:solidFill>
                <a:latin typeface="Montserrat" panose="00000500000000000000" pitchFamily="2" charset="0"/>
              </a:endParaRPr>
            </a:p>
          </p:txBody>
        </p:sp>
      </p:grpSp>
      <p:sp>
        <p:nvSpPr>
          <p:cNvPr id="32" name="TextBox 17"/>
          <p:cNvSpPr txBox="1"/>
          <p:nvPr/>
        </p:nvSpPr>
        <p:spPr>
          <a:xfrm>
            <a:off x="0" y="903424"/>
            <a:ext cx="12203136" cy="474489"/>
          </a:xfrm>
          <a:prstGeom prst="rect">
            <a:avLst/>
          </a:prstGeom>
        </p:spPr>
        <p:txBody>
          <a:bodyPr wrap="square" lIns="0" tIns="0" rIns="0" bIns="0" rtlCol="0" anchor="t">
            <a:spAutoFit/>
          </a:bodyPr>
          <a:lstStyle/>
          <a:p>
            <a:pPr algn="ctr">
              <a:lnSpc>
                <a:spcPts val="3735"/>
              </a:lnSpc>
            </a:pPr>
            <a:r>
              <a:rPr lang="en-US" sz="3200" b="1" dirty="0">
                <a:solidFill>
                  <a:srgbClr val="242424"/>
                </a:solidFill>
                <a:latin typeface="Montserrat" panose="00000500000000000000" pitchFamily="2" charset="0"/>
              </a:rPr>
              <a:t>Our </a:t>
            </a:r>
            <a:r>
              <a:rPr lang="en-US" sz="3200" b="1" dirty="0">
                <a:solidFill>
                  <a:schemeClr val="bg2"/>
                </a:solidFill>
                <a:latin typeface="Montserrat" panose="00000500000000000000" pitchFamily="2" charset="0"/>
              </a:rPr>
              <a:t>Services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2"/>
          <p:cNvGrpSpPr/>
          <p:nvPr/>
        </p:nvGrpSpPr>
        <p:grpSpPr>
          <a:xfrm>
            <a:off x="3" y="29309"/>
            <a:ext cx="12204894" cy="6824588"/>
            <a:chOff x="0" y="29308"/>
            <a:chExt cx="12204895" cy="6824588"/>
          </a:xfrm>
        </p:grpSpPr>
        <p:sp>
          <p:nvSpPr>
            <p:cNvPr id="6" name="Freeform: Shape 5"/>
            <p:cNvSpPr/>
            <p:nvPr/>
          </p:nvSpPr>
          <p:spPr>
            <a:xfrm>
              <a:off x="0" y="5523913"/>
              <a:ext cx="2522219" cy="1329396"/>
            </a:xfrm>
            <a:custGeom>
              <a:avLst/>
              <a:gdLst>
                <a:gd name="connsiteX0" fmla="*/ 0 w 2522219"/>
                <a:gd name="connsiteY0" fmla="*/ 1329397 h 1329396"/>
                <a:gd name="connsiteX1" fmla="*/ 2522220 w 2522219"/>
                <a:gd name="connsiteY1" fmla="*/ 1329397 h 1329396"/>
                <a:gd name="connsiteX2" fmla="*/ 2522220 w 2522219"/>
                <a:gd name="connsiteY2" fmla="*/ 787791 h 1329396"/>
                <a:gd name="connsiteX3" fmla="*/ 1157068 w 2522219"/>
                <a:gd name="connsiteY3" fmla="*/ 0 h 1329396"/>
                <a:gd name="connsiteX4" fmla="*/ 0 w 2522219"/>
                <a:gd name="connsiteY4" fmla="*/ 668215 h 1329396"/>
                <a:gd name="connsiteX5" fmla="*/ 0 w 2522219"/>
                <a:gd name="connsiteY5" fmla="*/ 1329397 h 132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2219" h="1329396">
                  <a:moveTo>
                    <a:pt x="0" y="1329397"/>
                  </a:moveTo>
                  <a:lnTo>
                    <a:pt x="2522220" y="1329397"/>
                  </a:lnTo>
                  <a:lnTo>
                    <a:pt x="2522220" y="787791"/>
                  </a:lnTo>
                  <a:lnTo>
                    <a:pt x="1157068" y="0"/>
                  </a:lnTo>
                  <a:lnTo>
                    <a:pt x="0" y="668215"/>
                  </a:lnTo>
                  <a:lnTo>
                    <a:pt x="0" y="1329397"/>
                  </a:lnTo>
                  <a:close/>
                </a:path>
              </a:pathLst>
            </a:custGeom>
            <a:solidFill>
              <a:srgbClr val="F7F7F7"/>
            </a:solidFill>
            <a:ln w="58615" cap="flat">
              <a:noFill/>
              <a:prstDash val="solid"/>
              <a:miter/>
            </a:ln>
          </p:spPr>
          <p:txBody>
            <a:bodyPr rtlCol="0" anchor="ctr"/>
            <a:lstStyle/>
            <a:p>
              <a:endParaRPr lang="en-IN" sz="1801"/>
            </a:p>
          </p:txBody>
        </p:sp>
        <p:sp>
          <p:nvSpPr>
            <p:cNvPr id="7" name="Freeform: Shape 6"/>
            <p:cNvSpPr/>
            <p:nvPr/>
          </p:nvSpPr>
          <p:spPr>
            <a:xfrm>
              <a:off x="7291167" y="29308"/>
              <a:ext cx="3936609" cy="1849901"/>
            </a:xfrm>
            <a:custGeom>
              <a:avLst/>
              <a:gdLst>
                <a:gd name="connsiteX0" fmla="*/ 0 w 3936609"/>
                <a:gd name="connsiteY0" fmla="*/ 0 h 1849901"/>
                <a:gd name="connsiteX1" fmla="*/ 0 w 3936609"/>
                <a:gd name="connsiteY1" fmla="*/ 713935 h 1849901"/>
                <a:gd name="connsiteX2" fmla="*/ 1968305 w 3936609"/>
                <a:gd name="connsiteY2" fmla="*/ 1849901 h 1849901"/>
                <a:gd name="connsiteX3" fmla="*/ 3936610 w 3936609"/>
                <a:gd name="connsiteY3" fmla="*/ 713935 h 1849901"/>
                <a:gd name="connsiteX4" fmla="*/ 3936610 w 3936609"/>
                <a:gd name="connsiteY4" fmla="*/ 0 h 1849901"/>
                <a:gd name="connsiteX5" fmla="*/ 0 w 3936609"/>
                <a:gd name="connsiteY5" fmla="*/ 0 h 184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6609" h="1849901">
                  <a:moveTo>
                    <a:pt x="0" y="0"/>
                  </a:moveTo>
                  <a:lnTo>
                    <a:pt x="0" y="713935"/>
                  </a:lnTo>
                  <a:lnTo>
                    <a:pt x="1968305" y="1849901"/>
                  </a:lnTo>
                  <a:lnTo>
                    <a:pt x="3936610" y="713935"/>
                  </a:lnTo>
                  <a:lnTo>
                    <a:pt x="3936610" y="0"/>
                  </a:lnTo>
                  <a:lnTo>
                    <a:pt x="0" y="0"/>
                  </a:lnTo>
                  <a:close/>
                </a:path>
              </a:pathLst>
            </a:custGeom>
            <a:solidFill>
              <a:srgbClr val="F7F7F7"/>
            </a:solidFill>
            <a:ln w="58615" cap="flat">
              <a:noFill/>
              <a:prstDash val="solid"/>
              <a:miter/>
            </a:ln>
          </p:spPr>
          <p:txBody>
            <a:bodyPr rtlCol="0" anchor="ctr"/>
            <a:lstStyle/>
            <a:p>
              <a:endParaRPr lang="en-IN" sz="1801"/>
            </a:p>
          </p:txBody>
        </p:sp>
        <p:sp>
          <p:nvSpPr>
            <p:cNvPr id="8" name="Freeform: Shape 7"/>
            <p:cNvSpPr/>
            <p:nvPr/>
          </p:nvSpPr>
          <p:spPr>
            <a:xfrm>
              <a:off x="4362743" y="2327030"/>
              <a:ext cx="7840393" cy="4526279"/>
            </a:xfrm>
            <a:custGeom>
              <a:avLst/>
              <a:gdLst>
                <a:gd name="connsiteX0" fmla="*/ 7840394 w 7840393"/>
                <a:gd name="connsiteY0" fmla="*/ 0 h 4526279"/>
                <a:gd name="connsiteX1" fmla="*/ 0 w 7840393"/>
                <a:gd name="connsiteY1" fmla="*/ 4526280 h 4526279"/>
                <a:gd name="connsiteX2" fmla="*/ 7840394 w 7840393"/>
                <a:gd name="connsiteY2" fmla="*/ 4526280 h 4526279"/>
                <a:gd name="connsiteX3" fmla="*/ 7840394 w 7840393"/>
                <a:gd name="connsiteY3" fmla="*/ 0 h 4526279"/>
              </a:gdLst>
              <a:ahLst/>
              <a:cxnLst>
                <a:cxn ang="0">
                  <a:pos x="connsiteX0" y="connsiteY0"/>
                </a:cxn>
                <a:cxn ang="0">
                  <a:pos x="connsiteX1" y="connsiteY1"/>
                </a:cxn>
                <a:cxn ang="0">
                  <a:pos x="connsiteX2" y="connsiteY2"/>
                </a:cxn>
                <a:cxn ang="0">
                  <a:pos x="connsiteX3" y="connsiteY3"/>
                </a:cxn>
              </a:cxnLst>
              <a:rect l="l" t="t" r="r" b="b"/>
              <a:pathLst>
                <a:path w="7840393" h="4526279">
                  <a:moveTo>
                    <a:pt x="7840394" y="0"/>
                  </a:moveTo>
                  <a:lnTo>
                    <a:pt x="0" y="4526280"/>
                  </a:lnTo>
                  <a:lnTo>
                    <a:pt x="7840394" y="4526280"/>
                  </a:lnTo>
                  <a:lnTo>
                    <a:pt x="7840394" y="0"/>
                  </a:lnTo>
                  <a:close/>
                </a:path>
              </a:pathLst>
            </a:custGeom>
            <a:gradFill>
              <a:gsLst>
                <a:gs pos="0">
                  <a:schemeClr val="accent5"/>
                </a:gs>
                <a:gs pos="50000">
                  <a:schemeClr val="accent5">
                    <a:lumMod val="75000"/>
                  </a:schemeClr>
                </a:gs>
                <a:gs pos="100000">
                  <a:schemeClr val="accent5">
                    <a:lumMod val="50000"/>
                  </a:schemeClr>
                </a:gs>
              </a:gsLst>
              <a:lin ang="5400000" scaled="1"/>
            </a:gradFill>
            <a:ln w="58615" cap="flat">
              <a:noFill/>
              <a:prstDash val="solid"/>
              <a:miter/>
            </a:ln>
          </p:spPr>
          <p:txBody>
            <a:bodyPr rot="0" spcFirstLastPara="0" vertOverflow="overflow" horzOverflow="overflow" vert="horz" wrap="square" lIns="91440" tIns="45721" rIns="91440" bIns="45721" numCol="1" spcCol="0" rtlCol="0" fromWordArt="0" anchor="ctr" anchorCtr="0" forceAA="0" compatLnSpc="1">
              <a:noAutofit/>
            </a:bodyPr>
            <a:lstStyle/>
            <a:p>
              <a:endParaRPr lang="en-IN" sz="1801"/>
            </a:p>
          </p:txBody>
        </p:sp>
        <p:sp>
          <p:nvSpPr>
            <p:cNvPr id="13" name="Freeform: Shape 12"/>
            <p:cNvSpPr/>
            <p:nvPr/>
          </p:nvSpPr>
          <p:spPr>
            <a:xfrm>
              <a:off x="4187483" y="2160563"/>
              <a:ext cx="8017412" cy="4693333"/>
            </a:xfrm>
            <a:custGeom>
              <a:avLst/>
              <a:gdLst>
                <a:gd name="connsiteX0" fmla="*/ 8017294 w 8017412"/>
                <a:gd name="connsiteY0" fmla="*/ 64858 h 4693333"/>
                <a:gd name="connsiteX1" fmla="*/ 7142751 w 8017412"/>
                <a:gd name="connsiteY1" fmla="*/ 569536 h 4693333"/>
                <a:gd name="connsiteX2" fmla="*/ 6156842 w 8017412"/>
                <a:gd name="connsiteY2" fmla="*/ -205 h 4693333"/>
                <a:gd name="connsiteX3" fmla="*/ 5073629 w 8017412"/>
                <a:gd name="connsiteY3" fmla="*/ 623462 h 4693333"/>
                <a:gd name="connsiteX4" fmla="*/ 3999210 w 8017412"/>
                <a:gd name="connsiteY4" fmla="*/ -205 h 4693333"/>
                <a:gd name="connsiteX5" fmla="*/ 2924789 w 8017412"/>
                <a:gd name="connsiteY5" fmla="*/ 619359 h 4693333"/>
                <a:gd name="connsiteX6" fmla="*/ 2893723 w 8017412"/>
                <a:gd name="connsiteY6" fmla="*/ 1866108 h 4693333"/>
                <a:gd name="connsiteX7" fmla="*/ 1858575 w 8017412"/>
                <a:gd name="connsiteY7" fmla="*/ 2483328 h 4693333"/>
                <a:gd name="connsiteX8" fmla="*/ 1858575 w 8017412"/>
                <a:gd name="connsiteY8" fmla="*/ 3621640 h 4693333"/>
                <a:gd name="connsiteX9" fmla="*/ -119 w 8017412"/>
                <a:gd name="connsiteY9" fmla="*/ 4693129 h 4693333"/>
                <a:gd name="connsiteX10" fmla="*/ 351574 w 8017412"/>
                <a:gd name="connsiteY10" fmla="*/ 4693129 h 4693333"/>
                <a:gd name="connsiteX11" fmla="*/ 1946498 w 8017412"/>
                <a:gd name="connsiteY11" fmla="*/ 3772867 h 4693333"/>
                <a:gd name="connsiteX12" fmla="*/ 2932995 w 8017412"/>
                <a:gd name="connsiteY12" fmla="*/ 4342608 h 4693333"/>
                <a:gd name="connsiteX13" fmla="*/ 3998036 w 8017412"/>
                <a:gd name="connsiteY13" fmla="*/ 3719526 h 4693333"/>
                <a:gd name="connsiteX14" fmla="*/ 5071871 w 8017412"/>
                <a:gd name="connsiteY14" fmla="*/ 4342608 h 4693333"/>
                <a:gd name="connsiteX15" fmla="*/ 6146290 w 8017412"/>
                <a:gd name="connsiteY15" fmla="*/ 3721871 h 4693333"/>
                <a:gd name="connsiteX16" fmla="*/ 6146290 w 8017412"/>
                <a:gd name="connsiteY16" fmla="*/ 2483328 h 4693333"/>
                <a:gd name="connsiteX17" fmla="*/ 7229503 w 8017412"/>
                <a:gd name="connsiteY17" fmla="*/ 1863178 h 4693333"/>
                <a:gd name="connsiteX18" fmla="*/ 7229503 w 8017412"/>
                <a:gd name="connsiteY18" fmla="*/ 724867 h 4693333"/>
                <a:gd name="connsiteX19" fmla="*/ 8017294 w 8017412"/>
                <a:gd name="connsiteY19" fmla="*/ 267667 h 4693333"/>
                <a:gd name="connsiteX20" fmla="*/ 3998623 w 8017412"/>
                <a:gd name="connsiteY20" fmla="*/ 203190 h 4693333"/>
                <a:gd name="connsiteX21" fmla="*/ 4985119 w 8017412"/>
                <a:gd name="connsiteY21" fmla="*/ 775276 h 4693333"/>
                <a:gd name="connsiteX22" fmla="*/ 4985119 w 8017412"/>
                <a:gd name="connsiteY22" fmla="*/ 1815113 h 4693333"/>
                <a:gd name="connsiteX23" fmla="*/ 3998036 w 8017412"/>
                <a:gd name="connsiteY23" fmla="*/ 2384855 h 4693333"/>
                <a:gd name="connsiteX24" fmla="*/ 3070741 w 8017412"/>
                <a:gd name="connsiteY24" fmla="*/ 1866108 h 4693333"/>
                <a:gd name="connsiteX25" fmla="*/ 3099463 w 8017412"/>
                <a:gd name="connsiteY25" fmla="*/ 722522 h 4693333"/>
                <a:gd name="connsiteX26" fmla="*/ 2933582 w 8017412"/>
                <a:gd name="connsiteY26" fmla="*/ 4138626 h 4693333"/>
                <a:gd name="connsiteX27" fmla="*/ 2035593 w 8017412"/>
                <a:gd name="connsiteY27" fmla="*/ 3619881 h 4693333"/>
                <a:gd name="connsiteX28" fmla="*/ 2035593 w 8017412"/>
                <a:gd name="connsiteY28" fmla="*/ 2581802 h 4693333"/>
                <a:gd name="connsiteX29" fmla="*/ 2982818 w 8017412"/>
                <a:gd name="connsiteY29" fmla="*/ 2017922 h 4693333"/>
                <a:gd name="connsiteX30" fmla="*/ 3911287 w 8017412"/>
                <a:gd name="connsiteY30" fmla="*/ 2537840 h 4693333"/>
                <a:gd name="connsiteX31" fmla="*/ 3911287 w 8017412"/>
                <a:gd name="connsiteY31" fmla="*/ 3566541 h 4693333"/>
                <a:gd name="connsiteX32" fmla="*/ 5073629 w 8017412"/>
                <a:gd name="connsiteY32" fmla="*/ 4138626 h 4693333"/>
                <a:gd name="connsiteX33" fmla="*/ 4087133 w 8017412"/>
                <a:gd name="connsiteY33" fmla="*/ 3565954 h 4693333"/>
                <a:gd name="connsiteX34" fmla="*/ 4087133 w 8017412"/>
                <a:gd name="connsiteY34" fmla="*/ 2537255 h 4693333"/>
                <a:gd name="connsiteX35" fmla="*/ 5073629 w 8017412"/>
                <a:gd name="connsiteY35" fmla="*/ 1967514 h 4693333"/>
                <a:gd name="connsiteX36" fmla="*/ 5970444 w 8017412"/>
                <a:gd name="connsiteY36" fmla="*/ 2483328 h 4693333"/>
                <a:gd name="connsiteX37" fmla="*/ 5970444 w 8017412"/>
                <a:gd name="connsiteY37" fmla="*/ 3622225 h 4693333"/>
                <a:gd name="connsiteX38" fmla="*/ 6059540 w 8017412"/>
                <a:gd name="connsiteY38" fmla="*/ 2328583 h 4693333"/>
                <a:gd name="connsiteX39" fmla="*/ 5160965 w 8017412"/>
                <a:gd name="connsiteY39" fmla="*/ 1815113 h 4693333"/>
                <a:gd name="connsiteX40" fmla="*/ 5160965 w 8017412"/>
                <a:gd name="connsiteY40" fmla="*/ 775862 h 4693333"/>
                <a:gd name="connsiteX41" fmla="*/ 6157427 w 8017412"/>
                <a:gd name="connsiteY41" fmla="*/ 203190 h 4693333"/>
                <a:gd name="connsiteX42" fmla="*/ 7053657 w 8017412"/>
                <a:gd name="connsiteY42" fmla="*/ 724867 h 4693333"/>
                <a:gd name="connsiteX43" fmla="*/ 7053657 w 8017412"/>
                <a:gd name="connsiteY43" fmla="*/ 1761773 h 469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017412" h="4693333">
                  <a:moveTo>
                    <a:pt x="8017294" y="64858"/>
                  </a:moveTo>
                  <a:lnTo>
                    <a:pt x="7142751" y="569536"/>
                  </a:lnTo>
                  <a:lnTo>
                    <a:pt x="6156842" y="-205"/>
                  </a:lnTo>
                  <a:lnTo>
                    <a:pt x="5073629" y="623462"/>
                  </a:lnTo>
                  <a:lnTo>
                    <a:pt x="3999210" y="-205"/>
                  </a:lnTo>
                  <a:lnTo>
                    <a:pt x="2924789" y="619359"/>
                  </a:lnTo>
                  <a:lnTo>
                    <a:pt x="2893723" y="1866108"/>
                  </a:lnTo>
                  <a:lnTo>
                    <a:pt x="1858575" y="2483328"/>
                  </a:lnTo>
                  <a:lnTo>
                    <a:pt x="1858575" y="3621640"/>
                  </a:lnTo>
                  <a:lnTo>
                    <a:pt x="-119" y="4693129"/>
                  </a:lnTo>
                  <a:lnTo>
                    <a:pt x="351574" y="4693129"/>
                  </a:lnTo>
                  <a:lnTo>
                    <a:pt x="1946498" y="3772867"/>
                  </a:lnTo>
                  <a:lnTo>
                    <a:pt x="2932995" y="4342608"/>
                  </a:lnTo>
                  <a:lnTo>
                    <a:pt x="3998036" y="3719526"/>
                  </a:lnTo>
                  <a:lnTo>
                    <a:pt x="5071871" y="4342608"/>
                  </a:lnTo>
                  <a:lnTo>
                    <a:pt x="6146290" y="3721871"/>
                  </a:lnTo>
                  <a:lnTo>
                    <a:pt x="6146290" y="2483328"/>
                  </a:lnTo>
                  <a:lnTo>
                    <a:pt x="7229503" y="1863178"/>
                  </a:lnTo>
                  <a:lnTo>
                    <a:pt x="7229503" y="724867"/>
                  </a:lnTo>
                  <a:lnTo>
                    <a:pt x="8017294" y="267667"/>
                  </a:lnTo>
                  <a:close/>
                  <a:moveTo>
                    <a:pt x="3998623" y="203190"/>
                  </a:moveTo>
                  <a:lnTo>
                    <a:pt x="4985119" y="775276"/>
                  </a:lnTo>
                  <a:lnTo>
                    <a:pt x="4985119" y="1815113"/>
                  </a:lnTo>
                  <a:lnTo>
                    <a:pt x="3998036" y="2384855"/>
                  </a:lnTo>
                  <a:lnTo>
                    <a:pt x="3070741" y="1866108"/>
                  </a:lnTo>
                  <a:lnTo>
                    <a:pt x="3099463" y="722522"/>
                  </a:lnTo>
                  <a:close/>
                  <a:moveTo>
                    <a:pt x="2933582" y="4138626"/>
                  </a:moveTo>
                  <a:lnTo>
                    <a:pt x="2035593" y="3619881"/>
                  </a:lnTo>
                  <a:lnTo>
                    <a:pt x="2035593" y="2581802"/>
                  </a:lnTo>
                  <a:lnTo>
                    <a:pt x="2982818" y="2017922"/>
                  </a:lnTo>
                  <a:lnTo>
                    <a:pt x="3911287" y="2537840"/>
                  </a:lnTo>
                  <a:lnTo>
                    <a:pt x="3911287" y="3566541"/>
                  </a:lnTo>
                  <a:close/>
                  <a:moveTo>
                    <a:pt x="5073629" y="4138626"/>
                  </a:moveTo>
                  <a:lnTo>
                    <a:pt x="4087133" y="3565954"/>
                  </a:lnTo>
                  <a:lnTo>
                    <a:pt x="4087133" y="2537255"/>
                  </a:lnTo>
                  <a:lnTo>
                    <a:pt x="5073629" y="1967514"/>
                  </a:lnTo>
                  <a:lnTo>
                    <a:pt x="5970444" y="2483328"/>
                  </a:lnTo>
                  <a:lnTo>
                    <a:pt x="5970444" y="3622225"/>
                  </a:lnTo>
                  <a:close/>
                  <a:moveTo>
                    <a:pt x="6059540" y="2328583"/>
                  </a:moveTo>
                  <a:lnTo>
                    <a:pt x="5160965" y="1815113"/>
                  </a:lnTo>
                  <a:lnTo>
                    <a:pt x="5160965" y="775862"/>
                  </a:lnTo>
                  <a:lnTo>
                    <a:pt x="6157427" y="203190"/>
                  </a:lnTo>
                  <a:lnTo>
                    <a:pt x="7053657" y="724867"/>
                  </a:lnTo>
                  <a:lnTo>
                    <a:pt x="7053657" y="1761773"/>
                  </a:lnTo>
                  <a:close/>
                </a:path>
              </a:pathLst>
            </a:custGeom>
            <a:gradFill>
              <a:gsLst>
                <a:gs pos="0">
                  <a:srgbClr val="FFFFFF"/>
                </a:gs>
                <a:gs pos="50000">
                  <a:srgbClr val="E5E5E5"/>
                </a:gs>
                <a:gs pos="100000">
                  <a:srgbClr val="CCCCCC"/>
                </a:gs>
              </a:gsLst>
              <a:lin ang="0" scaled="1"/>
            </a:gradFill>
            <a:ln w="58615" cap="flat">
              <a:noFill/>
              <a:prstDash val="solid"/>
              <a:miter/>
            </a:ln>
          </p:spPr>
          <p:txBody>
            <a:bodyPr rtlCol="0" anchor="ctr"/>
            <a:lstStyle/>
            <a:p>
              <a:endParaRPr lang="en-IN" sz="1801"/>
            </a:p>
          </p:txBody>
        </p:sp>
      </p:grpSp>
      <p:grpSp>
        <p:nvGrpSpPr>
          <p:cNvPr id="15" name="Group 14"/>
          <p:cNvGrpSpPr/>
          <p:nvPr/>
        </p:nvGrpSpPr>
        <p:grpSpPr>
          <a:xfrm>
            <a:off x="6133513" y="2261967"/>
            <a:ext cx="5182969" cy="4138834"/>
            <a:chOff x="6133513" y="2261967"/>
            <a:chExt cx="5182968" cy="4138833"/>
          </a:xfrm>
        </p:grpSpPr>
        <p:pic>
          <p:nvPicPr>
            <p:cNvPr id="16" name="Picture 15" descr="A group of people looking at a graph&#10;&#10;Description automatically generated"/>
            <p:cNvPicPr>
              <a:picLocks noChangeAspect="1"/>
            </p:cNvPicPr>
            <p:nvPr/>
          </p:nvPicPr>
          <p:blipFill>
            <a:blip r:embed="rId2">
              <a:extLst>
                <a:ext uri="{28A0092B-C50C-407E-A947-70E740481C1C}">
                  <a14:useLocalDpi xmlns:a14="http://schemas.microsoft.com/office/drawing/2010/main" val="0"/>
                </a:ext>
              </a:extLst>
            </a:blip>
            <a:srcRect l="38087" t="3545" r="36026" b="43371"/>
            <a:stretch>
              <a:fillRect/>
            </a:stretch>
          </p:blipFill>
          <p:spPr>
            <a:xfrm>
              <a:off x="7198555" y="2261967"/>
              <a:ext cx="1972994" cy="2277794"/>
            </a:xfrm>
            <a:custGeom>
              <a:avLst/>
              <a:gdLst>
                <a:gd name="connsiteX0" fmla="*/ 986497 w 1972994"/>
                <a:gd name="connsiteY0" fmla="*/ 0 h 2277794"/>
                <a:gd name="connsiteX1" fmla="*/ 1972994 w 1972994"/>
                <a:gd name="connsiteY1" fmla="*/ 569742 h 2277794"/>
                <a:gd name="connsiteX2" fmla="*/ 1972994 w 1972994"/>
                <a:gd name="connsiteY2" fmla="*/ 1708638 h 2277794"/>
                <a:gd name="connsiteX3" fmla="*/ 986497 w 1972994"/>
                <a:gd name="connsiteY3" fmla="*/ 2277794 h 2277794"/>
                <a:gd name="connsiteX4" fmla="*/ 0 w 1972994"/>
                <a:gd name="connsiteY4" fmla="*/ 1708638 h 2277794"/>
                <a:gd name="connsiteX5" fmla="*/ 0 w 1972994"/>
                <a:gd name="connsiteY5" fmla="*/ 569742 h 2277794"/>
                <a:gd name="connsiteX6" fmla="*/ 986497 w 1972994"/>
                <a:gd name="connsiteY6" fmla="*/ 0 h 22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994" h="2277794">
                  <a:moveTo>
                    <a:pt x="986497" y="0"/>
                  </a:moveTo>
                  <a:lnTo>
                    <a:pt x="1972994" y="569742"/>
                  </a:lnTo>
                  <a:lnTo>
                    <a:pt x="1972994" y="1708638"/>
                  </a:lnTo>
                  <a:lnTo>
                    <a:pt x="986497" y="2277794"/>
                  </a:lnTo>
                  <a:lnTo>
                    <a:pt x="0" y="1708638"/>
                  </a:lnTo>
                  <a:lnTo>
                    <a:pt x="0" y="569742"/>
                  </a:lnTo>
                  <a:lnTo>
                    <a:pt x="986497" y="0"/>
                  </a:lnTo>
                  <a:close/>
                </a:path>
              </a:pathLst>
            </a:custGeom>
          </p:spPr>
        </p:pic>
        <p:pic>
          <p:nvPicPr>
            <p:cNvPr id="17" name="Picture 16" descr="A group of people looking at a grap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62792" t="6642" r="11321" b="40274"/>
            <a:stretch>
              <a:fillRect/>
            </a:stretch>
          </p:blipFill>
          <p:spPr>
            <a:xfrm>
              <a:off x="9343487" y="2287367"/>
              <a:ext cx="1972994" cy="2277794"/>
            </a:xfrm>
            <a:custGeom>
              <a:avLst/>
              <a:gdLst>
                <a:gd name="connsiteX0" fmla="*/ 986497 w 1972994"/>
                <a:gd name="connsiteY0" fmla="*/ 0 h 2277794"/>
                <a:gd name="connsiteX1" fmla="*/ 1972994 w 1972994"/>
                <a:gd name="connsiteY1" fmla="*/ 569742 h 2277794"/>
                <a:gd name="connsiteX2" fmla="*/ 1972994 w 1972994"/>
                <a:gd name="connsiteY2" fmla="*/ 1708638 h 2277794"/>
                <a:gd name="connsiteX3" fmla="*/ 986497 w 1972994"/>
                <a:gd name="connsiteY3" fmla="*/ 2277794 h 2277794"/>
                <a:gd name="connsiteX4" fmla="*/ 0 w 1972994"/>
                <a:gd name="connsiteY4" fmla="*/ 1708638 h 2277794"/>
                <a:gd name="connsiteX5" fmla="*/ 0 w 1972994"/>
                <a:gd name="connsiteY5" fmla="*/ 569742 h 2277794"/>
                <a:gd name="connsiteX6" fmla="*/ 986497 w 1972994"/>
                <a:gd name="connsiteY6" fmla="*/ 0 h 227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994" h="2277794">
                  <a:moveTo>
                    <a:pt x="986497" y="0"/>
                  </a:moveTo>
                  <a:lnTo>
                    <a:pt x="1972994" y="569742"/>
                  </a:lnTo>
                  <a:lnTo>
                    <a:pt x="1972994" y="1708638"/>
                  </a:lnTo>
                  <a:lnTo>
                    <a:pt x="986497" y="2277794"/>
                  </a:lnTo>
                  <a:lnTo>
                    <a:pt x="0" y="1708638"/>
                  </a:lnTo>
                  <a:lnTo>
                    <a:pt x="0" y="569742"/>
                  </a:lnTo>
                  <a:lnTo>
                    <a:pt x="986497" y="0"/>
                  </a:lnTo>
                  <a:close/>
                </a:path>
              </a:pathLst>
            </a:custGeom>
          </p:spPr>
        </p:pic>
        <p:pic>
          <p:nvPicPr>
            <p:cNvPr id="18" name="Picture 17" descr="A group of people looking at a grap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21929" r="52184" b="46903"/>
            <a:stretch>
              <a:fillRect/>
            </a:stretch>
          </p:blipFill>
          <p:spPr>
            <a:xfrm>
              <a:off x="6133513" y="4122421"/>
              <a:ext cx="1972994" cy="2278379"/>
            </a:xfrm>
            <a:custGeom>
              <a:avLst/>
              <a:gdLst>
                <a:gd name="connsiteX0" fmla="*/ 986497 w 1972994"/>
                <a:gd name="connsiteY0" fmla="*/ 0 h 2278379"/>
                <a:gd name="connsiteX1" fmla="*/ 1972994 w 1972994"/>
                <a:gd name="connsiteY1" fmla="*/ 569742 h 2278379"/>
                <a:gd name="connsiteX2" fmla="*/ 1972994 w 1972994"/>
                <a:gd name="connsiteY2" fmla="*/ 1708638 h 2278379"/>
                <a:gd name="connsiteX3" fmla="*/ 986499 w 1972994"/>
                <a:gd name="connsiteY3" fmla="*/ 2278379 h 2278379"/>
                <a:gd name="connsiteX4" fmla="*/ 986496 w 1972994"/>
                <a:gd name="connsiteY4" fmla="*/ 2278379 h 2278379"/>
                <a:gd name="connsiteX5" fmla="*/ 0 w 1972994"/>
                <a:gd name="connsiteY5" fmla="*/ 1708638 h 2278379"/>
                <a:gd name="connsiteX6" fmla="*/ 0 w 1972994"/>
                <a:gd name="connsiteY6" fmla="*/ 569742 h 2278379"/>
                <a:gd name="connsiteX7" fmla="*/ 986497 w 1972994"/>
                <a:gd name="connsiteY7" fmla="*/ 0 h 227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994" h="2278379">
                  <a:moveTo>
                    <a:pt x="986497" y="0"/>
                  </a:moveTo>
                  <a:lnTo>
                    <a:pt x="1972994" y="569742"/>
                  </a:lnTo>
                  <a:lnTo>
                    <a:pt x="1972994" y="1708638"/>
                  </a:lnTo>
                  <a:lnTo>
                    <a:pt x="986499" y="2278379"/>
                  </a:lnTo>
                  <a:lnTo>
                    <a:pt x="986496" y="2278379"/>
                  </a:lnTo>
                  <a:lnTo>
                    <a:pt x="0" y="1708638"/>
                  </a:lnTo>
                  <a:lnTo>
                    <a:pt x="0" y="569742"/>
                  </a:lnTo>
                  <a:lnTo>
                    <a:pt x="986497" y="0"/>
                  </a:lnTo>
                  <a:close/>
                </a:path>
              </a:pathLst>
            </a:custGeom>
          </p:spPr>
        </p:pic>
        <p:pic>
          <p:nvPicPr>
            <p:cNvPr id="19" name="Picture 18" descr="A group of people looking at a graph&#10;&#10;Description automatically generated"/>
            <p:cNvPicPr>
              <a:picLocks noChangeAspect="1"/>
            </p:cNvPicPr>
            <p:nvPr/>
          </p:nvPicPr>
          <p:blipFill rotWithShape="1">
            <a:blip r:embed="rId2">
              <a:extLst>
                <a:ext uri="{28A0092B-C50C-407E-A947-70E740481C1C}">
                  <a14:useLocalDpi xmlns:a14="http://schemas.microsoft.com/office/drawing/2010/main" val="0"/>
                </a:ext>
              </a:extLst>
            </a:blip>
            <a:srcRect l="40020" t="35271" r="34093" b="11632"/>
            <a:stretch>
              <a:fillRect/>
            </a:stretch>
          </p:blipFill>
          <p:spPr>
            <a:xfrm>
              <a:off x="8272975" y="4109721"/>
              <a:ext cx="1972994" cy="2278379"/>
            </a:xfrm>
            <a:custGeom>
              <a:avLst/>
              <a:gdLst>
                <a:gd name="connsiteX0" fmla="*/ 986497 w 1972994"/>
                <a:gd name="connsiteY0" fmla="*/ 0 h 2278379"/>
                <a:gd name="connsiteX1" fmla="*/ 1972994 w 1972994"/>
                <a:gd name="connsiteY1" fmla="*/ 569742 h 2278379"/>
                <a:gd name="connsiteX2" fmla="*/ 1972994 w 1972994"/>
                <a:gd name="connsiteY2" fmla="*/ 1708638 h 2278379"/>
                <a:gd name="connsiteX3" fmla="*/ 986499 w 1972994"/>
                <a:gd name="connsiteY3" fmla="*/ 2278379 h 2278379"/>
                <a:gd name="connsiteX4" fmla="*/ 986495 w 1972994"/>
                <a:gd name="connsiteY4" fmla="*/ 2278379 h 2278379"/>
                <a:gd name="connsiteX5" fmla="*/ 0 w 1972994"/>
                <a:gd name="connsiteY5" fmla="*/ 1708638 h 2278379"/>
                <a:gd name="connsiteX6" fmla="*/ 0 w 1972994"/>
                <a:gd name="connsiteY6" fmla="*/ 569742 h 2278379"/>
                <a:gd name="connsiteX7" fmla="*/ 986497 w 1972994"/>
                <a:gd name="connsiteY7" fmla="*/ 0 h 2278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994" h="2278379">
                  <a:moveTo>
                    <a:pt x="986497" y="0"/>
                  </a:moveTo>
                  <a:lnTo>
                    <a:pt x="1972994" y="569742"/>
                  </a:lnTo>
                  <a:lnTo>
                    <a:pt x="1972994" y="1708638"/>
                  </a:lnTo>
                  <a:lnTo>
                    <a:pt x="986499" y="2278379"/>
                  </a:lnTo>
                  <a:lnTo>
                    <a:pt x="986495" y="2278379"/>
                  </a:lnTo>
                  <a:lnTo>
                    <a:pt x="0" y="1708638"/>
                  </a:lnTo>
                  <a:lnTo>
                    <a:pt x="0" y="569742"/>
                  </a:lnTo>
                  <a:lnTo>
                    <a:pt x="986497" y="0"/>
                  </a:lnTo>
                  <a:close/>
                </a:path>
              </a:pathLst>
            </a:custGeom>
          </p:spPr>
        </p:pic>
      </p:grpSp>
      <p:grpSp>
        <p:nvGrpSpPr>
          <p:cNvPr id="25" name="Group 24"/>
          <p:cNvGrpSpPr/>
          <p:nvPr/>
        </p:nvGrpSpPr>
        <p:grpSpPr>
          <a:xfrm>
            <a:off x="453405" y="1660639"/>
            <a:ext cx="6005131" cy="3451151"/>
            <a:chOff x="187936" y="1177662"/>
            <a:chExt cx="6005130" cy="3451151"/>
          </a:xfrm>
        </p:grpSpPr>
        <p:sp>
          <p:nvSpPr>
            <p:cNvPr id="27" name="TextBox 26"/>
            <p:cNvSpPr txBox="1"/>
            <p:nvPr/>
          </p:nvSpPr>
          <p:spPr>
            <a:xfrm>
              <a:off x="205015" y="1177662"/>
              <a:ext cx="5988051" cy="584775"/>
            </a:xfrm>
            <a:prstGeom prst="rect">
              <a:avLst/>
            </a:prstGeom>
            <a:noFill/>
          </p:spPr>
          <p:txBody>
            <a:bodyPr wrap="square" rtlCol="0">
              <a:spAutoFit/>
            </a:bodyPr>
            <a:lstStyle/>
            <a:p>
              <a:r>
                <a:rPr lang="en-US" sz="3200" b="1" dirty="0">
                  <a:solidFill>
                    <a:schemeClr val="tx1">
                      <a:lumMod val="85000"/>
                      <a:lumOff val="15000"/>
                    </a:schemeClr>
                  </a:solidFill>
                  <a:latin typeface="Montserrat" panose="00000500000000000000" pitchFamily="2" charset="0"/>
                </a:rPr>
                <a:t>Our Company </a:t>
              </a:r>
              <a:r>
                <a:rPr lang="en-US" sz="3200" b="1" dirty="0">
                  <a:solidFill>
                    <a:schemeClr val="accent5"/>
                  </a:solidFill>
                  <a:latin typeface="Montserrat" panose="00000500000000000000" pitchFamily="2" charset="0"/>
                </a:rPr>
                <a:t>Process</a:t>
              </a:r>
            </a:p>
          </p:txBody>
        </p:sp>
        <p:sp>
          <p:nvSpPr>
            <p:cNvPr id="28" name="TextBox 27"/>
            <p:cNvSpPr txBox="1"/>
            <p:nvPr/>
          </p:nvSpPr>
          <p:spPr>
            <a:xfrm>
              <a:off x="187936" y="1673452"/>
              <a:ext cx="5292970" cy="2955361"/>
            </a:xfrm>
            <a:prstGeom prst="rect">
              <a:avLst/>
            </a:prstGeom>
            <a:noFill/>
          </p:spPr>
          <p:txBody>
            <a:bodyPr wrap="square">
              <a:spAutoFit/>
            </a:bodyPr>
            <a:lstStyle/>
            <a:p>
              <a:pPr algn="just" defTabSz="914411" eaLnBrk="0" fontAlgn="base" hangingPunct="0">
                <a:lnSpc>
                  <a:spcPct val="150000"/>
                </a:lnSpc>
                <a:spcBef>
                  <a:spcPct val="0"/>
                </a:spcBef>
                <a:spcAft>
                  <a:spcPct val="0"/>
                </a:spcAft>
              </a:pPr>
              <a:r>
                <a:rPr lang="en-US" sz="1801" dirty="0">
                  <a:solidFill>
                    <a:schemeClr val="tx1">
                      <a:lumMod val="75000"/>
                      <a:lumOff val="25000"/>
                    </a:schemeClr>
                  </a:solidFill>
                  <a:latin typeface="Montserrat" panose="00000500000000000000" pitchFamily="2" charset="0"/>
                </a:rPr>
                <a:t>Our company employs a highly efficient and streamlined process to deliver our products/ services to clients. We follow a methodical approach that ensures each step of our process is executed with precision and attention to detail.</a:t>
              </a:r>
            </a:p>
            <a:p>
              <a:pPr algn="just" defTabSz="914411" eaLnBrk="0" fontAlgn="base" hangingPunct="0">
                <a:lnSpc>
                  <a:spcPct val="150000"/>
                </a:lnSpc>
                <a:spcBef>
                  <a:spcPct val="0"/>
                </a:spcBef>
                <a:spcAft>
                  <a:spcPct val="0"/>
                </a:spcAft>
              </a:pPr>
              <a:endParaRPr lang="en-US" altLang="en-US" sz="1801" dirty="0">
                <a:solidFill>
                  <a:schemeClr val="tx1">
                    <a:lumMod val="75000"/>
                    <a:lumOff val="25000"/>
                  </a:schemeClr>
                </a:solidFill>
                <a:latin typeface="Montserrat" panose="00000500000000000000" pitchFamily="2" charset="0"/>
              </a:endParaRPr>
            </a:p>
          </p:txBody>
        </p:sp>
      </p:grpSp>
    </p:spTree>
  </p:cSld>
  <p:clrMapOvr>
    <a:masterClrMapping/>
  </p:clrMapOvr>
</p:sld>
</file>

<file path=ppt/theme/theme1.xml><?xml version="1.0" encoding="utf-8"?>
<a:theme xmlns:a="http://schemas.openxmlformats.org/drawingml/2006/main" name="Office Theme">
  <a:themeElements>
    <a:clrScheme name="Custom 110">
      <a:dk1>
        <a:sysClr val="windowText" lastClr="000000"/>
      </a:dk1>
      <a:lt1>
        <a:sysClr val="window" lastClr="FFFFFF"/>
      </a:lt1>
      <a:dk2>
        <a:srgbClr val="44546A"/>
      </a:dk2>
      <a:lt2>
        <a:srgbClr val="BF2424"/>
      </a:lt2>
      <a:accent1>
        <a:srgbClr val="9762AA"/>
      </a:accent1>
      <a:accent2>
        <a:srgbClr val="0A9CCD"/>
      </a:accent2>
      <a:accent3>
        <a:srgbClr val="69AA43"/>
      </a:accent3>
      <a:accent4>
        <a:srgbClr val="FBAD4B"/>
      </a:accent4>
      <a:accent5>
        <a:srgbClr val="F25E3D"/>
      </a:accent5>
      <a:accent6>
        <a:srgbClr val="EA5A95"/>
      </a:accent6>
      <a:hlink>
        <a:srgbClr val="BF242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903</TotalTime>
  <Words>1964</Words>
  <Application>Microsoft Office PowerPoint</Application>
  <PresentationFormat>Widescreen</PresentationFormat>
  <Paragraphs>552</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SlideEgg</dc:creator>
  <cp:lastModifiedBy>Prassana</cp:lastModifiedBy>
  <cp:revision>152</cp:revision>
  <dcterms:created xsi:type="dcterms:W3CDTF">2023-07-28T03:46:00Z</dcterms:created>
  <dcterms:modified xsi:type="dcterms:W3CDTF">2024-10-06T07:50:20Z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A63F7DAC7D5245ACAC5C858326E008F4_12</vt:lpwstr>
  </property>
  <property fmtid="{D5CDD505-2E9C-101B-9397-08002B2CF9AE}" pid="3" name="KSOProductBuildVer">
    <vt:lpwstr>1033-12.2.0.13266</vt:lpwstr>
  </property>
</Properties>
</file>