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8" r:id="rId3"/>
    <p:sldId id="338" r:id="rId4"/>
    <p:sldId id="339" r:id="rId5"/>
    <p:sldId id="340" r:id="rId6"/>
    <p:sldId id="341" r:id="rId7"/>
    <p:sldId id="262" r:id="rId8"/>
    <p:sldId id="284" r:id="rId9"/>
    <p:sldId id="261" r:id="rId10"/>
    <p:sldId id="263" r:id="rId11"/>
    <p:sldId id="265" r:id="rId12"/>
    <p:sldId id="270" r:id="rId13"/>
    <p:sldId id="268" r:id="rId14"/>
    <p:sldId id="343" r:id="rId15"/>
    <p:sldId id="344" r:id="rId16"/>
    <p:sldId id="479" r:id="rId17"/>
    <p:sldId id="480" r:id="rId18"/>
    <p:sldId id="345" r:id="rId19"/>
    <p:sldId id="478" r:id="rId20"/>
    <p:sldId id="342" r:id="rId21"/>
    <p:sldId id="315" r:id="rId22"/>
    <p:sldId id="316" r:id="rId23"/>
    <p:sldId id="346" r:id="rId24"/>
    <p:sldId id="465" r:id="rId25"/>
    <p:sldId id="347" r:id="rId26"/>
    <p:sldId id="348" r:id="rId27"/>
    <p:sldId id="349" r:id="rId28"/>
    <p:sldId id="350" r:id="rId29"/>
    <p:sldId id="402" r:id="rId30"/>
    <p:sldId id="403" r:id="rId31"/>
    <p:sldId id="404" r:id="rId32"/>
    <p:sldId id="364" r:id="rId33"/>
    <p:sldId id="365" r:id="rId34"/>
    <p:sldId id="367" r:id="rId35"/>
    <p:sldId id="368" r:id="rId36"/>
    <p:sldId id="369" r:id="rId37"/>
    <p:sldId id="370" r:id="rId38"/>
    <p:sldId id="405" r:id="rId39"/>
    <p:sldId id="371" r:id="rId40"/>
    <p:sldId id="406" r:id="rId41"/>
    <p:sldId id="407" r:id="rId42"/>
    <p:sldId id="408" r:id="rId43"/>
    <p:sldId id="466" r:id="rId44"/>
    <p:sldId id="359" r:id="rId45"/>
    <p:sldId id="400" r:id="rId46"/>
    <p:sldId id="401" r:id="rId47"/>
    <p:sldId id="409" r:id="rId48"/>
    <p:sldId id="467" r:id="rId49"/>
    <p:sldId id="360" r:id="rId50"/>
    <p:sldId id="372" r:id="rId51"/>
    <p:sldId id="373" r:id="rId52"/>
    <p:sldId id="374" r:id="rId53"/>
    <p:sldId id="375" r:id="rId54"/>
    <p:sldId id="376" r:id="rId55"/>
    <p:sldId id="377" r:id="rId56"/>
    <p:sldId id="378" r:id="rId57"/>
    <p:sldId id="379" r:id="rId58"/>
    <p:sldId id="381" r:id="rId59"/>
    <p:sldId id="382" r:id="rId60"/>
    <p:sldId id="383" r:id="rId61"/>
    <p:sldId id="384" r:id="rId62"/>
    <p:sldId id="385" r:id="rId63"/>
    <p:sldId id="386" r:id="rId64"/>
    <p:sldId id="387" r:id="rId65"/>
    <p:sldId id="388" r:id="rId66"/>
    <p:sldId id="468" r:id="rId67"/>
    <p:sldId id="361" r:id="rId68"/>
    <p:sldId id="389" r:id="rId69"/>
    <p:sldId id="390" r:id="rId70"/>
    <p:sldId id="391" r:id="rId71"/>
    <p:sldId id="392" r:id="rId72"/>
    <p:sldId id="393" r:id="rId73"/>
    <p:sldId id="394" r:id="rId74"/>
    <p:sldId id="395" r:id="rId75"/>
    <p:sldId id="396" r:id="rId76"/>
    <p:sldId id="397" r:id="rId77"/>
    <p:sldId id="398" r:id="rId78"/>
    <p:sldId id="399" r:id="rId79"/>
    <p:sldId id="440" r:id="rId80"/>
    <p:sldId id="441" r:id="rId81"/>
    <p:sldId id="442" r:id="rId82"/>
    <p:sldId id="469" r:id="rId83"/>
    <p:sldId id="362" r:id="rId84"/>
    <p:sldId id="443" r:id="rId85"/>
    <p:sldId id="444" r:id="rId86"/>
    <p:sldId id="445" r:id="rId87"/>
    <p:sldId id="446" r:id="rId88"/>
    <p:sldId id="447" r:id="rId89"/>
    <p:sldId id="448" r:id="rId90"/>
    <p:sldId id="470" r:id="rId91"/>
    <p:sldId id="363" r:id="rId92"/>
    <p:sldId id="460" r:id="rId93"/>
    <p:sldId id="461" r:id="rId94"/>
    <p:sldId id="462" r:id="rId95"/>
    <p:sldId id="463" r:id="rId96"/>
    <p:sldId id="464" r:id="rId97"/>
    <p:sldId id="271"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userDrawn="1">
          <p15:clr>
            <a:srgbClr val="A4A3A4"/>
          </p15:clr>
        </p15:guide>
        <p15:guide id="2" pos="38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6" d="100"/>
          <a:sy n="56" d="100"/>
        </p:scale>
        <p:origin x="84" y="1248"/>
      </p:cViewPr>
      <p:guideLst>
        <p:guide orient="horz" pos="2152"/>
        <p:guide pos="38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14-09-2024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14-09-2024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14-09-2024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14-09-2024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6C85A-370B-4EF4-842E-D1940BB2D482}" type="datetimeFigureOut">
              <a:rPr lang="en-IN" smtClean="0"/>
              <a:t>14-09-2024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54C6C85A-370B-4EF4-842E-D1940BB2D482}" type="datetimeFigureOut">
              <a:rPr lang="en-IN" smtClean="0"/>
              <a:t>14-09-2024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54C6C85A-370B-4EF4-842E-D1940BB2D482}" type="datetimeFigureOut">
              <a:rPr lang="en-IN" smtClean="0"/>
              <a:t>14-09-2024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54C6C85A-370B-4EF4-842E-D1940BB2D482}" type="datetimeFigureOut">
              <a:rPr lang="en-IN" smtClean="0"/>
              <a:t>14-09-2024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C6C85A-370B-4EF4-842E-D1940BB2D482}" type="datetimeFigureOut">
              <a:rPr lang="en-IN" smtClean="0"/>
              <a:t>14-09-2024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C6C85A-370B-4EF4-842E-D1940BB2D482}" type="datetimeFigureOut">
              <a:rPr lang="en-IN" smtClean="0"/>
              <a:t>14-09-2024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C6C85A-370B-4EF4-842E-D1940BB2D482}" type="datetimeFigureOut">
              <a:rPr lang="en-IN" smtClean="0"/>
              <a:t>14-09-2024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6C85A-370B-4EF4-842E-D1940BB2D482}" type="datetimeFigureOut">
              <a:rPr lang="en-IN" smtClean="0"/>
              <a:t>14-09-2024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19394-F05D-4D6E-AFFF-7DE4E6E8111A}"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JPG"/><Relationship Id="rId7"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mailto:prasannajoshi@gammaconsultants.in" TargetMode="External"/><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hyperlink" Target="mailto:designteam@gammaconsultants.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20511"/>
            <a:ext cx="12203137" cy="6852718"/>
            <a:chOff x="0" y="-20511"/>
            <a:chExt cx="12203137" cy="6852718"/>
          </a:xfrm>
        </p:grpSpPr>
        <p:sp>
          <p:nvSpPr>
            <p:cNvPr id="10" name="Freeform: Shape 9"/>
            <p:cNvSpPr/>
            <p:nvPr/>
          </p:nvSpPr>
          <p:spPr>
            <a:xfrm>
              <a:off x="10801643" y="-20511"/>
              <a:ext cx="1401494" cy="2393850"/>
            </a:xfrm>
            <a:custGeom>
              <a:avLst/>
              <a:gdLst>
                <a:gd name="connsiteX0" fmla="*/ 1401494 w 1401494"/>
                <a:gd name="connsiteY0" fmla="*/ 586 h 2393850"/>
                <a:gd name="connsiteX1" fmla="*/ 1401494 w 1401494"/>
                <a:gd name="connsiteY1" fmla="*/ 2391506 h 2393850"/>
                <a:gd name="connsiteX2" fmla="*/ 1397391 w 1401494"/>
                <a:gd name="connsiteY2" fmla="*/ 2393850 h 2393850"/>
                <a:gd name="connsiteX3" fmla="*/ 0 w 1401494"/>
                <a:gd name="connsiteY3" fmla="*/ 1587303 h 2393850"/>
                <a:gd name="connsiteX4" fmla="*/ 0 w 1401494"/>
                <a:gd name="connsiteY4" fmla="*/ 0 h 2393850"/>
                <a:gd name="connsiteX5" fmla="*/ 1401494 w 1401494"/>
                <a:gd name="connsiteY5" fmla="*/ 586 h 23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1494" h="2393850">
                  <a:moveTo>
                    <a:pt x="1401494" y="586"/>
                  </a:moveTo>
                  <a:lnTo>
                    <a:pt x="1401494" y="2391506"/>
                  </a:lnTo>
                  <a:lnTo>
                    <a:pt x="1397391" y="2393850"/>
                  </a:lnTo>
                  <a:lnTo>
                    <a:pt x="0" y="1587303"/>
                  </a:lnTo>
                  <a:lnTo>
                    <a:pt x="0" y="0"/>
                  </a:lnTo>
                  <a:lnTo>
                    <a:pt x="1401494" y="586"/>
                  </a:lnTo>
                  <a:close/>
                </a:path>
              </a:pathLst>
            </a:custGeom>
            <a:solidFill>
              <a:schemeClr val="bg1">
                <a:lumMod val="95000"/>
              </a:schemeClr>
            </a:solidFill>
            <a:ln w="58615" cap="flat">
              <a:noFill/>
              <a:prstDash val="solid"/>
              <a:miter/>
            </a:ln>
          </p:spPr>
          <p:txBody>
            <a:bodyPr rtlCol="0" anchor="ctr"/>
            <a:lstStyle/>
            <a:p>
              <a:endParaRPr lang="en-IN"/>
            </a:p>
          </p:txBody>
        </p:sp>
        <p:sp>
          <p:nvSpPr>
            <p:cNvPr id="11" name="Freeform: Shape 10"/>
            <p:cNvSpPr/>
            <p:nvPr/>
          </p:nvSpPr>
          <p:spPr>
            <a:xfrm>
              <a:off x="0" y="0"/>
              <a:ext cx="9684433" cy="5617695"/>
            </a:xfrm>
            <a:custGeom>
              <a:avLst/>
              <a:gdLst>
                <a:gd name="connsiteX0" fmla="*/ 0 w 9684433"/>
                <a:gd name="connsiteY0" fmla="*/ 5591903 h 5591902"/>
                <a:gd name="connsiteX1" fmla="*/ 9684434 w 9684433"/>
                <a:gd name="connsiteY1" fmla="*/ 0 h 5591902"/>
                <a:gd name="connsiteX2" fmla="*/ 0 w 9684433"/>
                <a:gd name="connsiteY2" fmla="*/ 0 h 5591902"/>
                <a:gd name="connsiteX3" fmla="*/ 0 w 9684433"/>
                <a:gd name="connsiteY3" fmla="*/ 5591903 h 5591902"/>
              </a:gdLst>
              <a:ahLst/>
              <a:cxnLst>
                <a:cxn ang="0">
                  <a:pos x="connsiteX0" y="connsiteY0"/>
                </a:cxn>
                <a:cxn ang="0">
                  <a:pos x="connsiteX1" y="connsiteY1"/>
                </a:cxn>
                <a:cxn ang="0">
                  <a:pos x="connsiteX2" y="connsiteY2"/>
                </a:cxn>
                <a:cxn ang="0">
                  <a:pos x="connsiteX3" y="connsiteY3"/>
                </a:cxn>
              </a:cxnLst>
              <a:rect l="l" t="t" r="r" b="b"/>
              <a:pathLst>
                <a:path w="9684433" h="5591902">
                  <a:moveTo>
                    <a:pt x="0" y="5591903"/>
                  </a:moveTo>
                  <a:lnTo>
                    <a:pt x="9684434" y="0"/>
                  </a:lnTo>
                  <a:lnTo>
                    <a:pt x="0" y="0"/>
                  </a:lnTo>
                  <a:lnTo>
                    <a:pt x="0" y="5591903"/>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p>
          </p:txBody>
        </p:sp>
        <p:sp>
          <p:nvSpPr>
            <p:cNvPr id="12" name="Freeform: Shape 11"/>
            <p:cNvSpPr/>
            <p:nvPr/>
          </p:nvSpPr>
          <p:spPr>
            <a:xfrm>
              <a:off x="0" y="25793"/>
              <a:ext cx="9918895" cy="5727304"/>
            </a:xfrm>
            <a:custGeom>
              <a:avLst/>
              <a:gdLst>
                <a:gd name="connsiteX0" fmla="*/ 0 w 9918895"/>
                <a:gd name="connsiteY0" fmla="*/ 5727305 h 5727304"/>
                <a:gd name="connsiteX1" fmla="*/ 0 w 9918895"/>
                <a:gd name="connsiteY1" fmla="*/ 5456502 h 5727304"/>
                <a:gd name="connsiteX2" fmla="*/ 1715672 w 9918895"/>
                <a:gd name="connsiteY2" fmla="*/ 4465902 h 5727304"/>
                <a:gd name="connsiteX3" fmla="*/ 1715672 w 9918895"/>
                <a:gd name="connsiteY3" fmla="*/ 2134184 h 5727304"/>
                <a:gd name="connsiteX4" fmla="*/ 3852203 w 9918895"/>
                <a:gd name="connsiteY4" fmla="*/ 900918 h 5727304"/>
                <a:gd name="connsiteX5" fmla="*/ 5871503 w 9918895"/>
                <a:gd name="connsiteY5" fmla="*/ 2066777 h 5727304"/>
                <a:gd name="connsiteX6" fmla="*/ 9449972 w 9918895"/>
                <a:gd name="connsiteY6" fmla="*/ 0 h 5727304"/>
                <a:gd name="connsiteX7" fmla="*/ 9918895 w 9918895"/>
                <a:gd name="connsiteY7" fmla="*/ 0 h 5727304"/>
                <a:gd name="connsiteX8" fmla="*/ 5871503 w 9918895"/>
                <a:gd name="connsiteY8" fmla="*/ 2337580 h 5727304"/>
                <a:gd name="connsiteX9" fmla="*/ 3852203 w 9918895"/>
                <a:gd name="connsiteY9" fmla="*/ 1171721 h 5727304"/>
                <a:gd name="connsiteX10" fmla="*/ 1950134 w 9918895"/>
                <a:gd name="connsiteY10" fmla="*/ 2269586 h 5727304"/>
                <a:gd name="connsiteX11" fmla="*/ 1950134 w 9918895"/>
                <a:gd name="connsiteY11" fmla="*/ 4601304 h 5727304"/>
                <a:gd name="connsiteX12" fmla="*/ 0 w 9918895"/>
                <a:gd name="connsiteY12" fmla="*/ 5727305 h 572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18895" h="5727304">
                  <a:moveTo>
                    <a:pt x="0" y="5727305"/>
                  </a:moveTo>
                  <a:lnTo>
                    <a:pt x="0" y="5456502"/>
                  </a:lnTo>
                  <a:lnTo>
                    <a:pt x="1715672" y="4465902"/>
                  </a:lnTo>
                  <a:lnTo>
                    <a:pt x="1715672" y="2134184"/>
                  </a:lnTo>
                  <a:lnTo>
                    <a:pt x="3852203" y="900918"/>
                  </a:lnTo>
                  <a:lnTo>
                    <a:pt x="5871503" y="2066777"/>
                  </a:lnTo>
                  <a:lnTo>
                    <a:pt x="9449972" y="0"/>
                  </a:lnTo>
                  <a:lnTo>
                    <a:pt x="9918895" y="0"/>
                  </a:lnTo>
                  <a:lnTo>
                    <a:pt x="5871503" y="2337580"/>
                  </a:lnTo>
                  <a:lnTo>
                    <a:pt x="3852203" y="1171721"/>
                  </a:lnTo>
                  <a:lnTo>
                    <a:pt x="1950134" y="2269586"/>
                  </a:lnTo>
                  <a:lnTo>
                    <a:pt x="1950134" y="4601304"/>
                  </a:lnTo>
                  <a:lnTo>
                    <a:pt x="0" y="5727305"/>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7" name="Freeform: Shape 16"/>
            <p:cNvSpPr/>
            <p:nvPr/>
          </p:nvSpPr>
          <p:spPr>
            <a:xfrm>
              <a:off x="4133556" y="5008098"/>
              <a:ext cx="3936023" cy="1824109"/>
            </a:xfrm>
            <a:custGeom>
              <a:avLst/>
              <a:gdLst>
                <a:gd name="connsiteX0" fmla="*/ 3936023 w 3936023"/>
                <a:gd name="connsiteY0" fmla="*/ 1824109 h 1824109"/>
                <a:gd name="connsiteX1" fmla="*/ 3936023 w 3936023"/>
                <a:gd name="connsiteY1" fmla="*/ 1135965 h 1824109"/>
                <a:gd name="connsiteX2" fmla="*/ 1968305 w 3936023"/>
                <a:gd name="connsiteY2" fmla="*/ 0 h 1824109"/>
                <a:gd name="connsiteX3" fmla="*/ 0 w 3936023"/>
                <a:gd name="connsiteY3" fmla="*/ 1135965 h 1824109"/>
                <a:gd name="connsiteX4" fmla="*/ 0 w 3936023"/>
                <a:gd name="connsiteY4" fmla="*/ 1824109 h 1824109"/>
                <a:gd name="connsiteX5" fmla="*/ 3936023 w 3936023"/>
                <a:gd name="connsiteY5" fmla="*/ 1824109 h 182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023" h="1824109">
                  <a:moveTo>
                    <a:pt x="3936023" y="1824109"/>
                  </a:moveTo>
                  <a:lnTo>
                    <a:pt x="3936023" y="1135965"/>
                  </a:lnTo>
                  <a:lnTo>
                    <a:pt x="1968305" y="0"/>
                  </a:lnTo>
                  <a:lnTo>
                    <a:pt x="0" y="1135965"/>
                  </a:lnTo>
                  <a:lnTo>
                    <a:pt x="0" y="1824109"/>
                  </a:lnTo>
                  <a:lnTo>
                    <a:pt x="3936023" y="1824109"/>
                  </a:lnTo>
                  <a:close/>
                </a:path>
              </a:pathLst>
            </a:custGeom>
            <a:solidFill>
              <a:schemeClr val="bg1">
                <a:lumMod val="95000"/>
              </a:schemeClr>
            </a:solidFill>
            <a:ln w="58615" cap="flat">
              <a:noFill/>
              <a:prstDash val="solid"/>
              <a:miter/>
            </a:ln>
          </p:spPr>
          <p:txBody>
            <a:bodyPr rtlCol="0" anchor="ctr"/>
            <a:lstStyle/>
            <a:p>
              <a:endParaRPr lang="en-IN"/>
            </a:p>
          </p:txBody>
        </p:sp>
        <p:pic>
          <p:nvPicPr>
            <p:cNvPr id="24" name="Picture 23" descr="A tall building in a city&#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100" y="1368770"/>
              <a:ext cx="3828686" cy="4410120"/>
            </a:xfrm>
            <a:prstGeom prst="rect">
              <a:avLst/>
            </a:prstGeom>
          </p:spPr>
        </p:pic>
        <p:pic>
          <p:nvPicPr>
            <p:cNvPr id="22" name="Picture 21" descr="Free photo city"/>
            <p:cNvPicPr>
              <a:picLocks noChangeAspect="1" noChangeArrowheads="1"/>
            </p:cNvPicPr>
            <p:nvPr/>
          </p:nvPicPr>
          <p:blipFill>
            <a:blip r:embed="rId3">
              <a:extLst>
                <a:ext uri="{28A0092B-C50C-407E-A947-70E740481C1C}">
                  <a14:useLocalDpi xmlns:a14="http://schemas.microsoft.com/office/drawing/2010/main" val="0"/>
                </a:ext>
              </a:extLst>
            </a:blip>
            <a:srcRect l="5355" t="39273" r="59619"/>
            <a:stretch>
              <a:fillRect/>
            </a:stretch>
          </p:blipFill>
          <p:spPr bwMode="auto">
            <a:xfrm>
              <a:off x="661767" y="907954"/>
              <a:ext cx="2088466" cy="2412020"/>
            </a:xfrm>
            <a:custGeom>
              <a:avLst/>
              <a:gdLst>
                <a:gd name="connsiteX0" fmla="*/ 1044526 w 2088466"/>
                <a:gd name="connsiteY0" fmla="*/ 0 h 2412020"/>
                <a:gd name="connsiteX1" fmla="*/ 2088466 w 2088466"/>
                <a:gd name="connsiteY1" fmla="*/ 603152 h 2412020"/>
                <a:gd name="connsiteX2" fmla="*/ 2088466 w 2088466"/>
                <a:gd name="connsiteY2" fmla="*/ 1809455 h 2412020"/>
                <a:gd name="connsiteX3" fmla="*/ 1044528 w 2088466"/>
                <a:gd name="connsiteY3" fmla="*/ 2412020 h 2412020"/>
                <a:gd name="connsiteX4" fmla="*/ 1044524 w 2088466"/>
                <a:gd name="connsiteY4" fmla="*/ 2412020 h 2412020"/>
                <a:gd name="connsiteX5" fmla="*/ 0 w 2088466"/>
                <a:gd name="connsiteY5" fmla="*/ 1809455 h 2412020"/>
                <a:gd name="connsiteX6" fmla="*/ 0 w 2088466"/>
                <a:gd name="connsiteY6" fmla="*/ 603152 h 2412020"/>
                <a:gd name="connsiteX7" fmla="*/ 1044526 w 2088466"/>
                <a:gd name="connsiteY7" fmla="*/ 0 h 241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466" h="2412020">
                  <a:moveTo>
                    <a:pt x="1044526" y="0"/>
                  </a:moveTo>
                  <a:lnTo>
                    <a:pt x="2088466" y="603152"/>
                  </a:lnTo>
                  <a:lnTo>
                    <a:pt x="2088466" y="1809455"/>
                  </a:lnTo>
                  <a:lnTo>
                    <a:pt x="1044528" y="2412020"/>
                  </a:lnTo>
                  <a:lnTo>
                    <a:pt x="1044524" y="2412020"/>
                  </a:lnTo>
                  <a:lnTo>
                    <a:pt x="0" y="1809455"/>
                  </a:lnTo>
                  <a:lnTo>
                    <a:pt x="0" y="603152"/>
                  </a:lnTo>
                  <a:lnTo>
                    <a:pt x="1044526" y="0"/>
                  </a:lnTo>
                  <a:close/>
                </a:path>
              </a:pathLst>
            </a:cu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300361" y="2805280"/>
            <a:ext cx="5716148" cy="1800466"/>
            <a:chOff x="6244772" y="2889445"/>
            <a:chExt cx="5569857" cy="1800466"/>
          </a:xfrm>
        </p:grpSpPr>
        <p:sp>
          <p:nvSpPr>
            <p:cNvPr id="27" name="TextBox 26"/>
            <p:cNvSpPr txBox="1"/>
            <p:nvPr/>
          </p:nvSpPr>
          <p:spPr>
            <a:xfrm>
              <a:off x="6244772" y="2889445"/>
              <a:ext cx="5569857" cy="707886"/>
            </a:xfrm>
            <a:prstGeom prst="rect">
              <a:avLst/>
            </a:prstGeom>
            <a:noFill/>
          </p:spPr>
          <p:txBody>
            <a:bodyPr wrap="square">
              <a:spAutoFit/>
            </a:bodyPr>
            <a:lstStyle/>
            <a:p>
              <a:pPr algn="ctr"/>
              <a:r>
                <a:rPr lang="en-IN" sz="4000" b="1" dirty="0">
                  <a:solidFill>
                    <a:schemeClr val="tx1">
                      <a:lumMod val="75000"/>
                      <a:lumOff val="25000"/>
                    </a:schemeClr>
                  </a:solidFill>
                  <a:latin typeface="Montserrat" panose="00000500000000000000" pitchFamily="2" charset="0"/>
                </a:rPr>
                <a:t>Company</a:t>
              </a:r>
              <a:r>
                <a:rPr lang="en-IN" sz="4000" b="1" dirty="0">
                  <a:solidFill>
                    <a:schemeClr val="accent5"/>
                  </a:solidFill>
                  <a:latin typeface="Montserrat" panose="00000500000000000000" pitchFamily="2" charset="0"/>
                </a:rPr>
                <a:t> </a:t>
              </a:r>
              <a:r>
                <a:rPr lang="en-IN" sz="4000" b="1" dirty="0">
                  <a:solidFill>
                    <a:schemeClr val="bg2"/>
                  </a:solidFill>
                  <a:latin typeface="Montserrat" panose="00000500000000000000" pitchFamily="2" charset="0"/>
                </a:rPr>
                <a:t>Profile </a:t>
              </a:r>
            </a:p>
          </p:txBody>
        </p:sp>
        <p:sp>
          <p:nvSpPr>
            <p:cNvPr id="3" name="TextBox 2"/>
            <p:cNvSpPr txBox="1"/>
            <p:nvPr/>
          </p:nvSpPr>
          <p:spPr>
            <a:xfrm>
              <a:off x="6602493" y="3736776"/>
              <a:ext cx="5071321" cy="953135"/>
            </a:xfrm>
            <a:prstGeom prst="rect">
              <a:avLst/>
            </a:prstGeom>
            <a:noFill/>
          </p:spPr>
          <p:txBody>
            <a:bodyPr wrap="square">
              <a:spAutoFit/>
            </a:bodyPr>
            <a:lstStyle/>
            <a:p>
              <a:pPr algn="ctr"/>
              <a:r>
                <a:rPr lang="en-US" sz="1400" dirty="0">
                  <a:solidFill>
                    <a:schemeClr val="tx1">
                      <a:lumMod val="75000"/>
                      <a:lumOff val="25000"/>
                    </a:schemeClr>
                  </a:solidFill>
                  <a:latin typeface="Montserrat" panose="00000500000000000000" pitchFamily="2" charset="0"/>
                </a:rPr>
                <a:t>"Innovation Pulsates Through Our Firm, Inspiring Us to Continuously Rethink Conventions and Develop Solutions that Forge the Future of Structural Consultancy."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688731"/>
            <a:ext cx="12208411" cy="6164578"/>
            <a:chOff x="0" y="688731"/>
            <a:chExt cx="12208411" cy="6164578"/>
          </a:xfrm>
        </p:grpSpPr>
        <p:grpSp>
          <p:nvGrpSpPr>
            <p:cNvPr id="4" name="Graphic 2"/>
            <p:cNvGrpSpPr/>
            <p:nvPr/>
          </p:nvGrpSpPr>
          <p:grpSpPr>
            <a:xfrm>
              <a:off x="0" y="688731"/>
              <a:ext cx="12208411" cy="6164578"/>
              <a:chOff x="0" y="688731"/>
              <a:chExt cx="12208411" cy="6164578"/>
            </a:xfrm>
          </p:grpSpPr>
          <p:sp>
            <p:nvSpPr>
              <p:cNvPr id="6" name="Freeform: Shape 5"/>
              <p:cNvSpPr/>
              <p:nvPr/>
            </p:nvSpPr>
            <p:spPr>
              <a:xfrm>
                <a:off x="0" y="688731"/>
                <a:ext cx="2562664" cy="5918981"/>
              </a:xfrm>
              <a:custGeom>
                <a:avLst/>
                <a:gdLst>
                  <a:gd name="connsiteX0" fmla="*/ 0 w 2562664"/>
                  <a:gd name="connsiteY0" fmla="*/ 0 h 5918981"/>
                  <a:gd name="connsiteX1" fmla="*/ 0 w 2562664"/>
                  <a:gd name="connsiteY1" fmla="*/ 5918981 h 5918981"/>
                  <a:gd name="connsiteX2" fmla="*/ 2562665 w 2562664"/>
                  <a:gd name="connsiteY2" fmla="*/ 4438943 h 5918981"/>
                  <a:gd name="connsiteX3" fmla="*/ 2562665 w 2562664"/>
                  <a:gd name="connsiteY3" fmla="*/ 1479452 h 5918981"/>
                  <a:gd name="connsiteX4" fmla="*/ 0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0" y="0"/>
                    </a:moveTo>
                    <a:lnTo>
                      <a:pt x="0" y="5918981"/>
                    </a:lnTo>
                    <a:lnTo>
                      <a:pt x="2562665" y="4438943"/>
                    </a:lnTo>
                    <a:lnTo>
                      <a:pt x="2562665" y="1479452"/>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7" name="Freeform: Shape 6"/>
              <p:cNvSpPr/>
              <p:nvPr/>
            </p:nvSpPr>
            <p:spPr>
              <a:xfrm>
                <a:off x="0" y="1010529"/>
                <a:ext cx="2284241" cy="5275384"/>
              </a:xfrm>
              <a:custGeom>
                <a:avLst/>
                <a:gdLst>
                  <a:gd name="connsiteX0" fmla="*/ 0 w 2284241"/>
                  <a:gd name="connsiteY0" fmla="*/ 0 h 5275384"/>
                  <a:gd name="connsiteX1" fmla="*/ 0 w 2284241"/>
                  <a:gd name="connsiteY1" fmla="*/ 5275384 h 5275384"/>
                  <a:gd name="connsiteX2" fmla="*/ 2284242 w 2284241"/>
                  <a:gd name="connsiteY2" fmla="*/ 3956538 h 5275384"/>
                  <a:gd name="connsiteX3" fmla="*/ 2284242 w 2284241"/>
                  <a:gd name="connsiteY3" fmla="*/ 1318846 h 5275384"/>
                  <a:gd name="connsiteX4" fmla="*/ 0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0" y="0"/>
                    </a:moveTo>
                    <a:lnTo>
                      <a:pt x="0" y="5275384"/>
                    </a:lnTo>
                    <a:lnTo>
                      <a:pt x="2284242" y="3956538"/>
                    </a:lnTo>
                    <a:lnTo>
                      <a:pt x="2284242" y="1318846"/>
                    </a:lnTo>
                    <a:lnTo>
                      <a:pt x="0"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9" name="Freeform: Shape 8"/>
              <p:cNvSpPr/>
              <p:nvPr/>
            </p:nvSpPr>
            <p:spPr>
              <a:xfrm>
                <a:off x="9645747" y="688731"/>
                <a:ext cx="2562664" cy="5918981"/>
              </a:xfrm>
              <a:custGeom>
                <a:avLst/>
                <a:gdLst>
                  <a:gd name="connsiteX0" fmla="*/ 2562665 w 2562664"/>
                  <a:gd name="connsiteY0" fmla="*/ 0 h 5918981"/>
                  <a:gd name="connsiteX1" fmla="*/ 2562665 w 2562664"/>
                  <a:gd name="connsiteY1" fmla="*/ 5918981 h 5918981"/>
                  <a:gd name="connsiteX2" fmla="*/ 0 w 2562664"/>
                  <a:gd name="connsiteY2" fmla="*/ 4438943 h 5918981"/>
                  <a:gd name="connsiteX3" fmla="*/ 0 w 2562664"/>
                  <a:gd name="connsiteY3" fmla="*/ 1479452 h 5918981"/>
                  <a:gd name="connsiteX4" fmla="*/ 2562665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2562665" y="0"/>
                    </a:moveTo>
                    <a:lnTo>
                      <a:pt x="2562665" y="5918981"/>
                    </a:lnTo>
                    <a:lnTo>
                      <a:pt x="0" y="4438943"/>
                    </a:lnTo>
                    <a:lnTo>
                      <a:pt x="0" y="1479452"/>
                    </a:lnTo>
                    <a:lnTo>
                      <a:pt x="2562665"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10" name="Freeform: Shape 9"/>
              <p:cNvSpPr/>
              <p:nvPr/>
            </p:nvSpPr>
            <p:spPr>
              <a:xfrm>
                <a:off x="9924170" y="1010529"/>
                <a:ext cx="2284241" cy="5275384"/>
              </a:xfrm>
              <a:custGeom>
                <a:avLst/>
                <a:gdLst>
                  <a:gd name="connsiteX0" fmla="*/ 2284242 w 2284241"/>
                  <a:gd name="connsiteY0" fmla="*/ 0 h 5275384"/>
                  <a:gd name="connsiteX1" fmla="*/ 2284242 w 2284241"/>
                  <a:gd name="connsiteY1" fmla="*/ 5275384 h 5275384"/>
                  <a:gd name="connsiteX2" fmla="*/ 0 w 2284241"/>
                  <a:gd name="connsiteY2" fmla="*/ 3956538 h 5275384"/>
                  <a:gd name="connsiteX3" fmla="*/ 0 w 2284241"/>
                  <a:gd name="connsiteY3" fmla="*/ 1318846 h 5275384"/>
                  <a:gd name="connsiteX4" fmla="*/ 2284242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2284242" y="0"/>
                    </a:moveTo>
                    <a:lnTo>
                      <a:pt x="2284242" y="5275384"/>
                    </a:lnTo>
                    <a:lnTo>
                      <a:pt x="0" y="3956538"/>
                    </a:lnTo>
                    <a:lnTo>
                      <a:pt x="0" y="1318846"/>
                    </a:lnTo>
                    <a:lnTo>
                      <a:pt x="2284242"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2" name="Freeform: Shape 11"/>
              <p:cNvSpPr/>
              <p:nvPr/>
            </p:nvSpPr>
            <p:spPr>
              <a:xfrm>
                <a:off x="4055598" y="5656970"/>
                <a:ext cx="4091939" cy="1196339"/>
              </a:xfrm>
              <a:custGeom>
                <a:avLst/>
                <a:gdLst>
                  <a:gd name="connsiteX0" fmla="*/ 4091940 w 4091939"/>
                  <a:gd name="connsiteY0" fmla="*/ 1196340 h 1196339"/>
                  <a:gd name="connsiteX1" fmla="*/ 4091940 w 4091939"/>
                  <a:gd name="connsiteY1" fmla="*/ 1181100 h 1196339"/>
                  <a:gd name="connsiteX2" fmla="*/ 2045677 w 4091939"/>
                  <a:gd name="connsiteY2" fmla="*/ 0 h 1196339"/>
                  <a:gd name="connsiteX3" fmla="*/ 0 w 4091939"/>
                  <a:gd name="connsiteY3" fmla="*/ 1181100 h 1196339"/>
                  <a:gd name="connsiteX4" fmla="*/ 0 w 4091939"/>
                  <a:gd name="connsiteY4" fmla="*/ 1196340 h 1196339"/>
                  <a:gd name="connsiteX5" fmla="*/ 4091940 w 4091939"/>
                  <a:gd name="connsiteY5" fmla="*/ 1196340 h 11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1939" h="1196339">
                    <a:moveTo>
                      <a:pt x="4091940" y="1196340"/>
                    </a:moveTo>
                    <a:lnTo>
                      <a:pt x="4091940" y="1181100"/>
                    </a:lnTo>
                    <a:lnTo>
                      <a:pt x="2045677" y="0"/>
                    </a:lnTo>
                    <a:lnTo>
                      <a:pt x="0" y="1181100"/>
                    </a:lnTo>
                    <a:lnTo>
                      <a:pt x="0" y="1196340"/>
                    </a:lnTo>
                    <a:lnTo>
                      <a:pt x="4091940" y="1196340"/>
                    </a:lnTo>
                    <a:close/>
                  </a:path>
                </a:pathLst>
              </a:custGeom>
              <a:solidFill>
                <a:srgbClr val="F7F7F7"/>
              </a:solidFill>
              <a:ln w="58615" cap="flat">
                <a:noFill/>
                <a:prstDash val="solid"/>
                <a:miter/>
              </a:ln>
            </p:spPr>
            <p:txBody>
              <a:bodyPr rtlCol="0" anchor="ctr"/>
              <a:lstStyle/>
              <a:p>
                <a:endParaRPr lang="en-IN"/>
              </a:p>
            </p:txBody>
          </p:sp>
        </p:grpSp>
        <p:grpSp>
          <p:nvGrpSpPr>
            <p:cNvPr id="2" name="Group 1"/>
            <p:cNvGrpSpPr/>
            <p:nvPr/>
          </p:nvGrpSpPr>
          <p:grpSpPr>
            <a:xfrm>
              <a:off x="3046853" y="2310126"/>
              <a:ext cx="6171485" cy="2302137"/>
              <a:chOff x="246363" y="1781632"/>
              <a:chExt cx="4493984" cy="2302137"/>
            </a:xfrm>
          </p:grpSpPr>
          <p:sp>
            <p:nvSpPr>
              <p:cNvPr id="3" name="TextBox 2"/>
              <p:cNvSpPr txBox="1"/>
              <p:nvPr/>
            </p:nvSpPr>
            <p:spPr>
              <a:xfrm>
                <a:off x="292165" y="1781632"/>
                <a:ext cx="4402379" cy="584775"/>
              </a:xfrm>
              <a:prstGeom prst="rect">
                <a:avLst/>
              </a:prstGeom>
              <a:noFill/>
            </p:spPr>
            <p:txBody>
              <a:bodyPr wrap="square">
                <a:spAutoFit/>
              </a:bodyPr>
              <a:lstStyle/>
              <a:p>
                <a:pPr marL="0" marR="0" lvl="0" indent="0" algn="ctr" defTabSz="914400" rtl="0" eaLnBrk="0" fontAlgn="base" latinLnBrk="0" hangingPunct="0">
                  <a:spcBef>
                    <a:spcPct val="0"/>
                  </a:spcBef>
                  <a:spcAft>
                    <a:spcPct val="0"/>
                  </a:spcAft>
                  <a:buClrTx/>
                  <a:buSzTx/>
                  <a:buFontTx/>
                  <a:buNone/>
                </a:pPr>
                <a:r>
                  <a:rPr kumimoji="0" lang="en-US" altLang="en-US" sz="3200" b="1" u="none" strike="noStrike" cap="none" normalizeH="0" baseline="0" dirty="0">
                    <a:ln>
                      <a:noFill/>
                    </a:ln>
                    <a:solidFill>
                      <a:schemeClr val="tx1">
                        <a:lumMod val="75000"/>
                        <a:lumOff val="25000"/>
                      </a:schemeClr>
                    </a:solidFill>
                    <a:latin typeface="Montserrat" panose="00000500000000000000" pitchFamily="2" charset="0"/>
                  </a:rPr>
                  <a:t>Best Service </a:t>
                </a:r>
                <a:r>
                  <a:rPr kumimoji="0" lang="en-US" altLang="en-US" sz="3200" b="1" u="none" strike="noStrike" cap="none" normalizeH="0" baseline="0" dirty="0">
                    <a:ln>
                      <a:noFill/>
                    </a:ln>
                    <a:solidFill>
                      <a:schemeClr val="accent5"/>
                    </a:solidFill>
                    <a:latin typeface="Montserrat" panose="00000500000000000000" pitchFamily="2" charset="0"/>
                  </a:rPr>
                  <a:t>For Our Client</a:t>
                </a:r>
                <a:endParaRPr kumimoji="0" lang="en-US" altLang="en-US" sz="3200" b="1" i="0" u="none" strike="noStrike" cap="none" normalizeH="0" baseline="0" dirty="0">
                  <a:ln>
                    <a:noFill/>
                  </a:ln>
                  <a:solidFill>
                    <a:schemeClr val="accent5"/>
                  </a:solidFill>
                  <a:effectLst/>
                  <a:latin typeface="Montserrat" panose="00000500000000000000" pitchFamily="2" charset="0"/>
                </a:endParaRPr>
              </a:p>
            </p:txBody>
          </p:sp>
          <p:sp>
            <p:nvSpPr>
              <p:cNvPr id="5" name="TextBox 4"/>
              <p:cNvSpPr txBox="1"/>
              <p:nvPr/>
            </p:nvSpPr>
            <p:spPr>
              <a:xfrm>
                <a:off x="246363" y="2791749"/>
                <a:ext cx="4493984" cy="1292020"/>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sz="1800" b="0" i="0" dirty="0">
                    <a:solidFill>
                      <a:schemeClr val="tx1">
                        <a:lumMod val="85000"/>
                        <a:lumOff val="15000"/>
                      </a:schemeClr>
                    </a:solidFill>
                    <a:effectLst/>
                    <a:latin typeface="Montserrat" panose="00000500000000000000" pitchFamily="2" charset="0"/>
                  </a:rPr>
                  <a:t>We offer a range of services to meet our customers' needs, including customized solutions, timely delivery, and dedicated customer support.</a:t>
                </a:r>
                <a:endParaRPr kumimoji="0" lang="en-US" altLang="en-US" sz="1800" b="0" i="0" u="none" strike="noStrike" cap="none" normalizeH="0" baseline="0" dirty="0">
                  <a:ln>
                    <a:noFill/>
                  </a:ln>
                  <a:solidFill>
                    <a:schemeClr val="tx1">
                      <a:lumMod val="85000"/>
                      <a:lumOff val="15000"/>
                    </a:schemeClr>
                  </a:solidFill>
                  <a:effectLst/>
                  <a:latin typeface="Montserrat" panose="00000500000000000000" pitchFamily="2" charset="0"/>
                </a:endParaRPr>
              </a:p>
            </p:txBody>
          </p:sp>
        </p:grpSp>
        <p:pic>
          <p:nvPicPr>
            <p:cNvPr id="15" name="Picture 14" descr="A red person on a ma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10529"/>
              <a:ext cx="2266926" cy="5275384"/>
            </a:xfrm>
            <a:prstGeom prst="rect">
              <a:avLst/>
            </a:prstGeom>
          </p:spPr>
        </p:pic>
        <p:pic>
          <p:nvPicPr>
            <p:cNvPr id="18" name="Picture 17" descr="A hand holding a glow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746" y="993682"/>
              <a:ext cx="2274254" cy="5371214"/>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p:nvPr/>
        </p:nvSpPr>
        <p:spPr>
          <a:xfrm>
            <a:off x="8507436" y="3"/>
            <a:ext cx="3688666" cy="6831617"/>
          </a:xfrm>
          <a:custGeom>
            <a:avLst/>
            <a:gdLst>
              <a:gd name="connsiteX0" fmla="*/ 0 w 3688666"/>
              <a:gd name="connsiteY0" fmla="*/ 0 h 6831617"/>
              <a:gd name="connsiteX1" fmla="*/ 3688666 w 3688666"/>
              <a:gd name="connsiteY1" fmla="*/ 0 h 6831617"/>
              <a:gd name="connsiteX2" fmla="*/ 3688666 w 3688666"/>
              <a:gd name="connsiteY2" fmla="*/ 6831618 h 6831617"/>
              <a:gd name="connsiteX3" fmla="*/ 0 w 3688666"/>
              <a:gd name="connsiteY3" fmla="*/ 6831618 h 6831617"/>
            </a:gdLst>
            <a:ahLst/>
            <a:cxnLst>
              <a:cxn ang="0">
                <a:pos x="connsiteX0" y="connsiteY0"/>
              </a:cxn>
              <a:cxn ang="0">
                <a:pos x="connsiteX1" y="connsiteY1"/>
              </a:cxn>
              <a:cxn ang="0">
                <a:pos x="connsiteX2" y="connsiteY2"/>
              </a:cxn>
              <a:cxn ang="0">
                <a:pos x="connsiteX3" y="connsiteY3"/>
              </a:cxn>
            </a:cxnLst>
            <a:rect l="l" t="t" r="r" b="b"/>
            <a:pathLst>
              <a:path w="3688666" h="6831617">
                <a:moveTo>
                  <a:pt x="0" y="0"/>
                </a:moveTo>
                <a:lnTo>
                  <a:pt x="3688666" y="0"/>
                </a:lnTo>
                <a:lnTo>
                  <a:pt x="3688666" y="6831618"/>
                </a:lnTo>
                <a:lnTo>
                  <a:pt x="0" y="6831618"/>
                </a:lnTo>
                <a:close/>
              </a:path>
            </a:pathLst>
          </a:custGeom>
          <a:solidFill>
            <a:schemeClr val="accent5"/>
          </a:solidFill>
          <a:ln w="58615" cap="flat">
            <a:noFill/>
            <a:prstDash val="solid"/>
            <a:miter/>
          </a:ln>
        </p:spPr>
        <p:txBody>
          <a:bodyPr rtlCol="0" anchor="ctr"/>
          <a:lstStyle/>
          <a:p>
            <a:endParaRPr lang="en-IN"/>
          </a:p>
        </p:txBody>
      </p:sp>
      <p:pic>
        <p:nvPicPr>
          <p:cNvPr id="4098" name="Picture 2" descr="Free photo businessman shaking hands with client"/>
          <p:cNvPicPr>
            <a:picLocks noChangeAspect="1" noChangeArrowheads="1"/>
          </p:cNvPicPr>
          <p:nvPr/>
        </p:nvPicPr>
        <p:blipFill rotWithShape="1">
          <a:blip r:embed="rId2">
            <a:extLst>
              <a:ext uri="{28A0092B-C50C-407E-A947-70E740481C1C}">
                <a14:useLocalDpi xmlns:a14="http://schemas.microsoft.com/office/drawing/2010/main" val="0"/>
              </a:ext>
            </a:extLst>
          </a:blip>
          <a:srcRect l="5147" r="15742"/>
          <a:stretch>
            <a:fillRect/>
          </a:stretch>
        </p:blipFill>
        <p:spPr bwMode="auto">
          <a:xfrm>
            <a:off x="8591768" y="0"/>
            <a:ext cx="3600231" cy="683161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p:cNvSpPr/>
          <p:nvPr/>
        </p:nvSpPr>
        <p:spPr>
          <a:xfrm>
            <a:off x="4736123" y="3"/>
            <a:ext cx="3533921" cy="1660572"/>
          </a:xfrm>
          <a:custGeom>
            <a:avLst/>
            <a:gdLst>
              <a:gd name="connsiteX0" fmla="*/ 0 w 3533921"/>
              <a:gd name="connsiteY0" fmla="*/ 0 h 1660572"/>
              <a:gd name="connsiteX1" fmla="*/ 0 w 3533921"/>
              <a:gd name="connsiteY1" fmla="*/ 640666 h 1660572"/>
              <a:gd name="connsiteX2" fmla="*/ 1766668 w 3533921"/>
              <a:gd name="connsiteY2" fmla="*/ 1660572 h 1660572"/>
              <a:gd name="connsiteX3" fmla="*/ 3533921 w 3533921"/>
              <a:gd name="connsiteY3" fmla="*/ 640666 h 1660572"/>
              <a:gd name="connsiteX4" fmla="*/ 3533921 w 3533921"/>
              <a:gd name="connsiteY4" fmla="*/ 0 h 1660572"/>
              <a:gd name="connsiteX5" fmla="*/ 0 w 3533921"/>
              <a:gd name="connsiteY5" fmla="*/ 0 h 166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3921" h="1660572">
                <a:moveTo>
                  <a:pt x="0" y="0"/>
                </a:moveTo>
                <a:lnTo>
                  <a:pt x="0" y="640666"/>
                </a:lnTo>
                <a:lnTo>
                  <a:pt x="1766668" y="1660572"/>
                </a:lnTo>
                <a:lnTo>
                  <a:pt x="3533921" y="640666"/>
                </a:lnTo>
                <a:lnTo>
                  <a:pt x="3533921" y="0"/>
                </a:lnTo>
                <a:lnTo>
                  <a:pt x="0" y="0"/>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5477021" y="5501638"/>
            <a:ext cx="2522219" cy="1329982"/>
          </a:xfrm>
          <a:custGeom>
            <a:avLst/>
            <a:gdLst>
              <a:gd name="connsiteX0" fmla="*/ 0 w 2522219"/>
              <a:gd name="connsiteY0" fmla="*/ 1329982 h 1329982"/>
              <a:gd name="connsiteX1" fmla="*/ 2522220 w 2522219"/>
              <a:gd name="connsiteY1" fmla="*/ 1329982 h 1329982"/>
              <a:gd name="connsiteX2" fmla="*/ 2522220 w 2522219"/>
              <a:gd name="connsiteY2" fmla="*/ 788376 h 1329982"/>
              <a:gd name="connsiteX3" fmla="*/ 1157068 w 2522219"/>
              <a:gd name="connsiteY3" fmla="*/ 0 h 1329982"/>
              <a:gd name="connsiteX4" fmla="*/ 0 w 2522219"/>
              <a:gd name="connsiteY4" fmla="*/ 668215 h 1329982"/>
              <a:gd name="connsiteX5" fmla="*/ 0 w 2522219"/>
              <a:gd name="connsiteY5" fmla="*/ 1329982 h 132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982">
                <a:moveTo>
                  <a:pt x="0" y="1329982"/>
                </a:moveTo>
                <a:lnTo>
                  <a:pt x="2522220" y="1329982"/>
                </a:lnTo>
                <a:lnTo>
                  <a:pt x="2522220" y="788376"/>
                </a:lnTo>
                <a:lnTo>
                  <a:pt x="1157068" y="0"/>
                </a:lnTo>
                <a:lnTo>
                  <a:pt x="0" y="668215"/>
                </a:lnTo>
                <a:lnTo>
                  <a:pt x="0" y="1329982"/>
                </a:lnTo>
                <a:close/>
              </a:path>
            </a:pathLst>
          </a:custGeom>
          <a:solidFill>
            <a:srgbClr val="F7F7F7"/>
          </a:solidFill>
          <a:ln w="58615" cap="flat">
            <a:noFill/>
            <a:prstDash val="solid"/>
            <a:miter/>
          </a:ln>
        </p:spPr>
        <p:txBody>
          <a:bodyPr rtlCol="0" anchor="ctr"/>
          <a:lstStyle/>
          <a:p>
            <a:endParaRPr lang="en-IN"/>
          </a:p>
        </p:txBody>
      </p:sp>
      <p:sp>
        <p:nvSpPr>
          <p:cNvPr id="11" name="Freeform: Shape 10"/>
          <p:cNvSpPr/>
          <p:nvPr/>
        </p:nvSpPr>
        <p:spPr>
          <a:xfrm>
            <a:off x="8390206" y="3"/>
            <a:ext cx="234461" cy="6831617"/>
          </a:xfrm>
          <a:custGeom>
            <a:avLst/>
            <a:gdLst>
              <a:gd name="connsiteX0" fmla="*/ 0 w 234461"/>
              <a:gd name="connsiteY0" fmla="*/ 0 h 6831617"/>
              <a:gd name="connsiteX1" fmla="*/ 234462 w 234461"/>
              <a:gd name="connsiteY1" fmla="*/ 0 h 6831617"/>
              <a:gd name="connsiteX2" fmla="*/ 234462 w 234461"/>
              <a:gd name="connsiteY2" fmla="*/ 6831618 h 6831617"/>
              <a:gd name="connsiteX3" fmla="*/ 0 w 234461"/>
              <a:gd name="connsiteY3" fmla="*/ 6831618 h 6831617"/>
            </a:gdLst>
            <a:ahLst/>
            <a:cxnLst>
              <a:cxn ang="0">
                <a:pos x="connsiteX0" y="connsiteY0"/>
              </a:cxn>
              <a:cxn ang="0">
                <a:pos x="connsiteX1" y="connsiteY1"/>
              </a:cxn>
              <a:cxn ang="0">
                <a:pos x="connsiteX2" y="connsiteY2"/>
              </a:cxn>
              <a:cxn ang="0">
                <a:pos x="connsiteX3" y="connsiteY3"/>
              </a:cxn>
            </a:cxnLst>
            <a:rect l="l" t="t" r="r" b="b"/>
            <a:pathLst>
              <a:path w="234461" h="6831617">
                <a:moveTo>
                  <a:pt x="0" y="0"/>
                </a:moveTo>
                <a:lnTo>
                  <a:pt x="234462" y="0"/>
                </a:lnTo>
                <a:lnTo>
                  <a:pt x="234462" y="6831618"/>
                </a:lnTo>
                <a:lnTo>
                  <a:pt x="0" y="6831618"/>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2" name="Freeform: Shape 11"/>
          <p:cNvSpPr/>
          <p:nvPr/>
        </p:nvSpPr>
        <p:spPr>
          <a:xfrm>
            <a:off x="7043810" y="1276058"/>
            <a:ext cx="2810021" cy="3244944"/>
          </a:xfrm>
          <a:custGeom>
            <a:avLst/>
            <a:gdLst>
              <a:gd name="connsiteX0" fmla="*/ 1405011 w 2810021"/>
              <a:gd name="connsiteY0" fmla="*/ 0 h 3244944"/>
              <a:gd name="connsiteX1" fmla="*/ 0 w 2810021"/>
              <a:gd name="connsiteY1" fmla="*/ 811236 h 3244944"/>
              <a:gd name="connsiteX2" fmla="*/ 0 w 2810021"/>
              <a:gd name="connsiteY2" fmla="*/ 2433709 h 3244944"/>
              <a:gd name="connsiteX3" fmla="*/ 1405011 w 2810021"/>
              <a:gd name="connsiteY3" fmla="*/ 3244945 h 3244944"/>
              <a:gd name="connsiteX4" fmla="*/ 2810022 w 2810021"/>
              <a:gd name="connsiteY4" fmla="*/ 2433709 h 3244944"/>
              <a:gd name="connsiteX5" fmla="*/ 2810022 w 2810021"/>
              <a:gd name="connsiteY5" fmla="*/ 811236 h 3244944"/>
              <a:gd name="connsiteX6" fmla="*/ 1405011 w 2810021"/>
              <a:gd name="connsiteY6" fmla="*/ 0 h 324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0021" h="3244944">
                <a:moveTo>
                  <a:pt x="1405011" y="0"/>
                </a:moveTo>
                <a:lnTo>
                  <a:pt x="0" y="811236"/>
                </a:lnTo>
                <a:lnTo>
                  <a:pt x="0" y="2433709"/>
                </a:lnTo>
                <a:lnTo>
                  <a:pt x="1405011" y="3244945"/>
                </a:lnTo>
                <a:lnTo>
                  <a:pt x="2810022" y="2433709"/>
                </a:lnTo>
                <a:lnTo>
                  <a:pt x="2810022" y="811236"/>
                </a:lnTo>
                <a:lnTo>
                  <a:pt x="1405011"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7271238" y="1538655"/>
            <a:ext cx="2355752" cy="2720337"/>
          </a:xfrm>
          <a:custGeom>
            <a:avLst/>
            <a:gdLst>
              <a:gd name="connsiteX0" fmla="*/ 1177583 w 2355752"/>
              <a:gd name="connsiteY0" fmla="*/ 0 h 2720337"/>
              <a:gd name="connsiteX1" fmla="*/ 0 w 2355752"/>
              <a:gd name="connsiteY1" fmla="*/ 679938 h 2720337"/>
              <a:gd name="connsiteX2" fmla="*/ 0 w 2355752"/>
              <a:gd name="connsiteY2" fmla="*/ 2039814 h 2720337"/>
              <a:gd name="connsiteX3" fmla="*/ 1177583 w 2355752"/>
              <a:gd name="connsiteY3" fmla="*/ 2720338 h 2720337"/>
              <a:gd name="connsiteX4" fmla="*/ 2355753 w 2355752"/>
              <a:gd name="connsiteY4" fmla="*/ 2039814 h 2720337"/>
              <a:gd name="connsiteX5" fmla="*/ 2355753 w 2355752"/>
              <a:gd name="connsiteY5" fmla="*/ 679938 h 2720337"/>
              <a:gd name="connsiteX6" fmla="*/ 1177583 w 2355752"/>
              <a:gd name="connsiteY6" fmla="*/ 0 h 27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5752" h="2720337">
                <a:moveTo>
                  <a:pt x="1177583" y="0"/>
                </a:moveTo>
                <a:lnTo>
                  <a:pt x="0" y="679938"/>
                </a:lnTo>
                <a:lnTo>
                  <a:pt x="0" y="2039814"/>
                </a:lnTo>
                <a:lnTo>
                  <a:pt x="1177583" y="2720338"/>
                </a:lnTo>
                <a:lnTo>
                  <a:pt x="2355753" y="2039814"/>
                </a:lnTo>
                <a:lnTo>
                  <a:pt x="2355753" y="679938"/>
                </a:lnTo>
                <a:lnTo>
                  <a:pt x="117758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pic>
        <p:nvPicPr>
          <p:cNvPr id="15" name="Picture 14" descr="A person holding a phone and touching a scree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543" y="1538655"/>
            <a:ext cx="2578554" cy="2722136"/>
          </a:xfrm>
          <a:prstGeom prst="rect">
            <a:avLst/>
          </a:prstGeom>
        </p:spPr>
      </p:pic>
      <p:grpSp>
        <p:nvGrpSpPr>
          <p:cNvPr id="17" name="Group 16"/>
          <p:cNvGrpSpPr/>
          <p:nvPr/>
        </p:nvGrpSpPr>
        <p:grpSpPr>
          <a:xfrm>
            <a:off x="701482" y="2230216"/>
            <a:ext cx="5669129" cy="2858783"/>
            <a:chOff x="205016" y="1177662"/>
            <a:chExt cx="5988050" cy="2858783"/>
          </a:xfrm>
        </p:grpSpPr>
        <p:sp>
          <p:nvSpPr>
            <p:cNvPr id="19" name="TextBox 18"/>
            <p:cNvSpPr txBox="1"/>
            <p:nvPr/>
          </p:nvSpPr>
          <p:spPr>
            <a:xfrm>
              <a:off x="205016" y="1177662"/>
              <a:ext cx="5988050" cy="1077218"/>
            </a:xfrm>
            <a:prstGeom prst="rect">
              <a:avLst/>
            </a:prstGeom>
            <a:noFill/>
          </p:spPr>
          <p:txBody>
            <a:bodyPr wrap="square" rtlCol="0">
              <a:spAutoFit/>
            </a:bodyPr>
            <a:lstStyle/>
            <a:p>
              <a:r>
                <a:rPr lang="en-US" sz="3200" b="1" i="0" u="none" strike="noStrike" dirty="0">
                  <a:solidFill>
                    <a:schemeClr val="tx1">
                      <a:lumMod val="75000"/>
                      <a:lumOff val="25000"/>
                    </a:schemeClr>
                  </a:solidFill>
                  <a:effectLst/>
                  <a:latin typeface="Montserrat" panose="00000500000000000000" pitchFamily="2" charset="0"/>
                </a:rPr>
                <a:t>Our Company</a:t>
              </a:r>
              <a:endParaRPr lang="en-US" sz="3200" dirty="0">
                <a:solidFill>
                  <a:schemeClr val="tx1">
                    <a:lumMod val="75000"/>
                    <a:lumOff val="25000"/>
                  </a:schemeClr>
                </a:solidFill>
                <a:effectLst/>
                <a:latin typeface="Montserrat" panose="00000500000000000000" pitchFamily="2" charset="0"/>
              </a:endParaRPr>
            </a:p>
            <a:p>
              <a:r>
                <a:rPr lang="en-US" sz="3200" b="1" i="0" u="none" strike="noStrike" dirty="0">
                  <a:solidFill>
                    <a:schemeClr val="accent5"/>
                  </a:solidFill>
                  <a:effectLst/>
                  <a:latin typeface="Montserrat" panose="00000500000000000000" pitchFamily="2" charset="0"/>
                </a:rPr>
                <a:t>Timeline</a:t>
              </a:r>
              <a:endParaRPr lang="en-US" sz="3200" dirty="0">
                <a:solidFill>
                  <a:schemeClr val="accent5"/>
                </a:solidFill>
                <a:effectLst/>
                <a:latin typeface="Montserrat" panose="00000500000000000000" pitchFamily="2" charset="0"/>
              </a:endParaRPr>
            </a:p>
          </p:txBody>
        </p:sp>
        <p:sp>
          <p:nvSpPr>
            <p:cNvPr id="20" name="TextBox 19"/>
            <p:cNvSpPr txBox="1"/>
            <p:nvPr/>
          </p:nvSpPr>
          <p:spPr>
            <a:xfrm>
              <a:off x="205016" y="2283210"/>
              <a:ext cx="5988050" cy="1753235"/>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pPr>
              <a:r>
                <a:rPr lang="en-US" b="0" i="0" dirty="0">
                  <a:solidFill>
                    <a:schemeClr val="tx1">
                      <a:lumMod val="85000"/>
                      <a:lumOff val="15000"/>
                    </a:schemeClr>
                  </a:solidFill>
                  <a:effectLst/>
                  <a:latin typeface="Montserrat" panose="00000500000000000000" pitchFamily="2" charset="0"/>
                </a:rPr>
                <a:t>"Fueled by a Passion for Innovation and Excellence, Our Objective is to Provide Exceptional Services, Generating Sustainable Value for Our Clients Over the Long Term."</a:t>
              </a:r>
            </a:p>
          </p:txBody>
        </p:sp>
      </p:grpSp>
      <p:sp>
        <p:nvSpPr>
          <p:cNvPr id="21" name="Rectangle 20"/>
          <p:cNvSpPr/>
          <p:nvPr/>
        </p:nvSpPr>
        <p:spPr>
          <a:xfrm>
            <a:off x="0" y="0"/>
            <a:ext cx="310517" cy="6858000"/>
          </a:xfrm>
          <a:prstGeom prst="rect">
            <a:avLst/>
          </a:prstGeom>
          <a:gradFill>
            <a:gsLst>
              <a:gs pos="0">
                <a:schemeClr val="accent5"/>
              </a:gs>
              <a:gs pos="50000">
                <a:schemeClr val="accent5">
                  <a:lumMod val="75000"/>
                </a:schemeClr>
              </a:gs>
              <a:gs pos="100000">
                <a:schemeClr val="accent5">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p:cNvSpPr/>
          <p:nvPr/>
        </p:nvSpPr>
        <p:spPr>
          <a:xfrm flipH="1">
            <a:off x="7978727" y="0"/>
            <a:ext cx="4213273" cy="6843414"/>
          </a:xfrm>
          <a:custGeom>
            <a:avLst/>
            <a:gdLst>
              <a:gd name="connsiteX0" fmla="*/ 3219157 w 4213273"/>
              <a:gd name="connsiteY0" fmla="*/ 0 h 6824002"/>
              <a:gd name="connsiteX1" fmla="*/ 0 w 4213273"/>
              <a:gd name="connsiteY1" fmla="*/ 6448 h 6824002"/>
              <a:gd name="connsiteX2" fmla="*/ 0 w 4213273"/>
              <a:gd name="connsiteY2" fmla="*/ 6824003 h 6824002"/>
              <a:gd name="connsiteX3" fmla="*/ 1148275 w 4213273"/>
              <a:gd name="connsiteY3" fmla="*/ 6817555 h 6824002"/>
              <a:gd name="connsiteX4" fmla="*/ 4213274 w 4213273"/>
              <a:gd name="connsiteY4" fmla="*/ 1698674 h 6824002"/>
              <a:gd name="connsiteX5" fmla="*/ 3219157 w 4213273"/>
              <a:gd name="connsiteY5" fmla="*/ 0 h 68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3273" h="6824002">
                <a:moveTo>
                  <a:pt x="3219157" y="0"/>
                </a:moveTo>
                <a:lnTo>
                  <a:pt x="0" y="6448"/>
                </a:lnTo>
                <a:lnTo>
                  <a:pt x="0" y="6824003"/>
                </a:lnTo>
                <a:lnTo>
                  <a:pt x="1148275" y="6817555"/>
                </a:lnTo>
                <a:lnTo>
                  <a:pt x="4213274" y="1698674"/>
                </a:lnTo>
                <a:lnTo>
                  <a:pt x="321915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pic>
        <p:nvPicPr>
          <p:cNvPr id="10" name="Picture 9" descr="A group of people sitting around a ta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390" y="-14586"/>
            <a:ext cx="4222517" cy="6858000"/>
          </a:xfrm>
          <a:prstGeom prst="rect">
            <a:avLst/>
          </a:prstGeom>
        </p:spPr>
      </p:pic>
      <p:sp>
        <p:nvSpPr>
          <p:cNvPr id="5" name="Freeform: Shape 4"/>
          <p:cNvSpPr/>
          <p:nvPr/>
        </p:nvSpPr>
        <p:spPr>
          <a:xfrm flipH="1">
            <a:off x="7842153" y="0"/>
            <a:ext cx="3342249" cy="6858000"/>
          </a:xfrm>
          <a:custGeom>
            <a:avLst/>
            <a:gdLst>
              <a:gd name="connsiteX0" fmla="*/ 273148 w 3342249"/>
              <a:gd name="connsiteY0" fmla="*/ 6824003 h 6824002"/>
              <a:gd name="connsiteX1" fmla="*/ 0 w 3342249"/>
              <a:gd name="connsiteY1" fmla="*/ 6824003 h 6824002"/>
              <a:gd name="connsiteX2" fmla="*/ 3069688 w 3342249"/>
              <a:gd name="connsiteY2" fmla="*/ 1697501 h 6824002"/>
              <a:gd name="connsiteX3" fmla="*/ 2076157 w 3342249"/>
              <a:gd name="connsiteY3" fmla="*/ 586 h 6824002"/>
              <a:gd name="connsiteX4" fmla="*/ 2347546 w 3342249"/>
              <a:gd name="connsiteY4" fmla="*/ 0 h 6824002"/>
              <a:gd name="connsiteX5" fmla="*/ 3342249 w 3342249"/>
              <a:gd name="connsiteY5" fmla="*/ 1699260 h 6824002"/>
              <a:gd name="connsiteX6" fmla="*/ 273148 w 3342249"/>
              <a:gd name="connsiteY6" fmla="*/ 6824003 h 68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249" h="6824002">
                <a:moveTo>
                  <a:pt x="273148" y="6824003"/>
                </a:moveTo>
                <a:lnTo>
                  <a:pt x="0" y="6824003"/>
                </a:lnTo>
                <a:lnTo>
                  <a:pt x="3069688" y="1697501"/>
                </a:lnTo>
                <a:lnTo>
                  <a:pt x="2076157" y="586"/>
                </a:lnTo>
                <a:lnTo>
                  <a:pt x="2347546" y="0"/>
                </a:lnTo>
                <a:lnTo>
                  <a:pt x="3342249" y="1699260"/>
                </a:lnTo>
                <a:lnTo>
                  <a:pt x="273148" y="6824003"/>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4" name="Freeform: Shape 3"/>
          <p:cNvSpPr/>
          <p:nvPr/>
        </p:nvSpPr>
        <p:spPr>
          <a:xfrm flipH="1">
            <a:off x="10377267" y="14586"/>
            <a:ext cx="2009335" cy="2904135"/>
          </a:xfrm>
          <a:custGeom>
            <a:avLst/>
            <a:gdLst>
              <a:gd name="connsiteX0" fmla="*/ 0 w 2009335"/>
              <a:gd name="connsiteY0" fmla="*/ 4689 h 2889738"/>
              <a:gd name="connsiteX1" fmla="*/ 0 w 2009335"/>
              <a:gd name="connsiteY1" fmla="*/ 2560320 h 2889738"/>
              <a:gd name="connsiteX2" fmla="*/ 569742 w 2009335"/>
              <a:gd name="connsiteY2" fmla="*/ 2889738 h 2889738"/>
              <a:gd name="connsiteX3" fmla="*/ 2009335 w 2009335"/>
              <a:gd name="connsiteY3" fmla="*/ 2057986 h 2889738"/>
              <a:gd name="connsiteX4" fmla="*/ 2009335 w 2009335"/>
              <a:gd name="connsiteY4" fmla="*/ 395654 h 2889738"/>
              <a:gd name="connsiteX5" fmla="*/ 1324708 w 2009335"/>
              <a:gd name="connsiteY5" fmla="*/ 0 h 2889738"/>
              <a:gd name="connsiteX6" fmla="*/ 0 w 2009335"/>
              <a:gd name="connsiteY6" fmla="*/ 4689 h 28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335" h="2889738">
                <a:moveTo>
                  <a:pt x="0" y="4689"/>
                </a:moveTo>
                <a:lnTo>
                  <a:pt x="0" y="2560320"/>
                </a:lnTo>
                <a:lnTo>
                  <a:pt x="569742" y="2889738"/>
                </a:lnTo>
                <a:lnTo>
                  <a:pt x="2009335" y="2057986"/>
                </a:lnTo>
                <a:lnTo>
                  <a:pt x="2009335" y="395654"/>
                </a:lnTo>
                <a:lnTo>
                  <a:pt x="1324708" y="0"/>
                </a:lnTo>
                <a:lnTo>
                  <a:pt x="0" y="4689"/>
                </a:lnTo>
                <a:close/>
              </a:path>
            </a:pathLst>
          </a:custGeom>
          <a:solidFill>
            <a:srgbClr val="F7F7F7">
              <a:alpha val="10000"/>
            </a:srgbClr>
          </a:solidFill>
          <a:ln w="58615" cap="flat">
            <a:noFill/>
            <a:prstDash val="solid"/>
            <a:miter/>
          </a:ln>
        </p:spPr>
        <p:txBody>
          <a:bodyPr rtlCol="0" anchor="ctr"/>
          <a:lstStyle/>
          <a:p>
            <a:endParaRPr lang="en-IN"/>
          </a:p>
        </p:txBody>
      </p:sp>
      <p:sp>
        <p:nvSpPr>
          <p:cNvPr id="13" name="Freeform: Shape 12"/>
          <p:cNvSpPr/>
          <p:nvPr/>
        </p:nvSpPr>
        <p:spPr>
          <a:xfrm>
            <a:off x="0" y="0"/>
            <a:ext cx="431800" cy="6856359"/>
          </a:xfrm>
          <a:custGeom>
            <a:avLst/>
            <a:gdLst>
              <a:gd name="connsiteX0" fmla="*/ 0 w 1365152"/>
              <a:gd name="connsiteY0" fmla="*/ 0 h 6856359"/>
              <a:gd name="connsiteX1" fmla="*/ 1365152 w 1365152"/>
              <a:gd name="connsiteY1" fmla="*/ 0 h 6856359"/>
              <a:gd name="connsiteX2" fmla="*/ 1365152 w 1365152"/>
              <a:gd name="connsiteY2" fmla="*/ 6856360 h 6856359"/>
              <a:gd name="connsiteX3" fmla="*/ 0 w 1365152"/>
              <a:gd name="connsiteY3" fmla="*/ 6856360 h 6856359"/>
            </a:gdLst>
            <a:ahLst/>
            <a:cxnLst>
              <a:cxn ang="0">
                <a:pos x="connsiteX0" y="connsiteY0"/>
              </a:cxn>
              <a:cxn ang="0">
                <a:pos x="connsiteX1" y="connsiteY1"/>
              </a:cxn>
              <a:cxn ang="0">
                <a:pos x="connsiteX2" y="connsiteY2"/>
              </a:cxn>
              <a:cxn ang="0">
                <a:pos x="connsiteX3" y="connsiteY3"/>
              </a:cxn>
            </a:cxnLst>
            <a:rect l="l" t="t" r="r" b="b"/>
            <a:pathLst>
              <a:path w="1365152" h="6856359">
                <a:moveTo>
                  <a:pt x="0" y="0"/>
                </a:moveTo>
                <a:lnTo>
                  <a:pt x="1365152" y="0"/>
                </a:lnTo>
                <a:lnTo>
                  <a:pt x="1365152" y="6856360"/>
                </a:lnTo>
                <a:lnTo>
                  <a:pt x="0" y="685636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grpSp>
        <p:nvGrpSpPr>
          <p:cNvPr id="36" name="Group 35"/>
          <p:cNvGrpSpPr/>
          <p:nvPr/>
        </p:nvGrpSpPr>
        <p:grpSpPr>
          <a:xfrm>
            <a:off x="838201" y="1453060"/>
            <a:ext cx="12191998" cy="3976981"/>
            <a:chOff x="838201" y="1466653"/>
            <a:chExt cx="12191998" cy="3976981"/>
          </a:xfrm>
        </p:grpSpPr>
        <p:sp>
          <p:nvSpPr>
            <p:cNvPr id="11" name="TextBox 10"/>
            <p:cNvSpPr txBox="1"/>
            <p:nvPr/>
          </p:nvSpPr>
          <p:spPr>
            <a:xfrm>
              <a:off x="838201" y="1466653"/>
              <a:ext cx="12191998" cy="584775"/>
            </a:xfrm>
            <a:prstGeom prst="rect">
              <a:avLst/>
            </a:prstGeom>
            <a:noFill/>
          </p:spPr>
          <p:txBody>
            <a:bodyPr wrap="square">
              <a:spAutoFit/>
            </a:bodyPr>
            <a:lstStyle/>
            <a:p>
              <a:r>
                <a:rPr lang="en-US" sz="3200" b="1" dirty="0">
                  <a:solidFill>
                    <a:schemeClr val="tx1">
                      <a:lumMod val="85000"/>
                      <a:lumOff val="15000"/>
                    </a:schemeClr>
                  </a:solidFill>
                  <a:latin typeface="Montserrat" panose="00000500000000000000" pitchFamily="2" charset="0"/>
                  <a:cs typeface="Trebuchet MS" panose="020B0603020202020204"/>
                </a:rPr>
                <a:t>Our</a:t>
              </a:r>
              <a:r>
                <a:rPr lang="en-US" sz="3200" b="1" dirty="0">
                  <a:solidFill>
                    <a:schemeClr val="bg1"/>
                  </a:solidFill>
                  <a:latin typeface="Montserrat" panose="00000500000000000000" pitchFamily="2" charset="0"/>
                  <a:cs typeface="Trebuchet MS" panose="020B0603020202020204"/>
                </a:rPr>
                <a:t> </a:t>
              </a:r>
              <a:r>
                <a:rPr lang="en-US" sz="3200" b="1" dirty="0">
                  <a:solidFill>
                    <a:schemeClr val="accent5"/>
                  </a:solidFill>
                  <a:latin typeface="Montserrat" panose="00000500000000000000" pitchFamily="2" charset="0"/>
                  <a:cs typeface="Trebuchet MS" panose="020B0603020202020204"/>
                </a:rPr>
                <a:t>Goals</a:t>
              </a:r>
              <a:endParaRPr lang="en-US" sz="3200" dirty="0">
                <a:solidFill>
                  <a:schemeClr val="accent5"/>
                </a:solidFill>
              </a:endParaRPr>
            </a:p>
          </p:txBody>
        </p:sp>
        <p:grpSp>
          <p:nvGrpSpPr>
            <p:cNvPr id="35" name="Group 34"/>
            <p:cNvGrpSpPr/>
            <p:nvPr/>
          </p:nvGrpSpPr>
          <p:grpSpPr>
            <a:xfrm>
              <a:off x="868979" y="2818192"/>
              <a:ext cx="7366141" cy="2625442"/>
              <a:chOff x="1006831" y="2818192"/>
              <a:chExt cx="7366141" cy="2625442"/>
            </a:xfrm>
          </p:grpSpPr>
          <p:grpSp>
            <p:nvGrpSpPr>
              <p:cNvPr id="20" name="Group 19"/>
              <p:cNvGrpSpPr/>
              <p:nvPr/>
            </p:nvGrpSpPr>
            <p:grpSpPr>
              <a:xfrm rot="7524727">
                <a:off x="1297745" y="2765477"/>
                <a:ext cx="1278012" cy="1383442"/>
                <a:chOff x="2942225" y="2227001"/>
                <a:chExt cx="1403440" cy="1519218"/>
              </a:xfrm>
            </p:grpSpPr>
            <p:sp>
              <p:nvSpPr>
                <p:cNvPr id="21" name="Freeform 47"/>
                <p:cNvSpPr/>
                <p:nvPr/>
              </p:nvSpPr>
              <p:spPr>
                <a:xfrm rot="17625586">
                  <a:off x="2884336" y="2284890"/>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lIns="45719" rIns="45719" anchor="ctr"/>
                <a:lstStyle/>
                <a:p>
                  <a:pPr algn="ctr">
                    <a:defRPr>
                      <a:solidFill>
                        <a:srgbClr val="FFFFFF"/>
                      </a:solidFill>
                    </a:defRPr>
                  </a:pPr>
                  <a:endParaRPr/>
                </a:p>
              </p:txBody>
            </p:sp>
            <p:sp>
              <p:nvSpPr>
                <p:cNvPr id="22" name="Oval 51"/>
                <p:cNvSpPr/>
                <p:nvPr/>
              </p:nvSpPr>
              <p:spPr>
                <a:xfrm rot="5400000">
                  <a:off x="3186172" y="2584950"/>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dirty="0"/>
                </a:p>
              </p:txBody>
            </p:sp>
          </p:grpSp>
          <p:grpSp>
            <p:nvGrpSpPr>
              <p:cNvPr id="23" name="Group 22"/>
              <p:cNvGrpSpPr/>
              <p:nvPr/>
            </p:nvGrpSpPr>
            <p:grpSpPr>
              <a:xfrm rot="7524727">
                <a:off x="3741405" y="2765477"/>
                <a:ext cx="1278012" cy="1383442"/>
                <a:chOff x="2961810" y="2254547"/>
                <a:chExt cx="1403440" cy="1519218"/>
              </a:xfrm>
            </p:grpSpPr>
            <p:sp>
              <p:nvSpPr>
                <p:cNvPr id="24" name="Freeform 47"/>
                <p:cNvSpPr/>
                <p:nvPr/>
              </p:nvSpPr>
              <p:spPr>
                <a:xfrm rot="17625586">
                  <a:off x="2903921" y="2312436"/>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lIns="45719" rIns="45719" anchor="ctr"/>
                <a:lstStyle/>
                <a:p>
                  <a:pPr algn="ctr">
                    <a:defRPr>
                      <a:solidFill>
                        <a:srgbClr val="FFFFFF"/>
                      </a:solidFill>
                    </a:defRPr>
                  </a:pPr>
                  <a:endParaRPr/>
                </a:p>
              </p:txBody>
            </p:sp>
            <p:sp>
              <p:nvSpPr>
                <p:cNvPr id="25" name="Oval 51"/>
                <p:cNvSpPr/>
                <p:nvPr/>
              </p:nvSpPr>
              <p:spPr>
                <a:xfrm rot="5400000">
                  <a:off x="3205757" y="2612496"/>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p>
              </p:txBody>
            </p:sp>
          </p:grpSp>
          <p:grpSp>
            <p:nvGrpSpPr>
              <p:cNvPr id="26" name="Group 25"/>
              <p:cNvGrpSpPr/>
              <p:nvPr/>
            </p:nvGrpSpPr>
            <p:grpSpPr>
              <a:xfrm rot="7524727">
                <a:off x="6595480" y="2765477"/>
                <a:ext cx="1278012" cy="1383442"/>
                <a:chOff x="2891019" y="2154979"/>
                <a:chExt cx="1403440" cy="1519218"/>
              </a:xfrm>
            </p:grpSpPr>
            <p:sp>
              <p:nvSpPr>
                <p:cNvPr id="27" name="Freeform 47"/>
                <p:cNvSpPr/>
                <p:nvPr/>
              </p:nvSpPr>
              <p:spPr>
                <a:xfrm rot="17625586">
                  <a:off x="2833130" y="2212868"/>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lIns="45719" rIns="45719" anchor="ctr"/>
                <a:lstStyle/>
                <a:p>
                  <a:pPr algn="ctr">
                    <a:defRPr>
                      <a:solidFill>
                        <a:srgbClr val="FFFFFF"/>
                      </a:solidFill>
                    </a:defRPr>
                  </a:pPr>
                  <a:endParaRPr/>
                </a:p>
              </p:txBody>
            </p:sp>
            <p:sp>
              <p:nvSpPr>
                <p:cNvPr id="28" name="Oval 51"/>
                <p:cNvSpPr/>
                <p:nvPr/>
              </p:nvSpPr>
              <p:spPr>
                <a:xfrm rot="5400000">
                  <a:off x="3134967" y="2512928"/>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p>
              </p:txBody>
            </p:sp>
          </p:grpSp>
          <p:sp>
            <p:nvSpPr>
              <p:cNvPr id="29" name="TextBox 28"/>
              <p:cNvSpPr txBox="1"/>
              <p:nvPr/>
            </p:nvSpPr>
            <p:spPr>
              <a:xfrm>
                <a:off x="1006831" y="4428904"/>
                <a:ext cx="1859841" cy="989630"/>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sz="1000" b="0" i="0" dirty="0">
                    <a:solidFill>
                      <a:schemeClr val="tx1">
                        <a:lumMod val="85000"/>
                        <a:lumOff val="15000"/>
                      </a:schemeClr>
                    </a:solidFill>
                    <a:effectLst/>
                    <a:latin typeface="Montserrat" panose="00000500000000000000" pitchFamily="2" charset="0"/>
                  </a:rPr>
                  <a:t>Driven by innovation and excellence, our goal is to deliver high-quality services.</a:t>
                </a:r>
                <a:endParaRPr kumimoji="0" lang="en-US" altLang="en-US" sz="1000" b="0" i="0" u="none" strike="noStrike" cap="none" normalizeH="0" baseline="0" dirty="0">
                  <a:ln>
                    <a:noFill/>
                  </a:ln>
                  <a:solidFill>
                    <a:schemeClr val="tx1">
                      <a:lumMod val="85000"/>
                      <a:lumOff val="15000"/>
                    </a:schemeClr>
                  </a:solidFill>
                  <a:effectLst/>
                  <a:latin typeface="Montserrat" panose="00000500000000000000" pitchFamily="2" charset="0"/>
                </a:endParaRPr>
              </a:p>
            </p:txBody>
          </p:sp>
          <p:sp>
            <p:nvSpPr>
              <p:cNvPr id="30" name="TextBox 29"/>
              <p:cNvSpPr txBox="1"/>
              <p:nvPr/>
            </p:nvSpPr>
            <p:spPr>
              <a:xfrm>
                <a:off x="3304027" y="4428904"/>
                <a:ext cx="2152768" cy="1014730"/>
              </a:xfrm>
              <a:prstGeom prst="rect">
                <a:avLst/>
              </a:prstGeom>
              <a:noFill/>
            </p:spPr>
            <p:txBody>
              <a:bodyPr wrap="square">
                <a:spAutoFit/>
              </a:bodyPr>
              <a:lstStyle/>
              <a:p>
                <a:pPr algn="ctr">
                  <a:lnSpc>
                    <a:spcPct val="150000"/>
                  </a:lnSpc>
                </a:pPr>
                <a:r>
                  <a:rPr lang="en-US" sz="1000" b="0" i="0" dirty="0">
                    <a:solidFill>
                      <a:schemeClr val="tx1">
                        <a:lumMod val="85000"/>
                        <a:lumOff val="15000"/>
                      </a:schemeClr>
                    </a:solidFill>
                    <a:effectLst/>
                    <a:latin typeface="Montserrat" panose="00000500000000000000" pitchFamily="2" charset="0"/>
                  </a:rPr>
                  <a:t>Our goals are to innovate continuously and deliver exceptional c</a:t>
                </a:r>
                <a:r>
                  <a:rPr lang="en-IN" altLang="en-US" sz="1000" b="0" i="0" dirty="0">
                    <a:solidFill>
                      <a:schemeClr val="tx1">
                        <a:lumMod val="85000"/>
                        <a:lumOff val="15000"/>
                      </a:schemeClr>
                    </a:solidFill>
                    <a:effectLst/>
                    <a:latin typeface="Montserrat" panose="00000500000000000000" pitchFamily="2" charset="0"/>
                  </a:rPr>
                  <a:t>leint</a:t>
                </a:r>
                <a:r>
                  <a:rPr lang="en-US" sz="1000" b="0" i="0" dirty="0">
                    <a:solidFill>
                      <a:schemeClr val="tx1">
                        <a:lumMod val="85000"/>
                        <a:lumOff val="15000"/>
                      </a:schemeClr>
                    </a:solidFill>
                    <a:effectLst/>
                    <a:latin typeface="Montserrat" panose="00000500000000000000" pitchFamily="2" charset="0"/>
                  </a:rPr>
                  <a:t> service</a:t>
                </a:r>
                <a:r>
                  <a:rPr lang="en-IN" altLang="en-US" sz="1000" b="0" i="0" dirty="0">
                    <a:solidFill>
                      <a:schemeClr val="tx1">
                        <a:lumMod val="85000"/>
                        <a:lumOff val="15000"/>
                      </a:schemeClr>
                    </a:solidFill>
                    <a:effectLst/>
                    <a:latin typeface="Montserrat" panose="00000500000000000000" pitchFamily="2" charset="0"/>
                  </a:rPr>
                  <a:t>s</a:t>
                </a:r>
                <a:r>
                  <a:rPr lang="en-US" sz="1000" b="0" i="0" dirty="0">
                    <a:solidFill>
                      <a:schemeClr val="tx1">
                        <a:lumMod val="85000"/>
                        <a:lumOff val="15000"/>
                      </a:schemeClr>
                    </a:solidFill>
                    <a:effectLst/>
                    <a:latin typeface="Montserrat" panose="00000500000000000000" pitchFamily="2" charset="0"/>
                  </a:rPr>
                  <a:t> to drive long-term success</a:t>
                </a:r>
                <a:endParaRPr lang="en-IN" sz="1000" dirty="0">
                  <a:solidFill>
                    <a:schemeClr val="tx1">
                      <a:lumMod val="85000"/>
                      <a:lumOff val="15000"/>
                    </a:schemeClr>
                  </a:solidFill>
                  <a:latin typeface="Montserrat" panose="00000500000000000000" pitchFamily="2" charset="0"/>
                </a:endParaRPr>
              </a:p>
            </p:txBody>
          </p:sp>
          <p:sp>
            <p:nvSpPr>
              <p:cNvPr id="31" name="TextBox 30"/>
              <p:cNvSpPr txBox="1"/>
              <p:nvPr/>
            </p:nvSpPr>
            <p:spPr>
              <a:xfrm>
                <a:off x="6096000" y="4418924"/>
                <a:ext cx="2276972" cy="989630"/>
              </a:xfrm>
              <a:prstGeom prst="rect">
                <a:avLst/>
              </a:prstGeom>
              <a:noFill/>
            </p:spPr>
            <p:txBody>
              <a:bodyPr wrap="square">
                <a:spAutoFit/>
              </a:bodyPr>
              <a:lstStyle/>
              <a:p>
                <a:pPr algn="ctr">
                  <a:lnSpc>
                    <a:spcPct val="150000"/>
                  </a:lnSpc>
                </a:pPr>
                <a:r>
                  <a:rPr lang="en-US" sz="1000" b="0" i="0" dirty="0">
                    <a:solidFill>
                      <a:schemeClr val="tx1">
                        <a:lumMod val="85000"/>
                        <a:lumOff val="15000"/>
                      </a:schemeClr>
                    </a:solidFill>
                    <a:effectLst/>
                    <a:latin typeface="Montserrat" panose="00000500000000000000" pitchFamily="2" charset="0"/>
                  </a:rPr>
                  <a:t>We strive to achieve sustainable growth and make a positive impact on the world through our services</a:t>
                </a:r>
                <a:endParaRPr lang="en-IN" sz="1000" dirty="0">
                  <a:solidFill>
                    <a:schemeClr val="tx1">
                      <a:lumMod val="85000"/>
                      <a:lumOff val="15000"/>
                    </a:schemeClr>
                  </a:solidFill>
                  <a:latin typeface="Montserrat" panose="00000500000000000000" pitchFamily="2" charset="0"/>
                </a:endParaRPr>
              </a:p>
            </p:txBody>
          </p:sp>
          <p:sp>
            <p:nvSpPr>
              <p:cNvPr id="32" name="TextBox 31"/>
              <p:cNvSpPr txBox="1"/>
              <p:nvPr/>
            </p:nvSpPr>
            <p:spPr>
              <a:xfrm>
                <a:off x="1538688" y="3206343"/>
                <a:ext cx="796126"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Montserrat" panose="00000500000000000000" pitchFamily="2" charset="0"/>
                  </a:rPr>
                  <a:t>01</a:t>
                </a:r>
                <a:endParaRPr lang="en-IN" sz="2000" b="1" dirty="0">
                  <a:solidFill>
                    <a:schemeClr val="tx1">
                      <a:lumMod val="75000"/>
                      <a:lumOff val="25000"/>
                    </a:schemeClr>
                  </a:solidFill>
                  <a:latin typeface="Montserrat" panose="00000500000000000000" pitchFamily="2" charset="0"/>
                </a:endParaRPr>
              </a:p>
            </p:txBody>
          </p:sp>
          <p:sp>
            <p:nvSpPr>
              <p:cNvPr id="33" name="TextBox 32"/>
              <p:cNvSpPr txBox="1"/>
              <p:nvPr/>
            </p:nvSpPr>
            <p:spPr>
              <a:xfrm>
                <a:off x="3982348" y="3206343"/>
                <a:ext cx="796126"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Montserrat" panose="00000500000000000000" pitchFamily="2" charset="0"/>
                  </a:rPr>
                  <a:t>02</a:t>
                </a:r>
                <a:endParaRPr lang="en-IN" sz="2000" b="1" dirty="0">
                  <a:solidFill>
                    <a:schemeClr val="tx1">
                      <a:lumMod val="75000"/>
                      <a:lumOff val="25000"/>
                    </a:schemeClr>
                  </a:solidFill>
                  <a:latin typeface="Montserrat" panose="00000500000000000000" pitchFamily="2" charset="0"/>
                </a:endParaRPr>
              </a:p>
            </p:txBody>
          </p:sp>
          <p:sp>
            <p:nvSpPr>
              <p:cNvPr id="34" name="TextBox 33"/>
              <p:cNvSpPr txBox="1"/>
              <p:nvPr/>
            </p:nvSpPr>
            <p:spPr>
              <a:xfrm>
                <a:off x="6836423" y="3206343"/>
                <a:ext cx="796126"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Montserrat" panose="00000500000000000000" pitchFamily="2" charset="0"/>
                  </a:rPr>
                  <a:t>03</a:t>
                </a:r>
                <a:endParaRPr lang="en-IN" sz="2000" b="1" dirty="0">
                  <a:solidFill>
                    <a:schemeClr val="tx1">
                      <a:lumMod val="75000"/>
                      <a:lumOff val="25000"/>
                    </a:schemeClr>
                  </a:solidFill>
                  <a:latin typeface="Montserrat" panose="00000500000000000000" pitchFamily="2" charset="0"/>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group of people holding hand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36" name="Rectangle 35"/>
          <p:cNvSpPr/>
          <p:nvPr/>
        </p:nvSpPr>
        <p:spPr>
          <a:xfrm>
            <a:off x="0" y="-1282"/>
            <a:ext cx="12191980" cy="6858000"/>
          </a:xfrm>
          <a:prstGeom prst="rect">
            <a:avLst/>
          </a:prstGeom>
          <a:gradFill>
            <a:gsLst>
              <a:gs pos="0">
                <a:schemeClr val="accent5">
                  <a:alpha val="41000"/>
                </a:schemeClr>
              </a:gs>
              <a:gs pos="50000">
                <a:schemeClr val="accent5">
                  <a:lumMod val="75000"/>
                  <a:alpha val="79000"/>
                </a:schemeClr>
              </a:gs>
              <a:gs pos="100000">
                <a:schemeClr val="accent5">
                  <a:lumMod val="50000"/>
                  <a:alpha val="63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3"/>
          <p:cNvGrpSpPr/>
          <p:nvPr/>
        </p:nvGrpSpPr>
        <p:grpSpPr>
          <a:xfrm>
            <a:off x="1309286" y="1520631"/>
            <a:ext cx="9573408" cy="4121950"/>
            <a:chOff x="1265163" y="1977273"/>
            <a:chExt cx="9573408" cy="4121950"/>
          </a:xfrm>
        </p:grpSpPr>
        <p:grpSp>
          <p:nvGrpSpPr>
            <p:cNvPr id="33" name="Group 32"/>
            <p:cNvGrpSpPr/>
            <p:nvPr/>
          </p:nvGrpSpPr>
          <p:grpSpPr>
            <a:xfrm>
              <a:off x="8383172" y="1977273"/>
              <a:ext cx="2455398" cy="3211360"/>
              <a:chOff x="8383172" y="1977273"/>
              <a:chExt cx="2455398" cy="3211360"/>
            </a:xfrm>
          </p:grpSpPr>
          <p:sp>
            <p:nvSpPr>
              <p:cNvPr id="16" name="Freeform: Shape 15"/>
              <p:cNvSpPr/>
              <p:nvPr/>
            </p:nvSpPr>
            <p:spPr>
              <a:xfrm>
                <a:off x="8383172" y="3762521"/>
                <a:ext cx="2455398" cy="1426112"/>
              </a:xfrm>
              <a:custGeom>
                <a:avLst/>
                <a:gdLst>
                  <a:gd name="connsiteX0" fmla="*/ 2455399 w 2455398"/>
                  <a:gd name="connsiteY0" fmla="*/ 701626 h 1426112"/>
                  <a:gd name="connsiteX1" fmla="*/ 2455399 w 2455398"/>
                  <a:gd name="connsiteY1" fmla="*/ 709833 h 1426112"/>
                  <a:gd name="connsiteX2" fmla="*/ 1240888 w 2455398"/>
                  <a:gd name="connsiteY2" fmla="*/ 1426112 h 1426112"/>
                  <a:gd name="connsiteX3" fmla="*/ 0 w 2455398"/>
                  <a:gd name="connsiteY3" fmla="*/ 724486 h 1426112"/>
                  <a:gd name="connsiteX4" fmla="*/ 0 w 2455398"/>
                  <a:gd name="connsiteY4" fmla="*/ 716280 h 1426112"/>
                  <a:gd name="connsiteX5" fmla="*/ 1213924 w 2455398"/>
                  <a:gd name="connsiteY5" fmla="*/ 0 h 1426112"/>
                  <a:gd name="connsiteX6" fmla="*/ 2455399 w 2455398"/>
                  <a:gd name="connsiteY6" fmla="*/ 701626 h 142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398" h="1426112">
                    <a:moveTo>
                      <a:pt x="2455399" y="701626"/>
                    </a:moveTo>
                    <a:lnTo>
                      <a:pt x="2455399" y="709833"/>
                    </a:lnTo>
                    <a:lnTo>
                      <a:pt x="1240888" y="1426112"/>
                    </a:lnTo>
                    <a:lnTo>
                      <a:pt x="0" y="724486"/>
                    </a:lnTo>
                    <a:lnTo>
                      <a:pt x="0" y="716280"/>
                    </a:lnTo>
                    <a:lnTo>
                      <a:pt x="1213924" y="0"/>
                    </a:lnTo>
                    <a:lnTo>
                      <a:pt x="2455399" y="701626"/>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7" name="Freeform: Shape 16"/>
              <p:cNvSpPr/>
              <p:nvPr/>
            </p:nvSpPr>
            <p:spPr>
              <a:xfrm>
                <a:off x="8766516" y="1989992"/>
                <a:ext cx="1688709" cy="2982936"/>
              </a:xfrm>
              <a:custGeom>
                <a:avLst/>
                <a:gdLst>
                  <a:gd name="connsiteX0" fmla="*/ 1688709 w 1688709"/>
                  <a:gd name="connsiteY0" fmla="*/ 2489981 h 2982936"/>
                  <a:gd name="connsiteX1" fmla="*/ 853440 w 1688709"/>
                  <a:gd name="connsiteY1" fmla="*/ 2982937 h 2982936"/>
                  <a:gd name="connsiteX2" fmla="*/ 8793 w 1688709"/>
                  <a:gd name="connsiteY2" fmla="*/ 2505807 h 2982936"/>
                  <a:gd name="connsiteX3" fmla="*/ 0 w 1688709"/>
                  <a:gd name="connsiteY3" fmla="*/ 492955 h 2982936"/>
                  <a:gd name="connsiteX4" fmla="*/ 835269 w 1688709"/>
                  <a:gd name="connsiteY4" fmla="*/ 0 h 2982936"/>
                  <a:gd name="connsiteX5" fmla="*/ 1679331 w 1688709"/>
                  <a:gd name="connsiteY5" fmla="*/ 477129 h 2982936"/>
                  <a:gd name="connsiteX6" fmla="*/ 1688709 w 1688709"/>
                  <a:gd name="connsiteY6" fmla="*/ 2489981 h 298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8709" h="2982936">
                    <a:moveTo>
                      <a:pt x="1688709" y="2489981"/>
                    </a:moveTo>
                    <a:lnTo>
                      <a:pt x="853440" y="2982937"/>
                    </a:lnTo>
                    <a:lnTo>
                      <a:pt x="8793" y="2505807"/>
                    </a:lnTo>
                    <a:lnTo>
                      <a:pt x="0" y="492955"/>
                    </a:lnTo>
                    <a:lnTo>
                      <a:pt x="835269" y="0"/>
                    </a:lnTo>
                    <a:lnTo>
                      <a:pt x="1679331" y="477129"/>
                    </a:lnTo>
                    <a:lnTo>
                      <a:pt x="1688709" y="2489981"/>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8" name="Freeform: Shape 17"/>
              <p:cNvSpPr/>
              <p:nvPr/>
            </p:nvSpPr>
            <p:spPr>
              <a:xfrm>
                <a:off x="8772573" y="1977273"/>
                <a:ext cx="1669952" cy="970084"/>
              </a:xfrm>
              <a:custGeom>
                <a:avLst/>
                <a:gdLst>
                  <a:gd name="connsiteX0" fmla="*/ 1669953 w 1669952"/>
                  <a:gd name="connsiteY0" fmla="*/ 477129 h 970084"/>
                  <a:gd name="connsiteX1" fmla="*/ 1669953 w 1669952"/>
                  <a:gd name="connsiteY1" fmla="*/ 482991 h 970084"/>
                  <a:gd name="connsiteX2" fmla="*/ 844061 w 1669952"/>
                  <a:gd name="connsiteY2" fmla="*/ 970085 h 970084"/>
                  <a:gd name="connsiteX3" fmla="*/ 0 w 1669952"/>
                  <a:gd name="connsiteY3" fmla="*/ 492955 h 970084"/>
                  <a:gd name="connsiteX4" fmla="*/ 0 w 1669952"/>
                  <a:gd name="connsiteY4" fmla="*/ 487680 h 970084"/>
                  <a:gd name="connsiteX5" fmla="*/ 825891 w 1669952"/>
                  <a:gd name="connsiteY5" fmla="*/ 0 h 970084"/>
                  <a:gd name="connsiteX6" fmla="*/ 1669953 w 1669952"/>
                  <a:gd name="connsiteY6" fmla="*/ 477129 h 97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952" h="970084">
                    <a:moveTo>
                      <a:pt x="1669953" y="477129"/>
                    </a:moveTo>
                    <a:lnTo>
                      <a:pt x="1669953" y="482991"/>
                    </a:lnTo>
                    <a:lnTo>
                      <a:pt x="844061" y="970085"/>
                    </a:lnTo>
                    <a:lnTo>
                      <a:pt x="0" y="492955"/>
                    </a:lnTo>
                    <a:lnTo>
                      <a:pt x="0" y="487680"/>
                    </a:lnTo>
                    <a:lnTo>
                      <a:pt x="825891" y="0"/>
                    </a:lnTo>
                    <a:lnTo>
                      <a:pt x="1669953" y="477129"/>
                    </a:lnTo>
                    <a:close/>
                  </a:path>
                </a:pathLst>
              </a:custGeom>
              <a:gradFill>
                <a:gsLst>
                  <a:gs pos="0">
                    <a:srgbClr val="FFFFFF"/>
                  </a:gs>
                  <a:gs pos="50000">
                    <a:srgbClr val="E5E5E5"/>
                  </a:gs>
                  <a:gs pos="100000">
                    <a:srgbClr val="CCCCCC"/>
                  </a:gs>
                </a:gsLst>
                <a:lin ang="1978553" scaled="1"/>
              </a:gradFill>
              <a:ln w="58615" cap="flat">
                <a:noFill/>
                <a:prstDash val="solid"/>
                <a:miter/>
              </a:ln>
            </p:spPr>
            <p:txBody>
              <a:bodyPr rtlCol="0" anchor="ctr"/>
              <a:lstStyle/>
              <a:p>
                <a:endParaRPr lang="en-IN"/>
              </a:p>
            </p:txBody>
          </p:sp>
          <p:sp>
            <p:nvSpPr>
              <p:cNvPr id="19" name="Freeform: Shape 18"/>
              <p:cNvSpPr/>
              <p:nvPr/>
            </p:nvSpPr>
            <p:spPr>
              <a:xfrm>
                <a:off x="8775309" y="2475327"/>
                <a:ext cx="844647" cy="2497601"/>
              </a:xfrm>
              <a:custGeom>
                <a:avLst/>
                <a:gdLst>
                  <a:gd name="connsiteX0" fmla="*/ 586 w 844647"/>
                  <a:gd name="connsiteY0" fmla="*/ 0 h 2497601"/>
                  <a:gd name="connsiteX1" fmla="*/ 0 w 844647"/>
                  <a:gd name="connsiteY1" fmla="*/ 2020472 h 2497601"/>
                  <a:gd name="connsiteX2" fmla="*/ 844647 w 844647"/>
                  <a:gd name="connsiteY2" fmla="*/ 2497601 h 2497601"/>
                  <a:gd name="connsiteX3" fmla="*/ 844647 w 844647"/>
                  <a:gd name="connsiteY3" fmla="*/ 477129 h 2497601"/>
                  <a:gd name="connsiteX4" fmla="*/ 586 w 844647"/>
                  <a:gd name="connsiteY4" fmla="*/ 0 h 249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47" h="2497601">
                    <a:moveTo>
                      <a:pt x="586" y="0"/>
                    </a:moveTo>
                    <a:lnTo>
                      <a:pt x="0" y="2020472"/>
                    </a:lnTo>
                    <a:lnTo>
                      <a:pt x="844647" y="2497601"/>
                    </a:lnTo>
                    <a:lnTo>
                      <a:pt x="844647" y="477129"/>
                    </a:lnTo>
                    <a:lnTo>
                      <a:pt x="586"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20" name="TextBox 19"/>
              <p:cNvSpPr txBox="1"/>
              <p:nvPr/>
            </p:nvSpPr>
            <p:spPr>
              <a:xfrm>
                <a:off x="9265508" y="2289379"/>
                <a:ext cx="726482" cy="369332"/>
              </a:xfrm>
              <a:prstGeom prst="rect">
                <a:avLst/>
              </a:prstGeom>
              <a:noFill/>
            </p:spPr>
            <p:txBody>
              <a:bodyPr wrap="none" rtlCol="0">
                <a:spAutoFit/>
              </a:bodyPr>
              <a:lstStyle/>
              <a:p>
                <a:pPr algn="ctr"/>
                <a:r>
                  <a:rPr lang="en-IN" b="1" dirty="0">
                    <a:solidFill>
                      <a:schemeClr val="tx1">
                        <a:lumMod val="75000"/>
                        <a:lumOff val="25000"/>
                      </a:schemeClr>
                    </a:solidFill>
                    <a:latin typeface="Montserrat" panose="00000500000000000000" pitchFamily="2" charset="0"/>
                  </a:rPr>
                  <a:t>100+</a:t>
                </a:r>
              </a:p>
            </p:txBody>
          </p:sp>
        </p:grpSp>
        <p:grpSp>
          <p:nvGrpSpPr>
            <p:cNvPr id="31" name="Group 30"/>
            <p:cNvGrpSpPr/>
            <p:nvPr/>
          </p:nvGrpSpPr>
          <p:grpSpPr>
            <a:xfrm>
              <a:off x="1265163" y="3020060"/>
              <a:ext cx="2455399" cy="3079163"/>
              <a:chOff x="1265163" y="3020060"/>
              <a:chExt cx="2455399" cy="3079163"/>
            </a:xfrm>
          </p:grpSpPr>
          <p:grpSp>
            <p:nvGrpSpPr>
              <p:cNvPr id="30" name="Group 29"/>
              <p:cNvGrpSpPr/>
              <p:nvPr/>
            </p:nvGrpSpPr>
            <p:grpSpPr>
              <a:xfrm>
                <a:off x="1265163" y="3020060"/>
                <a:ext cx="2455399" cy="3079163"/>
                <a:chOff x="1265163" y="3020060"/>
                <a:chExt cx="2455399" cy="3079163"/>
              </a:xfrm>
            </p:grpSpPr>
            <p:sp>
              <p:nvSpPr>
                <p:cNvPr id="6" name="Freeform: Shape 5"/>
                <p:cNvSpPr/>
                <p:nvPr/>
              </p:nvSpPr>
              <p:spPr>
                <a:xfrm>
                  <a:off x="1265163" y="3762521"/>
                  <a:ext cx="2455398" cy="1426112"/>
                </a:xfrm>
                <a:custGeom>
                  <a:avLst/>
                  <a:gdLst>
                    <a:gd name="connsiteX0" fmla="*/ 2455399 w 2455398"/>
                    <a:gd name="connsiteY0" fmla="*/ 701626 h 1426112"/>
                    <a:gd name="connsiteX1" fmla="*/ 2455399 w 2455398"/>
                    <a:gd name="connsiteY1" fmla="*/ 709833 h 1426112"/>
                    <a:gd name="connsiteX2" fmla="*/ 1241474 w 2455398"/>
                    <a:gd name="connsiteY2" fmla="*/ 1426112 h 1426112"/>
                    <a:gd name="connsiteX3" fmla="*/ 0 w 2455398"/>
                    <a:gd name="connsiteY3" fmla="*/ 724486 h 1426112"/>
                    <a:gd name="connsiteX4" fmla="*/ 0 w 2455398"/>
                    <a:gd name="connsiteY4" fmla="*/ 716280 h 1426112"/>
                    <a:gd name="connsiteX5" fmla="*/ 1214511 w 2455398"/>
                    <a:gd name="connsiteY5" fmla="*/ 0 h 1426112"/>
                    <a:gd name="connsiteX6" fmla="*/ 2455399 w 2455398"/>
                    <a:gd name="connsiteY6" fmla="*/ 701626 h 142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398" h="1426112">
                      <a:moveTo>
                        <a:pt x="2455399" y="701626"/>
                      </a:moveTo>
                      <a:lnTo>
                        <a:pt x="2455399" y="709833"/>
                      </a:lnTo>
                      <a:lnTo>
                        <a:pt x="1241474" y="1426112"/>
                      </a:lnTo>
                      <a:lnTo>
                        <a:pt x="0" y="724486"/>
                      </a:lnTo>
                      <a:lnTo>
                        <a:pt x="0" y="716280"/>
                      </a:lnTo>
                      <a:lnTo>
                        <a:pt x="1214511" y="0"/>
                      </a:lnTo>
                      <a:lnTo>
                        <a:pt x="2455399" y="701626"/>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grpSp>
              <p:nvGrpSpPr>
                <p:cNvPr id="29" name="Group 28"/>
                <p:cNvGrpSpPr/>
                <p:nvPr/>
              </p:nvGrpSpPr>
              <p:grpSpPr>
                <a:xfrm>
                  <a:off x="1646554" y="3020060"/>
                  <a:ext cx="1692617" cy="1952868"/>
                  <a:chOff x="1651390" y="3020060"/>
                  <a:chExt cx="1692617" cy="1952868"/>
                </a:xfrm>
              </p:grpSpPr>
              <p:sp>
                <p:nvSpPr>
                  <p:cNvPr id="7" name="Freeform: Shape 6"/>
                  <p:cNvSpPr/>
                  <p:nvPr/>
                </p:nvSpPr>
                <p:spPr>
                  <a:xfrm>
                    <a:off x="1654712" y="3032760"/>
                    <a:ext cx="1689295" cy="1940168"/>
                  </a:xfrm>
                  <a:custGeom>
                    <a:avLst/>
                    <a:gdLst>
                      <a:gd name="connsiteX0" fmla="*/ 1689295 w 1689295"/>
                      <a:gd name="connsiteY0" fmla="*/ 1447214 h 1940168"/>
                      <a:gd name="connsiteX1" fmla="*/ 854026 w 1689295"/>
                      <a:gd name="connsiteY1" fmla="*/ 1940169 h 1940168"/>
                      <a:gd name="connsiteX2" fmla="*/ 9378 w 1689295"/>
                      <a:gd name="connsiteY2" fmla="*/ 1463040 h 1940168"/>
                      <a:gd name="connsiteX3" fmla="*/ 0 w 1689295"/>
                      <a:gd name="connsiteY3" fmla="*/ 492955 h 1940168"/>
                      <a:gd name="connsiteX4" fmla="*/ 835269 w 1689295"/>
                      <a:gd name="connsiteY4" fmla="*/ 0 h 1940168"/>
                      <a:gd name="connsiteX5" fmla="*/ 1679917 w 1689295"/>
                      <a:gd name="connsiteY5" fmla="*/ 477129 h 1940168"/>
                      <a:gd name="connsiteX6" fmla="*/ 1689295 w 1689295"/>
                      <a:gd name="connsiteY6" fmla="*/ 1447214 h 19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295" h="1940168">
                        <a:moveTo>
                          <a:pt x="1689295" y="1447214"/>
                        </a:moveTo>
                        <a:lnTo>
                          <a:pt x="854026" y="1940169"/>
                        </a:lnTo>
                        <a:lnTo>
                          <a:pt x="9378" y="1463040"/>
                        </a:lnTo>
                        <a:lnTo>
                          <a:pt x="0" y="492955"/>
                        </a:lnTo>
                        <a:lnTo>
                          <a:pt x="835269" y="0"/>
                        </a:lnTo>
                        <a:lnTo>
                          <a:pt x="1679917" y="477129"/>
                        </a:lnTo>
                        <a:lnTo>
                          <a:pt x="1689295" y="1447214"/>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8" name="Freeform: Shape 7"/>
                  <p:cNvSpPr/>
                  <p:nvPr/>
                </p:nvSpPr>
                <p:spPr>
                  <a:xfrm>
                    <a:off x="1651390" y="3020060"/>
                    <a:ext cx="1670538" cy="970084"/>
                  </a:xfrm>
                  <a:custGeom>
                    <a:avLst/>
                    <a:gdLst>
                      <a:gd name="connsiteX0" fmla="*/ 1670539 w 1670538"/>
                      <a:gd name="connsiteY0" fmla="*/ 477129 h 970084"/>
                      <a:gd name="connsiteX1" fmla="*/ 1670539 w 1670538"/>
                      <a:gd name="connsiteY1" fmla="*/ 482991 h 970084"/>
                      <a:gd name="connsiteX2" fmla="*/ 844648 w 1670538"/>
                      <a:gd name="connsiteY2" fmla="*/ 970085 h 970084"/>
                      <a:gd name="connsiteX3" fmla="*/ 0 w 1670538"/>
                      <a:gd name="connsiteY3" fmla="*/ 492955 h 970084"/>
                      <a:gd name="connsiteX4" fmla="*/ 0 w 1670538"/>
                      <a:gd name="connsiteY4" fmla="*/ 487094 h 970084"/>
                      <a:gd name="connsiteX5" fmla="*/ 825891 w 1670538"/>
                      <a:gd name="connsiteY5" fmla="*/ 0 h 970084"/>
                      <a:gd name="connsiteX6" fmla="*/ 1670539 w 1670538"/>
                      <a:gd name="connsiteY6" fmla="*/ 477129 h 97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538" h="970084">
                        <a:moveTo>
                          <a:pt x="1670539" y="477129"/>
                        </a:moveTo>
                        <a:lnTo>
                          <a:pt x="1670539" y="482991"/>
                        </a:lnTo>
                        <a:lnTo>
                          <a:pt x="844648" y="970085"/>
                        </a:lnTo>
                        <a:lnTo>
                          <a:pt x="0" y="492955"/>
                        </a:lnTo>
                        <a:lnTo>
                          <a:pt x="0" y="487094"/>
                        </a:lnTo>
                        <a:lnTo>
                          <a:pt x="825891" y="0"/>
                        </a:lnTo>
                        <a:lnTo>
                          <a:pt x="1670539" y="477129"/>
                        </a:lnTo>
                        <a:close/>
                      </a:path>
                    </a:pathLst>
                  </a:custGeom>
                  <a:gradFill>
                    <a:gsLst>
                      <a:gs pos="0">
                        <a:srgbClr val="FFFFFF"/>
                      </a:gs>
                      <a:gs pos="50000">
                        <a:srgbClr val="E5E5E5"/>
                      </a:gs>
                      <a:gs pos="100000">
                        <a:srgbClr val="CCCCCC"/>
                      </a:gs>
                    </a:gsLst>
                    <a:lin ang="2375220" scaled="1"/>
                  </a:gradFill>
                  <a:ln w="58615" cap="flat">
                    <a:noFill/>
                    <a:prstDash val="solid"/>
                    <a:miter/>
                  </a:ln>
                </p:spPr>
                <p:txBody>
                  <a:bodyPr rtlCol="0" anchor="ctr"/>
                  <a:lstStyle/>
                  <a:p>
                    <a:endParaRPr lang="en-IN"/>
                  </a:p>
                </p:txBody>
              </p:sp>
              <p:sp>
                <p:nvSpPr>
                  <p:cNvPr id="9" name="Freeform: Shape 8"/>
                  <p:cNvSpPr/>
                  <p:nvPr/>
                </p:nvSpPr>
                <p:spPr>
                  <a:xfrm>
                    <a:off x="1664090" y="3525715"/>
                    <a:ext cx="844647" cy="1447213"/>
                  </a:xfrm>
                  <a:custGeom>
                    <a:avLst/>
                    <a:gdLst>
                      <a:gd name="connsiteX0" fmla="*/ 0 w 844647"/>
                      <a:gd name="connsiteY0" fmla="*/ 0 h 1447213"/>
                      <a:gd name="connsiteX1" fmla="*/ 0 w 844647"/>
                      <a:gd name="connsiteY1" fmla="*/ 970084 h 1447213"/>
                      <a:gd name="connsiteX2" fmla="*/ 844648 w 844647"/>
                      <a:gd name="connsiteY2" fmla="*/ 1447213 h 1447213"/>
                      <a:gd name="connsiteX3" fmla="*/ 844648 w 844647"/>
                      <a:gd name="connsiteY3" fmla="*/ 477129 h 1447213"/>
                      <a:gd name="connsiteX4" fmla="*/ 0 w 844647"/>
                      <a:gd name="connsiteY4" fmla="*/ 0 h 1447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47" h="1447213">
                        <a:moveTo>
                          <a:pt x="0" y="0"/>
                        </a:moveTo>
                        <a:lnTo>
                          <a:pt x="0" y="970084"/>
                        </a:lnTo>
                        <a:lnTo>
                          <a:pt x="844648" y="1447213"/>
                        </a:lnTo>
                        <a:lnTo>
                          <a:pt x="844648" y="477129"/>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grpSp>
            <p:sp>
              <p:nvSpPr>
                <p:cNvPr id="3" name="TextBox 2"/>
                <p:cNvSpPr txBox="1"/>
                <p:nvPr/>
              </p:nvSpPr>
              <p:spPr>
                <a:xfrm>
                  <a:off x="1265163" y="5391337"/>
                  <a:ext cx="2455399" cy="70788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Projects Completed</a:t>
                  </a:r>
                  <a:endParaRPr lang="en-IN" sz="2000" b="1" dirty="0">
                    <a:solidFill>
                      <a:schemeClr val="bg1"/>
                    </a:solidFill>
                    <a:latin typeface="Montserrat" panose="00000500000000000000" pitchFamily="2" charset="0"/>
                  </a:endParaRPr>
                </a:p>
              </p:txBody>
            </p:sp>
          </p:grpSp>
          <p:sp>
            <p:nvSpPr>
              <p:cNvPr id="10" name="TextBox 9"/>
              <p:cNvSpPr txBox="1"/>
              <p:nvPr/>
            </p:nvSpPr>
            <p:spPr>
              <a:xfrm>
                <a:off x="2038068" y="3262797"/>
                <a:ext cx="931666" cy="369332"/>
              </a:xfrm>
              <a:prstGeom prst="rect">
                <a:avLst/>
              </a:prstGeom>
              <a:noFill/>
            </p:spPr>
            <p:txBody>
              <a:bodyPr wrap="none" rtlCol="0">
                <a:spAutoFit/>
              </a:bodyPr>
              <a:lstStyle/>
              <a:p>
                <a:pPr algn="ctr"/>
                <a:r>
                  <a:rPr lang="en-US" b="1" dirty="0">
                    <a:solidFill>
                      <a:schemeClr val="tx1">
                        <a:lumMod val="75000"/>
                        <a:lumOff val="25000"/>
                      </a:schemeClr>
                    </a:solidFill>
                    <a:latin typeface="Montserrat" panose="00000500000000000000" pitchFamily="2" charset="0"/>
                  </a:rPr>
                  <a:t>5000+</a:t>
                </a:r>
                <a:endParaRPr lang="en-IN" b="1" dirty="0">
                  <a:solidFill>
                    <a:schemeClr val="tx1">
                      <a:lumMod val="75000"/>
                      <a:lumOff val="25000"/>
                    </a:schemeClr>
                  </a:solidFill>
                  <a:latin typeface="Montserrat" panose="00000500000000000000" pitchFamily="2" charset="0"/>
                </a:endParaRPr>
              </a:p>
            </p:txBody>
          </p:sp>
        </p:grpSp>
        <p:sp>
          <p:nvSpPr>
            <p:cNvPr id="22" name="TextBox 21"/>
            <p:cNvSpPr txBox="1"/>
            <p:nvPr/>
          </p:nvSpPr>
          <p:spPr>
            <a:xfrm>
              <a:off x="8383173" y="5391337"/>
              <a:ext cx="2455398" cy="400110"/>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Satisfied Clients</a:t>
              </a:r>
              <a:endParaRPr lang="en-IN" sz="1400" b="1" dirty="0">
                <a:solidFill>
                  <a:schemeClr val="bg1"/>
                </a:solidFill>
                <a:latin typeface="Montserrat" panose="00000500000000000000" pitchFamily="2" charset="0"/>
              </a:endParaRPr>
            </a:p>
          </p:txBody>
        </p:sp>
        <p:grpSp>
          <p:nvGrpSpPr>
            <p:cNvPr id="32" name="Group 31"/>
            <p:cNvGrpSpPr/>
            <p:nvPr/>
          </p:nvGrpSpPr>
          <p:grpSpPr>
            <a:xfrm>
              <a:off x="4847467" y="2405770"/>
              <a:ext cx="2455398" cy="3693453"/>
              <a:chOff x="4847467" y="2405770"/>
              <a:chExt cx="2455398" cy="3693453"/>
            </a:xfrm>
          </p:grpSpPr>
          <p:sp>
            <p:nvSpPr>
              <p:cNvPr id="11" name="Freeform: Shape 10"/>
              <p:cNvSpPr/>
              <p:nvPr/>
            </p:nvSpPr>
            <p:spPr>
              <a:xfrm>
                <a:off x="4847467" y="3762521"/>
                <a:ext cx="2455398" cy="1426112"/>
              </a:xfrm>
              <a:custGeom>
                <a:avLst/>
                <a:gdLst>
                  <a:gd name="connsiteX0" fmla="*/ 2455399 w 2455398"/>
                  <a:gd name="connsiteY0" fmla="*/ 701626 h 1426112"/>
                  <a:gd name="connsiteX1" fmla="*/ 2455399 w 2455398"/>
                  <a:gd name="connsiteY1" fmla="*/ 709833 h 1426112"/>
                  <a:gd name="connsiteX2" fmla="*/ 1241474 w 2455398"/>
                  <a:gd name="connsiteY2" fmla="*/ 1426112 h 1426112"/>
                  <a:gd name="connsiteX3" fmla="*/ 0 w 2455398"/>
                  <a:gd name="connsiteY3" fmla="*/ 724486 h 1426112"/>
                  <a:gd name="connsiteX4" fmla="*/ 0 w 2455398"/>
                  <a:gd name="connsiteY4" fmla="*/ 716280 h 1426112"/>
                  <a:gd name="connsiteX5" fmla="*/ 1214511 w 2455398"/>
                  <a:gd name="connsiteY5" fmla="*/ 0 h 1426112"/>
                  <a:gd name="connsiteX6" fmla="*/ 2455399 w 2455398"/>
                  <a:gd name="connsiteY6" fmla="*/ 701626 h 142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398" h="1426112">
                    <a:moveTo>
                      <a:pt x="2455399" y="701626"/>
                    </a:moveTo>
                    <a:lnTo>
                      <a:pt x="2455399" y="709833"/>
                    </a:lnTo>
                    <a:lnTo>
                      <a:pt x="1241474" y="1426112"/>
                    </a:lnTo>
                    <a:lnTo>
                      <a:pt x="0" y="724486"/>
                    </a:lnTo>
                    <a:lnTo>
                      <a:pt x="0" y="716280"/>
                    </a:lnTo>
                    <a:lnTo>
                      <a:pt x="1214511" y="0"/>
                    </a:lnTo>
                    <a:lnTo>
                      <a:pt x="2455399" y="701626"/>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grpSp>
            <p:nvGrpSpPr>
              <p:cNvPr id="27" name="Group 26"/>
              <p:cNvGrpSpPr/>
              <p:nvPr/>
            </p:nvGrpSpPr>
            <p:grpSpPr>
              <a:xfrm>
                <a:off x="5230519" y="2405770"/>
                <a:ext cx="1689295" cy="2567158"/>
                <a:chOff x="5257213" y="2405770"/>
                <a:chExt cx="1689295" cy="2567158"/>
              </a:xfrm>
            </p:grpSpPr>
            <p:sp>
              <p:nvSpPr>
                <p:cNvPr id="12" name="Freeform: Shape 11"/>
                <p:cNvSpPr/>
                <p:nvPr/>
              </p:nvSpPr>
              <p:spPr>
                <a:xfrm>
                  <a:off x="5257213" y="2418470"/>
                  <a:ext cx="1689295" cy="2554458"/>
                </a:xfrm>
                <a:custGeom>
                  <a:avLst/>
                  <a:gdLst>
                    <a:gd name="connsiteX0" fmla="*/ 1689295 w 1689295"/>
                    <a:gd name="connsiteY0" fmla="*/ 2061503 h 2554458"/>
                    <a:gd name="connsiteX1" fmla="*/ 854026 w 1689295"/>
                    <a:gd name="connsiteY1" fmla="*/ 2554458 h 2554458"/>
                    <a:gd name="connsiteX2" fmla="*/ 9378 w 1689295"/>
                    <a:gd name="connsiteY2" fmla="*/ 2077329 h 2554458"/>
                    <a:gd name="connsiteX3" fmla="*/ 0 w 1689295"/>
                    <a:gd name="connsiteY3" fmla="*/ 492955 h 2554458"/>
                    <a:gd name="connsiteX4" fmla="*/ 835269 w 1689295"/>
                    <a:gd name="connsiteY4" fmla="*/ 0 h 2554458"/>
                    <a:gd name="connsiteX5" fmla="*/ 1679917 w 1689295"/>
                    <a:gd name="connsiteY5" fmla="*/ 477129 h 2554458"/>
                    <a:gd name="connsiteX6" fmla="*/ 1689295 w 1689295"/>
                    <a:gd name="connsiteY6" fmla="*/ 2061503 h 255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295" h="2554458">
                      <a:moveTo>
                        <a:pt x="1689295" y="2061503"/>
                      </a:moveTo>
                      <a:lnTo>
                        <a:pt x="854026" y="2554458"/>
                      </a:lnTo>
                      <a:lnTo>
                        <a:pt x="9378" y="2077329"/>
                      </a:lnTo>
                      <a:lnTo>
                        <a:pt x="0" y="492955"/>
                      </a:lnTo>
                      <a:lnTo>
                        <a:pt x="835269" y="0"/>
                      </a:lnTo>
                      <a:lnTo>
                        <a:pt x="1679917" y="477129"/>
                      </a:lnTo>
                      <a:lnTo>
                        <a:pt x="1689295" y="2061503"/>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5266592" y="2405770"/>
                  <a:ext cx="1670538" cy="970084"/>
                </a:xfrm>
                <a:custGeom>
                  <a:avLst/>
                  <a:gdLst>
                    <a:gd name="connsiteX0" fmla="*/ 1670539 w 1670538"/>
                    <a:gd name="connsiteY0" fmla="*/ 477129 h 970084"/>
                    <a:gd name="connsiteX1" fmla="*/ 1670539 w 1670538"/>
                    <a:gd name="connsiteY1" fmla="*/ 482991 h 970084"/>
                    <a:gd name="connsiteX2" fmla="*/ 844062 w 1670538"/>
                    <a:gd name="connsiteY2" fmla="*/ 970085 h 970084"/>
                    <a:gd name="connsiteX3" fmla="*/ 0 w 1670538"/>
                    <a:gd name="connsiteY3" fmla="*/ 492955 h 970084"/>
                    <a:gd name="connsiteX4" fmla="*/ 0 w 1670538"/>
                    <a:gd name="connsiteY4" fmla="*/ 487094 h 970084"/>
                    <a:gd name="connsiteX5" fmla="*/ 825891 w 1670538"/>
                    <a:gd name="connsiteY5" fmla="*/ 0 h 970084"/>
                    <a:gd name="connsiteX6" fmla="*/ 1670539 w 1670538"/>
                    <a:gd name="connsiteY6" fmla="*/ 477129 h 97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538" h="970084">
                      <a:moveTo>
                        <a:pt x="1670539" y="477129"/>
                      </a:moveTo>
                      <a:lnTo>
                        <a:pt x="1670539" y="482991"/>
                      </a:lnTo>
                      <a:lnTo>
                        <a:pt x="844062" y="970085"/>
                      </a:lnTo>
                      <a:lnTo>
                        <a:pt x="0" y="492955"/>
                      </a:lnTo>
                      <a:lnTo>
                        <a:pt x="0" y="487094"/>
                      </a:lnTo>
                      <a:lnTo>
                        <a:pt x="825891" y="0"/>
                      </a:lnTo>
                      <a:lnTo>
                        <a:pt x="1670539" y="477129"/>
                      </a:lnTo>
                      <a:close/>
                    </a:path>
                  </a:pathLst>
                </a:custGeom>
                <a:gradFill>
                  <a:gsLst>
                    <a:gs pos="0">
                      <a:srgbClr val="FFFFFF"/>
                    </a:gs>
                    <a:gs pos="50000">
                      <a:srgbClr val="E5E5E5"/>
                    </a:gs>
                    <a:gs pos="100000">
                      <a:srgbClr val="CCCCCC"/>
                    </a:gs>
                  </a:gsLst>
                  <a:lin ang="2080386" scaled="1"/>
                </a:gradFill>
                <a:ln w="58615" cap="flat">
                  <a:noFill/>
                  <a:prstDash val="solid"/>
                  <a:miter/>
                </a:ln>
              </p:spPr>
              <p:txBody>
                <a:bodyPr rtlCol="0" anchor="ctr"/>
                <a:lstStyle/>
                <a:p>
                  <a:endParaRPr lang="en-IN"/>
                </a:p>
              </p:txBody>
            </p:sp>
            <p:sp>
              <p:nvSpPr>
                <p:cNvPr id="14" name="Freeform: Shape 13"/>
                <p:cNvSpPr/>
                <p:nvPr/>
              </p:nvSpPr>
              <p:spPr>
                <a:xfrm>
                  <a:off x="5266592" y="2911426"/>
                  <a:ext cx="844647" cy="2061502"/>
                </a:xfrm>
                <a:custGeom>
                  <a:avLst/>
                  <a:gdLst>
                    <a:gd name="connsiteX0" fmla="*/ 0 w 844647"/>
                    <a:gd name="connsiteY0" fmla="*/ 0 h 2061502"/>
                    <a:gd name="connsiteX1" fmla="*/ 0 w 844647"/>
                    <a:gd name="connsiteY1" fmla="*/ 1584374 h 2061502"/>
                    <a:gd name="connsiteX2" fmla="*/ 844648 w 844647"/>
                    <a:gd name="connsiteY2" fmla="*/ 2061503 h 2061502"/>
                    <a:gd name="connsiteX3" fmla="*/ 844062 w 844647"/>
                    <a:gd name="connsiteY3" fmla="*/ 477129 h 2061502"/>
                    <a:gd name="connsiteX4" fmla="*/ 0 w 844647"/>
                    <a:gd name="connsiteY4" fmla="*/ 0 h 206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47" h="2061502">
                      <a:moveTo>
                        <a:pt x="0" y="0"/>
                      </a:moveTo>
                      <a:lnTo>
                        <a:pt x="0" y="1584374"/>
                      </a:lnTo>
                      <a:lnTo>
                        <a:pt x="844648" y="2061503"/>
                      </a:lnTo>
                      <a:lnTo>
                        <a:pt x="844062" y="477129"/>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grpSp>
          <p:sp>
            <p:nvSpPr>
              <p:cNvPr id="24" name="TextBox 23"/>
              <p:cNvSpPr txBox="1"/>
              <p:nvPr/>
            </p:nvSpPr>
            <p:spPr>
              <a:xfrm>
                <a:off x="4847467" y="5391337"/>
                <a:ext cx="2455398" cy="70788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Total Square Ft Executed</a:t>
                </a:r>
                <a:endParaRPr lang="en-IN" sz="1400" b="1" dirty="0">
                  <a:solidFill>
                    <a:schemeClr val="bg1"/>
                  </a:solidFill>
                  <a:latin typeface="Montserrat" panose="00000500000000000000" pitchFamily="2" charset="0"/>
                </a:endParaRPr>
              </a:p>
            </p:txBody>
          </p:sp>
          <p:sp>
            <p:nvSpPr>
              <p:cNvPr id="15" name="TextBox 14"/>
              <p:cNvSpPr txBox="1"/>
              <p:nvPr/>
            </p:nvSpPr>
            <p:spPr>
              <a:xfrm>
                <a:off x="5542546" y="2650728"/>
                <a:ext cx="1101584" cy="369332"/>
              </a:xfrm>
              <a:prstGeom prst="rect">
                <a:avLst/>
              </a:prstGeom>
              <a:noFill/>
            </p:spPr>
            <p:txBody>
              <a:bodyPr wrap="none" rtlCol="0">
                <a:spAutoFit/>
              </a:bodyPr>
              <a:lstStyle/>
              <a:p>
                <a:pPr algn="ctr"/>
                <a:r>
                  <a:rPr lang="en-IN" b="1" dirty="0">
                    <a:solidFill>
                      <a:schemeClr val="tx1">
                        <a:lumMod val="75000"/>
                        <a:lumOff val="25000"/>
                      </a:schemeClr>
                    </a:solidFill>
                    <a:latin typeface="Montserrat" panose="00000500000000000000" pitchFamily="2" charset="0"/>
                  </a:rPr>
                  <a:t>50Lac +</a:t>
                </a: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388197" y="2860108"/>
            <a:ext cx="5613356" cy="1132038"/>
            <a:chOff x="173158" y="1177662"/>
            <a:chExt cx="5789984" cy="1132038"/>
          </a:xfrm>
        </p:grpSpPr>
        <p:sp>
          <p:nvSpPr>
            <p:cNvPr id="27" name="TextBox 26"/>
            <p:cNvSpPr txBox="1"/>
            <p:nvPr/>
          </p:nvSpPr>
          <p:spPr>
            <a:xfrm>
              <a:off x="205016" y="1177662"/>
              <a:ext cx="5758126" cy="923330"/>
            </a:xfrm>
            <a:prstGeom prst="rect">
              <a:avLst/>
            </a:prstGeom>
            <a:noFill/>
          </p:spPr>
          <p:txBody>
            <a:bodyPr wrap="square" rtlCol="0">
              <a:spAutoFit/>
            </a:bodyPr>
            <a:lstStyle/>
            <a:p>
              <a:r>
                <a:rPr lang="en-US" sz="5400" b="1" i="0" u="none" strike="noStrike" dirty="0">
                  <a:solidFill>
                    <a:schemeClr val="tx1">
                      <a:lumMod val="85000"/>
                      <a:lumOff val="15000"/>
                    </a:schemeClr>
                  </a:solidFill>
                  <a:effectLst/>
                  <a:latin typeface="Montserrat" panose="00000500000000000000" pitchFamily="2" charset="0"/>
                </a:rPr>
                <a:t>Our </a:t>
              </a:r>
              <a:r>
                <a:rPr lang="en-US" sz="5400" b="1" dirty="0">
                  <a:solidFill>
                    <a:schemeClr val="bg2"/>
                  </a:solidFill>
                  <a:latin typeface="Montserrat" panose="00000500000000000000" pitchFamily="2" charset="0"/>
                </a:rPr>
                <a:t>Team</a:t>
              </a:r>
            </a:p>
          </p:txBody>
        </p:sp>
        <p:sp>
          <p:nvSpPr>
            <p:cNvPr id="28" name="TextBox 27"/>
            <p:cNvSpPr txBox="1"/>
            <p:nvPr/>
          </p:nvSpPr>
          <p:spPr>
            <a:xfrm>
              <a:off x="173158" y="1848676"/>
              <a:ext cx="5508168"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pic>
        <p:nvPicPr>
          <p:cNvPr id="3" name="Picture 2">
            <a:extLst>
              <a:ext uri="{FF2B5EF4-FFF2-40B4-BE49-F238E27FC236}">
                <a16:creationId xmlns:a16="http://schemas.microsoft.com/office/drawing/2014/main" id="{76A57F38-CA2F-D47E-631A-FB9111855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group of people looking at a computer&#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6733"/>
          <a:stretch>
            <a:fillRect/>
          </a:stretch>
        </p:blipFill>
        <p:spPr>
          <a:xfrm>
            <a:off x="0" y="0"/>
            <a:ext cx="5487437" cy="6857413"/>
          </a:xfrm>
          <a:prstGeom prst="rect">
            <a:avLst/>
          </a:prstGeom>
        </p:spPr>
      </p:pic>
      <p:sp>
        <p:nvSpPr>
          <p:cNvPr id="36" name="object 23"/>
          <p:cNvSpPr txBox="1"/>
          <p:nvPr/>
        </p:nvSpPr>
        <p:spPr>
          <a:xfrm>
            <a:off x="6237784" y="1977755"/>
            <a:ext cx="5488051" cy="1029342"/>
          </a:xfrm>
          <a:prstGeom prst="rect">
            <a:avLst/>
          </a:prstGeom>
        </p:spPr>
        <p:txBody>
          <a:bodyPr vert="horz" wrap="square" lIns="0" tIns="44027" rIns="0" bIns="0" rtlCol="0">
            <a:spAutoFit/>
          </a:bodyPr>
          <a:lstStyle/>
          <a:p>
            <a:pPr marL="8255">
              <a:spcBef>
                <a:spcPts val="600"/>
              </a:spcBef>
            </a:pPr>
            <a:r>
              <a:rPr lang="en-US" b="1" spc="33" dirty="0">
                <a:solidFill>
                  <a:schemeClr val="tx1">
                    <a:lumMod val="75000"/>
                    <a:lumOff val="25000"/>
                  </a:schemeClr>
                </a:solidFill>
                <a:latin typeface="Montserrat" panose="00000500000000000000" pitchFamily="2" charset="0"/>
                <a:cs typeface="Tahoma" panose="020B0604030504040204"/>
              </a:rPr>
              <a:t>  </a:t>
            </a:r>
          </a:p>
          <a:p>
            <a:pPr marL="8255">
              <a:spcBef>
                <a:spcPts val="600"/>
              </a:spcBef>
            </a:pPr>
            <a:r>
              <a:rPr lang="en-US" b="1" spc="33" dirty="0">
                <a:solidFill>
                  <a:schemeClr val="tx1">
                    <a:lumMod val="75000"/>
                    <a:lumOff val="25000"/>
                  </a:schemeClr>
                </a:solidFill>
                <a:latin typeface="Montserrat" panose="00000500000000000000" pitchFamily="2" charset="0"/>
                <a:cs typeface="Tahoma" panose="020B0604030504040204"/>
              </a:rPr>
              <a:t>  </a:t>
            </a:r>
            <a:r>
              <a:rPr lang="en-US" b="1" spc="33" dirty="0" err="1">
                <a:solidFill>
                  <a:schemeClr val="tx1">
                    <a:lumMod val="75000"/>
                    <a:lumOff val="25000"/>
                  </a:schemeClr>
                </a:solidFill>
                <a:latin typeface="Montserrat" panose="00000500000000000000" pitchFamily="2" charset="0"/>
                <a:cs typeface="Tahoma" panose="020B0604030504040204"/>
              </a:rPr>
              <a:t>Prasanna</a:t>
            </a:r>
            <a:r>
              <a:rPr lang="en-US" b="1" spc="33" dirty="0">
                <a:solidFill>
                  <a:schemeClr val="tx1">
                    <a:lumMod val="75000"/>
                    <a:lumOff val="25000"/>
                  </a:schemeClr>
                </a:solidFill>
                <a:latin typeface="Montserrat" panose="00000500000000000000" pitchFamily="2" charset="0"/>
                <a:cs typeface="Tahoma" panose="020B0604030504040204"/>
              </a:rPr>
              <a:t> Joshi</a:t>
            </a:r>
            <a:endParaRPr lang="en-US" b="1" dirty="0">
              <a:solidFill>
                <a:schemeClr val="accent5"/>
              </a:solidFill>
              <a:latin typeface="Montserrat" panose="00000500000000000000" pitchFamily="2" charset="0"/>
              <a:cs typeface="Tahoma" panose="020B0604030504040204"/>
            </a:endParaRPr>
          </a:p>
          <a:p>
            <a:pPr marL="8255">
              <a:spcBef>
                <a:spcPts val="600"/>
              </a:spcBef>
            </a:pPr>
            <a:r>
              <a:rPr lang="en-US" spc="-3" dirty="0">
                <a:solidFill>
                  <a:schemeClr val="tx1">
                    <a:lumMod val="75000"/>
                    <a:lumOff val="25000"/>
                  </a:schemeClr>
                </a:solidFill>
                <a:latin typeface="Montserrat" panose="00000500000000000000" pitchFamily="2" charset="0"/>
                <a:cs typeface="Arial MT"/>
              </a:rPr>
              <a:t>  Director, </a:t>
            </a:r>
            <a:r>
              <a:rPr lang="en-US" spc="-3" dirty="0" err="1">
                <a:solidFill>
                  <a:schemeClr val="tx1">
                    <a:lumMod val="75000"/>
                    <a:lumOff val="25000"/>
                  </a:schemeClr>
                </a:solidFill>
                <a:latin typeface="Montserrat" panose="00000500000000000000" pitchFamily="2" charset="0"/>
                <a:cs typeface="Arial MT"/>
              </a:rPr>
              <a:t>M.Tech</a:t>
            </a:r>
            <a:r>
              <a:rPr lang="en-US" spc="-3" dirty="0">
                <a:solidFill>
                  <a:schemeClr val="tx1">
                    <a:lumMod val="75000"/>
                    <a:lumOff val="25000"/>
                  </a:schemeClr>
                </a:solidFill>
                <a:latin typeface="Montserrat" panose="00000500000000000000" pitchFamily="2" charset="0"/>
                <a:cs typeface="Arial MT"/>
              </a:rPr>
              <a:t> Structures</a:t>
            </a:r>
            <a:endParaRPr lang="en-US" dirty="0">
              <a:solidFill>
                <a:schemeClr val="tx1">
                  <a:lumMod val="75000"/>
                  <a:lumOff val="25000"/>
                </a:schemeClr>
              </a:solidFill>
              <a:latin typeface="Montserrat" panose="00000500000000000000" pitchFamily="2" charset="0"/>
              <a:cs typeface="Arial MT"/>
            </a:endParaRPr>
          </a:p>
        </p:txBody>
      </p:sp>
      <p:sp>
        <p:nvSpPr>
          <p:cNvPr id="37" name="object 24"/>
          <p:cNvSpPr txBox="1"/>
          <p:nvPr/>
        </p:nvSpPr>
        <p:spPr>
          <a:xfrm>
            <a:off x="6409765" y="3509524"/>
            <a:ext cx="4364056" cy="675399"/>
          </a:xfrm>
          <a:prstGeom prst="rect">
            <a:avLst/>
          </a:prstGeom>
        </p:spPr>
        <p:txBody>
          <a:bodyPr vert="horz" wrap="square" lIns="0" tIns="44027" rIns="0" bIns="0" rtlCol="0">
            <a:spAutoFit/>
          </a:bodyPr>
          <a:lstStyle/>
          <a:p>
            <a:pPr marL="8255">
              <a:spcBef>
                <a:spcPts val="600"/>
              </a:spcBef>
            </a:pPr>
            <a:r>
              <a:rPr lang="en-IN" b="1" spc="23" dirty="0">
                <a:solidFill>
                  <a:schemeClr val="tx1">
                    <a:lumMod val="75000"/>
                    <a:lumOff val="25000"/>
                  </a:schemeClr>
                </a:solidFill>
                <a:latin typeface="Montserrat" panose="00000500000000000000" pitchFamily="2" charset="0"/>
                <a:cs typeface="Tahoma" panose="020B0604030504040204"/>
              </a:rPr>
              <a:t> </a:t>
            </a:r>
            <a:r>
              <a:rPr lang="en-IN" b="1" spc="33" dirty="0">
                <a:solidFill>
                  <a:schemeClr val="tx1">
                    <a:lumMod val="75000"/>
                    <a:lumOff val="25000"/>
                  </a:schemeClr>
                </a:solidFill>
                <a:latin typeface="Montserrat" panose="00000500000000000000" pitchFamily="2" charset="0"/>
                <a:cs typeface="Tahoma" panose="020B0604030504040204"/>
              </a:rPr>
              <a:t>Gopal Garad</a:t>
            </a:r>
            <a:endParaRPr b="1" spc="33" dirty="0">
              <a:solidFill>
                <a:schemeClr val="tx1">
                  <a:lumMod val="75000"/>
                  <a:lumOff val="25000"/>
                </a:schemeClr>
              </a:solidFill>
              <a:latin typeface="Montserrat" panose="00000500000000000000" pitchFamily="2" charset="0"/>
              <a:cs typeface="Tahoma" panose="020B0604030504040204"/>
            </a:endParaRPr>
          </a:p>
          <a:p>
            <a:pPr marL="8255">
              <a:spcBef>
                <a:spcPts val="600"/>
              </a:spcBef>
            </a:pPr>
            <a:r>
              <a:rPr lang="en-IN" b="1" spc="33" dirty="0">
                <a:solidFill>
                  <a:schemeClr val="tx1">
                    <a:lumMod val="75000"/>
                    <a:lumOff val="25000"/>
                  </a:schemeClr>
                </a:solidFill>
                <a:latin typeface="Montserrat" panose="00000500000000000000" pitchFamily="2" charset="0"/>
                <a:cs typeface="Tahoma" panose="020B0604030504040204"/>
              </a:rPr>
              <a:t> </a:t>
            </a:r>
            <a:r>
              <a:rPr lang="en-US" spc="-3" dirty="0">
                <a:solidFill>
                  <a:schemeClr val="tx1">
                    <a:lumMod val="75000"/>
                    <a:lumOff val="25000"/>
                  </a:schemeClr>
                </a:solidFill>
                <a:latin typeface="Montserrat" panose="00000500000000000000" pitchFamily="2" charset="0"/>
                <a:cs typeface="Arial MT"/>
              </a:rPr>
              <a:t>Director, </a:t>
            </a:r>
            <a:r>
              <a:rPr lang="en-US" spc="-3" dirty="0" err="1">
                <a:solidFill>
                  <a:schemeClr val="tx1">
                    <a:lumMod val="75000"/>
                    <a:lumOff val="25000"/>
                  </a:schemeClr>
                </a:solidFill>
                <a:latin typeface="Montserrat" panose="00000500000000000000" pitchFamily="2" charset="0"/>
                <a:cs typeface="Arial MT"/>
              </a:rPr>
              <a:t>M.Tech</a:t>
            </a:r>
            <a:r>
              <a:rPr lang="en-US" spc="-3" dirty="0">
                <a:solidFill>
                  <a:schemeClr val="tx1">
                    <a:lumMod val="75000"/>
                    <a:lumOff val="25000"/>
                  </a:schemeClr>
                </a:solidFill>
                <a:latin typeface="Montserrat" panose="00000500000000000000" pitchFamily="2" charset="0"/>
                <a:cs typeface="Arial MT"/>
              </a:rPr>
              <a:t> Structures </a:t>
            </a:r>
            <a:endParaRPr spc="-3" dirty="0">
              <a:solidFill>
                <a:schemeClr val="tx1">
                  <a:lumMod val="75000"/>
                  <a:lumOff val="25000"/>
                </a:schemeClr>
              </a:solidFill>
              <a:latin typeface="Montserrat" panose="00000500000000000000" pitchFamily="2" charset="0"/>
              <a:cs typeface="Arial MT"/>
            </a:endParaRPr>
          </a:p>
        </p:txBody>
      </p:sp>
      <p:sp>
        <p:nvSpPr>
          <p:cNvPr id="4" name="TextBox 16"/>
          <p:cNvSpPr txBox="1"/>
          <p:nvPr/>
        </p:nvSpPr>
        <p:spPr>
          <a:xfrm>
            <a:off x="6084775" y="1606629"/>
            <a:ext cx="2547936" cy="553998"/>
          </a:xfrm>
          <a:prstGeom prst="rect">
            <a:avLst/>
          </a:prstGeom>
          <a:solidFill>
            <a:schemeClr val="bg1"/>
          </a:solidFill>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Our </a:t>
            </a:r>
            <a:r>
              <a:rPr lang="en-US" sz="3600" b="1" dirty="0">
                <a:solidFill>
                  <a:schemeClr val="bg2"/>
                </a:solidFill>
                <a:latin typeface="Montserrat" panose="00000500000000000000" pitchFamily="2" charset="0"/>
              </a:rPr>
              <a:t>Team </a:t>
            </a:r>
          </a:p>
        </p:txBody>
      </p:sp>
      <p:sp>
        <p:nvSpPr>
          <p:cNvPr id="41" name="object 24"/>
          <p:cNvSpPr txBox="1"/>
          <p:nvPr/>
        </p:nvSpPr>
        <p:spPr>
          <a:xfrm>
            <a:off x="6338047" y="4617695"/>
            <a:ext cx="5387788" cy="675399"/>
          </a:xfrm>
          <a:prstGeom prst="rect">
            <a:avLst/>
          </a:prstGeom>
        </p:spPr>
        <p:txBody>
          <a:bodyPr vert="horz" wrap="square" lIns="0" tIns="44027" rIns="0" bIns="0" rtlCol="0">
            <a:spAutoFit/>
          </a:bodyPr>
          <a:lstStyle/>
          <a:p>
            <a:pPr>
              <a:spcBef>
                <a:spcPts val="600"/>
              </a:spcBef>
            </a:pPr>
            <a:r>
              <a:rPr lang="en-IN" b="1" spc="23" dirty="0">
                <a:solidFill>
                  <a:schemeClr val="tx1">
                    <a:lumMod val="75000"/>
                    <a:lumOff val="25000"/>
                  </a:schemeClr>
                </a:solidFill>
                <a:latin typeface="Montserrat" panose="00000500000000000000" pitchFamily="2" charset="0"/>
                <a:cs typeface="Tahoma" panose="020B0604030504040204"/>
              </a:rPr>
              <a:t>  </a:t>
            </a:r>
            <a:r>
              <a:rPr lang="en-US" b="1" spc="23" dirty="0" err="1">
                <a:solidFill>
                  <a:schemeClr val="tx1">
                    <a:lumMod val="75000"/>
                    <a:lumOff val="25000"/>
                  </a:schemeClr>
                </a:solidFill>
                <a:latin typeface="Montserrat" panose="00000500000000000000" pitchFamily="2" charset="0"/>
                <a:cs typeface="Tahoma" panose="020B0604030504040204"/>
              </a:rPr>
              <a:t>Ashish</a:t>
            </a:r>
            <a:r>
              <a:rPr lang="en-US" b="1" spc="23" dirty="0">
                <a:solidFill>
                  <a:schemeClr val="tx1">
                    <a:lumMod val="75000"/>
                    <a:lumOff val="25000"/>
                  </a:schemeClr>
                </a:solidFill>
                <a:latin typeface="Montserrat" panose="00000500000000000000" pitchFamily="2" charset="0"/>
                <a:cs typeface="Tahoma" panose="020B0604030504040204"/>
              </a:rPr>
              <a:t> </a:t>
            </a:r>
            <a:r>
              <a:rPr lang="en-US" b="1" spc="23" dirty="0" err="1">
                <a:solidFill>
                  <a:schemeClr val="tx1">
                    <a:lumMod val="75000"/>
                    <a:lumOff val="25000"/>
                  </a:schemeClr>
                </a:solidFill>
                <a:latin typeface="Montserrat" panose="00000500000000000000" pitchFamily="2" charset="0"/>
                <a:cs typeface="Tahoma" panose="020B0604030504040204"/>
              </a:rPr>
              <a:t>Manwal</a:t>
            </a:r>
            <a:endParaRPr b="1" dirty="0">
              <a:solidFill>
                <a:schemeClr val="accent5"/>
              </a:solidFill>
              <a:latin typeface="Montserrat" panose="00000500000000000000" pitchFamily="2" charset="0"/>
              <a:cs typeface="Tahoma" panose="020B0604030504040204"/>
            </a:endParaRPr>
          </a:p>
          <a:p>
            <a:pPr>
              <a:spcBef>
                <a:spcPts val="600"/>
              </a:spcBef>
            </a:pPr>
            <a:r>
              <a:rPr lang="en-IN" spc="-3" dirty="0">
                <a:solidFill>
                  <a:schemeClr val="tx1">
                    <a:lumMod val="75000"/>
                    <a:lumOff val="25000"/>
                  </a:schemeClr>
                </a:solidFill>
                <a:latin typeface="Montserrat" panose="00000500000000000000" pitchFamily="2" charset="0"/>
                <a:cs typeface="Arial MT"/>
              </a:rPr>
              <a:t>  Director, Principal Architect</a:t>
            </a:r>
            <a:endParaRPr dirty="0">
              <a:solidFill>
                <a:schemeClr val="tx1">
                  <a:lumMod val="75000"/>
                  <a:lumOff val="25000"/>
                </a:schemeClr>
              </a:solidFill>
              <a:latin typeface="Montserrat" panose="00000500000000000000" pitchFamily="2" charset="0"/>
              <a:cs typeface="Arial MT"/>
            </a:endParaRPr>
          </a:p>
        </p:txBody>
      </p:sp>
      <p:sp>
        <p:nvSpPr>
          <p:cNvPr id="2" name="object 24">
            <a:extLst>
              <a:ext uri="{FF2B5EF4-FFF2-40B4-BE49-F238E27FC236}">
                <a16:creationId xmlns:a16="http://schemas.microsoft.com/office/drawing/2014/main" id="{EA7BACE7-1575-DACF-1BED-A3C8BA237DBA}"/>
              </a:ext>
            </a:extLst>
          </p:cNvPr>
          <p:cNvSpPr txBox="1"/>
          <p:nvPr/>
        </p:nvSpPr>
        <p:spPr>
          <a:xfrm>
            <a:off x="6338047" y="5778104"/>
            <a:ext cx="3751372" cy="675399"/>
          </a:xfrm>
          <a:prstGeom prst="rect">
            <a:avLst/>
          </a:prstGeom>
        </p:spPr>
        <p:txBody>
          <a:bodyPr vert="horz" wrap="square" lIns="0" tIns="44027" rIns="0" bIns="0" rtlCol="0">
            <a:spAutoFit/>
          </a:bodyPr>
          <a:lstStyle/>
          <a:p>
            <a:pPr>
              <a:spcBef>
                <a:spcPts val="600"/>
              </a:spcBef>
            </a:pPr>
            <a:r>
              <a:rPr lang="en-IN" b="1" spc="23" dirty="0">
                <a:solidFill>
                  <a:schemeClr val="tx1">
                    <a:lumMod val="75000"/>
                    <a:lumOff val="25000"/>
                  </a:schemeClr>
                </a:solidFill>
                <a:latin typeface="Montserrat" panose="00000500000000000000" pitchFamily="2" charset="0"/>
                <a:cs typeface="Tahoma" panose="020B0604030504040204"/>
              </a:rPr>
              <a:t>  Total technical Staff</a:t>
            </a:r>
            <a:endParaRPr b="1" dirty="0">
              <a:solidFill>
                <a:schemeClr val="accent5"/>
              </a:solidFill>
              <a:latin typeface="Montserrat" panose="00000500000000000000" pitchFamily="2" charset="0"/>
              <a:cs typeface="Tahoma" panose="020B0604030504040204"/>
            </a:endParaRPr>
          </a:p>
          <a:p>
            <a:pPr>
              <a:spcBef>
                <a:spcPts val="600"/>
              </a:spcBef>
            </a:pPr>
            <a:r>
              <a:rPr lang="en-IN" spc="-3" dirty="0">
                <a:solidFill>
                  <a:schemeClr val="tx1">
                    <a:lumMod val="75000"/>
                    <a:lumOff val="25000"/>
                  </a:schemeClr>
                </a:solidFill>
                <a:latin typeface="Montserrat" panose="00000500000000000000" pitchFamily="2" charset="0"/>
                <a:cs typeface="Arial MT"/>
              </a:rPr>
              <a:t>  20 Nos.</a:t>
            </a:r>
            <a:endParaRPr dirty="0">
              <a:solidFill>
                <a:schemeClr val="tx1">
                  <a:lumMod val="75000"/>
                  <a:lumOff val="25000"/>
                </a:schemeClr>
              </a:solidFill>
              <a:latin typeface="Montserrat" panose="00000500000000000000" pitchFamily="2" charset="0"/>
              <a:cs typeface="Arial MT"/>
            </a:endParaRPr>
          </a:p>
        </p:txBody>
      </p:sp>
      <p:pic>
        <p:nvPicPr>
          <p:cNvPr id="3" name="Picture 2">
            <a:extLst>
              <a:ext uri="{FF2B5EF4-FFF2-40B4-BE49-F238E27FC236}">
                <a16:creationId xmlns:a16="http://schemas.microsoft.com/office/drawing/2014/main" id="{3E3EA9D7-695E-B924-B6F1-75D8AF5FA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388197" y="2362583"/>
            <a:ext cx="5613356" cy="1754326"/>
            <a:chOff x="173158" y="1177662"/>
            <a:chExt cx="5789984" cy="1754326"/>
          </a:xfrm>
        </p:grpSpPr>
        <p:sp>
          <p:nvSpPr>
            <p:cNvPr id="27" name="TextBox 26"/>
            <p:cNvSpPr txBox="1"/>
            <p:nvPr/>
          </p:nvSpPr>
          <p:spPr>
            <a:xfrm>
              <a:off x="205016" y="1177662"/>
              <a:ext cx="5758126" cy="1754326"/>
            </a:xfrm>
            <a:prstGeom prst="rect">
              <a:avLst/>
            </a:prstGeom>
            <a:noFill/>
          </p:spPr>
          <p:txBody>
            <a:bodyPr wrap="square" rtlCol="0">
              <a:spAutoFit/>
            </a:bodyPr>
            <a:lstStyle/>
            <a:p>
              <a:r>
                <a:rPr lang="en-US" sz="5400" b="1" i="0" u="none" strike="noStrike" dirty="0">
                  <a:solidFill>
                    <a:schemeClr val="tx1">
                      <a:lumMod val="85000"/>
                      <a:lumOff val="15000"/>
                    </a:schemeClr>
                  </a:solidFill>
                  <a:effectLst/>
                  <a:latin typeface="Montserrat" panose="00000500000000000000" pitchFamily="2" charset="0"/>
                </a:rPr>
                <a:t>Organization </a:t>
              </a:r>
              <a:r>
                <a:rPr lang="en-US" sz="5400" b="1" dirty="0">
                  <a:solidFill>
                    <a:schemeClr val="bg2"/>
                  </a:solidFill>
                  <a:latin typeface="Montserrat" panose="00000500000000000000" pitchFamily="2" charset="0"/>
                </a:rPr>
                <a:t>Chart</a:t>
              </a:r>
            </a:p>
          </p:txBody>
        </p:sp>
        <p:sp>
          <p:nvSpPr>
            <p:cNvPr id="28" name="TextBox 27"/>
            <p:cNvSpPr txBox="1"/>
            <p:nvPr/>
          </p:nvSpPr>
          <p:spPr>
            <a:xfrm>
              <a:off x="173158" y="1848676"/>
              <a:ext cx="5508168"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pic>
        <p:nvPicPr>
          <p:cNvPr id="3" name="Picture 2">
            <a:extLst>
              <a:ext uri="{FF2B5EF4-FFF2-40B4-BE49-F238E27FC236}">
                <a16:creationId xmlns:a16="http://schemas.microsoft.com/office/drawing/2014/main" id="{C3DC6347-B450-2D4D-E836-C9296AE4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extLst>
      <p:ext uri="{BB962C8B-B14F-4D97-AF65-F5344CB8AC3E}">
        <p14:creationId xmlns:p14="http://schemas.microsoft.com/office/powerpoint/2010/main" val="3642649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88197" y="3033597"/>
            <a:ext cx="5340137"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pic>
        <p:nvPicPr>
          <p:cNvPr id="14" name="Picture 13">
            <a:extLst>
              <a:ext uri="{FF2B5EF4-FFF2-40B4-BE49-F238E27FC236}">
                <a16:creationId xmlns:a16="http://schemas.microsoft.com/office/drawing/2014/main" id="{ACBB02FB-9489-4588-01D4-70E3BEFD45DB}"/>
              </a:ext>
            </a:extLst>
          </p:cNvPr>
          <p:cNvPicPr>
            <a:picLocks noChangeAspect="1"/>
          </p:cNvPicPr>
          <p:nvPr/>
        </p:nvPicPr>
        <p:blipFill>
          <a:blip r:embed="rId2"/>
          <a:stretch>
            <a:fillRect/>
          </a:stretch>
        </p:blipFill>
        <p:spPr>
          <a:xfrm>
            <a:off x="-1" y="0"/>
            <a:ext cx="12106275" cy="6858000"/>
          </a:xfrm>
          <a:prstGeom prst="rect">
            <a:avLst/>
          </a:prstGeom>
        </p:spPr>
      </p:pic>
      <p:pic>
        <p:nvPicPr>
          <p:cNvPr id="20" name="Picture 19">
            <a:extLst>
              <a:ext uri="{FF2B5EF4-FFF2-40B4-BE49-F238E27FC236}">
                <a16:creationId xmlns:a16="http://schemas.microsoft.com/office/drawing/2014/main" id="{3A378649-D1C9-4392-9076-90B400CC8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851" y="207732"/>
            <a:ext cx="1718772" cy="710808"/>
          </a:xfrm>
          <a:prstGeom prst="rect">
            <a:avLst/>
          </a:prstGeom>
        </p:spPr>
      </p:pic>
    </p:spTree>
    <p:extLst>
      <p:ext uri="{BB962C8B-B14F-4D97-AF65-F5344CB8AC3E}">
        <p14:creationId xmlns:p14="http://schemas.microsoft.com/office/powerpoint/2010/main" val="168804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388197" y="2362583"/>
            <a:ext cx="5613356" cy="1754326"/>
            <a:chOff x="173158" y="1177662"/>
            <a:chExt cx="5789984" cy="1754326"/>
          </a:xfrm>
        </p:grpSpPr>
        <p:sp>
          <p:nvSpPr>
            <p:cNvPr id="27" name="TextBox 26"/>
            <p:cNvSpPr txBox="1"/>
            <p:nvPr/>
          </p:nvSpPr>
          <p:spPr>
            <a:xfrm>
              <a:off x="205016" y="1177662"/>
              <a:ext cx="5758126" cy="1754326"/>
            </a:xfrm>
            <a:prstGeom prst="rect">
              <a:avLst/>
            </a:prstGeom>
            <a:noFill/>
          </p:spPr>
          <p:txBody>
            <a:bodyPr wrap="square" rtlCol="0">
              <a:spAutoFit/>
            </a:bodyPr>
            <a:lstStyle/>
            <a:p>
              <a:r>
                <a:rPr lang="en-US" sz="5400" b="1" dirty="0">
                  <a:solidFill>
                    <a:schemeClr val="bg2"/>
                  </a:solidFill>
                  <a:latin typeface="Montserrat" panose="00000500000000000000" pitchFamily="2" charset="0"/>
                </a:rPr>
                <a:t>Valuable Clients</a:t>
              </a:r>
            </a:p>
          </p:txBody>
        </p:sp>
        <p:sp>
          <p:nvSpPr>
            <p:cNvPr id="28" name="TextBox 27"/>
            <p:cNvSpPr txBox="1"/>
            <p:nvPr/>
          </p:nvSpPr>
          <p:spPr>
            <a:xfrm>
              <a:off x="173158" y="1848676"/>
              <a:ext cx="5508168"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pic>
        <p:nvPicPr>
          <p:cNvPr id="3" name="Picture 2">
            <a:extLst>
              <a:ext uri="{FF2B5EF4-FFF2-40B4-BE49-F238E27FC236}">
                <a16:creationId xmlns:a16="http://schemas.microsoft.com/office/drawing/2014/main" id="{C3DC6347-B450-2D4D-E836-C9296AE4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extLst>
      <p:ext uri="{BB962C8B-B14F-4D97-AF65-F5344CB8AC3E}">
        <p14:creationId xmlns:p14="http://schemas.microsoft.com/office/powerpoint/2010/main" val="154556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pic>
        <p:nvPicPr>
          <p:cNvPr id="3" name="Picture 2">
            <a:extLst>
              <a:ext uri="{FF2B5EF4-FFF2-40B4-BE49-F238E27FC236}">
                <a16:creationId xmlns:a16="http://schemas.microsoft.com/office/drawing/2014/main" id="{C3DC6347-B450-2D4D-E836-C9296AE4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pic>
        <p:nvPicPr>
          <p:cNvPr id="1026" name="Picture 2" descr="CPWD Logo PNG Vector (CDR)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51" y="245832"/>
            <a:ext cx="1355376" cy="147239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 name="Picture 19" descr="AIESL - AI Engineering Services Lt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1385" y="188827"/>
            <a:ext cx="1800000" cy="1440000"/>
          </a:xfrm>
          <a:prstGeom prst="rect">
            <a:avLst/>
          </a:prstGeom>
          <a:noFill/>
          <a:ln w="12700">
            <a:noFill/>
          </a:ln>
        </p:spPr>
      </p:pic>
      <p:pic>
        <p:nvPicPr>
          <p:cNvPr id="21" name="Picture 20" descr="MTNL Logo Download png"/>
          <p:cNvPicPr/>
          <p:nvPr/>
        </p:nvPicPr>
        <p:blipFill>
          <a:blip r:embed="rId6">
            <a:extLst>
              <a:ext uri="{28A0092B-C50C-407E-A947-70E740481C1C}">
                <a14:useLocalDpi xmlns:a14="http://schemas.microsoft.com/office/drawing/2010/main" val="0"/>
              </a:ext>
            </a:extLst>
          </a:blip>
          <a:srcRect/>
          <a:stretch>
            <a:fillRect/>
          </a:stretch>
        </p:blipFill>
        <p:spPr bwMode="auto">
          <a:xfrm>
            <a:off x="4233265" y="166628"/>
            <a:ext cx="2778955" cy="1440000"/>
          </a:xfrm>
          <a:prstGeom prst="rect">
            <a:avLst/>
          </a:prstGeom>
          <a:noFill/>
          <a:ln w="9525">
            <a:noFill/>
          </a:ln>
        </p:spPr>
      </p:pic>
      <p:pic>
        <p:nvPicPr>
          <p:cNvPr id="22" name="Picture 21" descr="Satec – Envir Engineering"/>
          <p:cNvPicPr/>
          <p:nvPr/>
        </p:nvPicPr>
        <p:blipFill>
          <a:blip r:embed="rId7">
            <a:extLst>
              <a:ext uri="{28A0092B-C50C-407E-A947-70E740481C1C}">
                <a14:useLocalDpi xmlns:a14="http://schemas.microsoft.com/office/drawing/2010/main" val="0"/>
              </a:ext>
            </a:extLst>
          </a:blip>
          <a:srcRect/>
          <a:stretch>
            <a:fillRect/>
          </a:stretch>
        </p:blipFill>
        <p:spPr bwMode="auto">
          <a:xfrm>
            <a:off x="3506152" y="4907666"/>
            <a:ext cx="2522220" cy="1157467"/>
          </a:xfrm>
          <a:prstGeom prst="rect">
            <a:avLst/>
          </a:prstGeom>
          <a:noFill/>
          <a:ln>
            <a:noFill/>
          </a:ln>
        </p:spPr>
      </p:pic>
      <p:pic>
        <p:nvPicPr>
          <p:cNvPr id="23" name="Picture 22" descr="Panvel Municipal Corporation - Wikipedia"/>
          <p:cNvPicPr/>
          <p:nvPr/>
        </p:nvPicPr>
        <p:blipFill>
          <a:blip r:embed="rId8">
            <a:extLst>
              <a:ext uri="{28A0092B-C50C-407E-A947-70E740481C1C}">
                <a14:useLocalDpi xmlns:a14="http://schemas.microsoft.com/office/drawing/2010/main" val="0"/>
              </a:ext>
            </a:extLst>
          </a:blip>
          <a:srcRect/>
          <a:stretch>
            <a:fillRect/>
          </a:stretch>
        </p:blipFill>
        <p:spPr bwMode="auto">
          <a:xfrm>
            <a:off x="342177" y="2287367"/>
            <a:ext cx="1980408" cy="1998630"/>
          </a:xfrm>
          <a:prstGeom prst="rect">
            <a:avLst/>
          </a:prstGeom>
          <a:noFill/>
          <a:ln>
            <a:noFill/>
          </a:ln>
        </p:spPr>
      </p:pic>
      <p:pic>
        <p:nvPicPr>
          <p:cNvPr id="24" name="Picture 23" descr="UPL (United Phosphorus Limited) Logo PNG Vector (PDF) Free Download"/>
          <p:cNvPicPr/>
          <p:nvPr/>
        </p:nvPicPr>
        <p:blipFill>
          <a:blip r:embed="rId9">
            <a:extLst>
              <a:ext uri="{28A0092B-C50C-407E-A947-70E740481C1C}">
                <a14:useLocalDpi xmlns:a14="http://schemas.microsoft.com/office/drawing/2010/main" val="0"/>
              </a:ext>
            </a:extLst>
          </a:blip>
          <a:srcRect/>
          <a:stretch>
            <a:fillRect/>
          </a:stretch>
        </p:blipFill>
        <p:spPr bwMode="auto">
          <a:xfrm>
            <a:off x="2519396" y="2621947"/>
            <a:ext cx="2723977" cy="1127760"/>
          </a:xfrm>
          <a:prstGeom prst="rect">
            <a:avLst/>
          </a:prstGeom>
          <a:noFill/>
          <a:ln>
            <a:noFill/>
          </a:ln>
        </p:spPr>
      </p:pic>
      <p:pic>
        <p:nvPicPr>
          <p:cNvPr id="1030" name="Picture 6" descr="Veermata Jijabai Technological Institute, Mumbai (VJTI ..."/>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1902"/>
          <a:stretch/>
        </p:blipFill>
        <p:spPr bwMode="auto">
          <a:xfrm>
            <a:off x="185146" y="4788211"/>
            <a:ext cx="3171512" cy="1400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0 EMG (@SeventyEMG) / X"/>
          <p:cNvPicPr>
            <a:picLocks noChangeAspect="1" noChangeArrowheads="1"/>
          </p:cNvPicPr>
          <p:nvPr/>
        </p:nvPicPr>
        <p:blipFill rotWithShape="1">
          <a:blip r:embed="rId11">
            <a:extLst>
              <a:ext uri="{28A0092B-C50C-407E-A947-70E740481C1C}">
                <a14:useLocalDpi xmlns:a14="http://schemas.microsoft.com/office/drawing/2010/main" val="0"/>
              </a:ext>
            </a:extLst>
          </a:blip>
          <a:srcRect l="18015" t="8023" r="12170" b="6014"/>
          <a:stretch/>
        </p:blipFill>
        <p:spPr bwMode="auto">
          <a:xfrm>
            <a:off x="5252868" y="2287367"/>
            <a:ext cx="1759352" cy="216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aphic 24"/>
          <p:cNvGrpSpPr/>
          <p:nvPr/>
        </p:nvGrpSpPr>
        <p:grpSpPr>
          <a:xfrm>
            <a:off x="0" y="0"/>
            <a:ext cx="12203136" cy="6834550"/>
            <a:chOff x="0" y="0"/>
            <a:chExt cx="12203136" cy="6834550"/>
          </a:xfrm>
        </p:grpSpPr>
        <p:sp>
          <p:nvSpPr>
            <p:cNvPr id="28" name="Freeform: Shape 27"/>
            <p:cNvSpPr/>
            <p:nvPr/>
          </p:nvSpPr>
          <p:spPr>
            <a:xfrm>
              <a:off x="0" y="0"/>
              <a:ext cx="5046198" cy="5940664"/>
            </a:xfrm>
            <a:custGeom>
              <a:avLst/>
              <a:gdLst>
                <a:gd name="connsiteX0" fmla="*/ 5046198 w 5046198"/>
                <a:gd name="connsiteY0" fmla="*/ 3049756 h 5940664"/>
                <a:gd name="connsiteX1" fmla="*/ 3517 w 5046198"/>
                <a:gd name="connsiteY1" fmla="*/ 5940664 h 5940664"/>
                <a:gd name="connsiteX2" fmla="*/ 0 w 5046198"/>
                <a:gd name="connsiteY2" fmla="*/ 0 h 5940664"/>
                <a:gd name="connsiteX3" fmla="*/ 5046198 w 5046198"/>
                <a:gd name="connsiteY3" fmla="*/ 0 h 5940664"/>
                <a:gd name="connsiteX4" fmla="*/ 5046198 w 5046198"/>
                <a:gd name="connsiteY4" fmla="*/ 3049756 h 594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198" h="5940664">
                  <a:moveTo>
                    <a:pt x="5046198" y="3049756"/>
                  </a:moveTo>
                  <a:lnTo>
                    <a:pt x="3517" y="5940664"/>
                  </a:lnTo>
                  <a:lnTo>
                    <a:pt x="0" y="0"/>
                  </a:lnTo>
                  <a:lnTo>
                    <a:pt x="5046198" y="0"/>
                  </a:lnTo>
                  <a:lnTo>
                    <a:pt x="5046198" y="3049756"/>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29" name="Freeform: Shape 28"/>
            <p:cNvSpPr/>
            <p:nvPr/>
          </p:nvSpPr>
          <p:spPr>
            <a:xfrm>
              <a:off x="0" y="0"/>
              <a:ext cx="5046198" cy="4377981"/>
            </a:xfrm>
            <a:custGeom>
              <a:avLst/>
              <a:gdLst>
                <a:gd name="connsiteX0" fmla="*/ 0 w 5046198"/>
                <a:gd name="connsiteY0" fmla="*/ 0 h 4370359"/>
                <a:gd name="connsiteX1" fmla="*/ 0 w 5046198"/>
                <a:gd name="connsiteY1" fmla="*/ 2913768 h 4370359"/>
                <a:gd name="connsiteX2" fmla="*/ 2523392 w 5046198"/>
                <a:gd name="connsiteY2" fmla="*/ 4370360 h 4370359"/>
                <a:gd name="connsiteX3" fmla="*/ 5046198 w 5046198"/>
                <a:gd name="connsiteY3" fmla="*/ 2913768 h 4370359"/>
                <a:gd name="connsiteX4" fmla="*/ 5046198 w 5046198"/>
                <a:gd name="connsiteY4" fmla="*/ 0 h 4370359"/>
                <a:gd name="connsiteX5" fmla="*/ 0 w 5046198"/>
                <a:gd name="connsiteY5" fmla="*/ 0 h 43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6198" h="4370359">
                  <a:moveTo>
                    <a:pt x="0" y="0"/>
                  </a:moveTo>
                  <a:lnTo>
                    <a:pt x="0" y="2913768"/>
                  </a:lnTo>
                  <a:lnTo>
                    <a:pt x="2523392" y="4370360"/>
                  </a:lnTo>
                  <a:lnTo>
                    <a:pt x="5046198" y="2913768"/>
                  </a:lnTo>
                  <a:lnTo>
                    <a:pt x="5046198" y="0"/>
                  </a:lnTo>
                  <a:lnTo>
                    <a:pt x="0" y="0"/>
                  </a:lnTo>
                  <a:close/>
                </a:path>
              </a:pathLst>
            </a:custGeom>
            <a:solidFill>
              <a:srgbClr val="A0A0A0"/>
            </a:solidFill>
            <a:ln w="58615" cap="flat">
              <a:noFill/>
              <a:prstDash val="solid"/>
              <a:miter/>
            </a:ln>
          </p:spPr>
          <p:txBody>
            <a:bodyPr rtlCol="0" anchor="ctr"/>
            <a:lstStyle/>
            <a:p>
              <a:endParaRPr lang="en-IN"/>
            </a:p>
          </p:txBody>
        </p:sp>
        <p:sp>
          <p:nvSpPr>
            <p:cNvPr id="30" name="Freeform: Shape 29"/>
            <p:cNvSpPr/>
            <p:nvPr/>
          </p:nvSpPr>
          <p:spPr>
            <a:xfrm>
              <a:off x="5906086" y="2804746"/>
              <a:ext cx="5274212" cy="2316477"/>
            </a:xfrm>
            <a:custGeom>
              <a:avLst/>
              <a:gdLst>
                <a:gd name="connsiteX0" fmla="*/ 0 w 5274212"/>
                <a:gd name="connsiteY0" fmla="*/ 0 h 2316477"/>
                <a:gd name="connsiteX1" fmla="*/ 5274213 w 5274212"/>
                <a:gd name="connsiteY1" fmla="*/ 0 h 2316477"/>
                <a:gd name="connsiteX2" fmla="*/ 5274213 w 5274212"/>
                <a:gd name="connsiteY2" fmla="*/ 2316478 h 2316477"/>
                <a:gd name="connsiteX3" fmla="*/ 0 w 5274212"/>
                <a:gd name="connsiteY3" fmla="*/ 2316478 h 2316477"/>
              </a:gdLst>
              <a:ahLst/>
              <a:cxnLst>
                <a:cxn ang="0">
                  <a:pos x="connsiteX0" y="connsiteY0"/>
                </a:cxn>
                <a:cxn ang="0">
                  <a:pos x="connsiteX1" y="connsiteY1"/>
                </a:cxn>
                <a:cxn ang="0">
                  <a:pos x="connsiteX2" y="connsiteY2"/>
                </a:cxn>
                <a:cxn ang="0">
                  <a:pos x="connsiteX3" y="connsiteY3"/>
                </a:cxn>
              </a:cxnLst>
              <a:rect l="l" t="t" r="r" b="b"/>
              <a:pathLst>
                <a:path w="5274212" h="2316477">
                  <a:moveTo>
                    <a:pt x="0" y="0"/>
                  </a:moveTo>
                  <a:lnTo>
                    <a:pt x="5274213" y="0"/>
                  </a:lnTo>
                  <a:lnTo>
                    <a:pt x="5274213" y="2316478"/>
                  </a:lnTo>
                  <a:lnTo>
                    <a:pt x="0" y="2316478"/>
                  </a:lnTo>
                  <a:close/>
                </a:path>
              </a:pathLst>
            </a:custGeom>
            <a:noFill/>
            <a:ln w="58615" cap="flat">
              <a:noFill/>
              <a:prstDash val="solid"/>
              <a:miter/>
            </a:ln>
          </p:spPr>
          <p:txBody>
            <a:bodyPr rtlCol="0" anchor="ctr"/>
            <a:lstStyle/>
            <a:p>
              <a:endParaRPr lang="en-IN" dirty="0"/>
            </a:p>
          </p:txBody>
        </p:sp>
        <p:sp>
          <p:nvSpPr>
            <p:cNvPr id="31" name="Freeform: Shape 30"/>
            <p:cNvSpPr/>
            <p:nvPr/>
          </p:nvSpPr>
          <p:spPr>
            <a:xfrm>
              <a:off x="0" y="7622"/>
              <a:ext cx="5163429" cy="4505760"/>
            </a:xfrm>
            <a:custGeom>
              <a:avLst/>
              <a:gdLst>
                <a:gd name="connsiteX0" fmla="*/ 2523392 w 5163429"/>
                <a:gd name="connsiteY0" fmla="*/ 4505761 h 4505760"/>
                <a:gd name="connsiteX1" fmla="*/ 0 w 5163429"/>
                <a:gd name="connsiteY1" fmla="*/ 3049170 h 4505760"/>
                <a:gd name="connsiteX2" fmla="*/ 1758 w 5163429"/>
                <a:gd name="connsiteY2" fmla="*/ 2778953 h 4505760"/>
                <a:gd name="connsiteX3" fmla="*/ 2523392 w 5163429"/>
                <a:gd name="connsiteY3" fmla="*/ 4234958 h 4505760"/>
                <a:gd name="connsiteX4" fmla="*/ 4928968 w 5163429"/>
                <a:gd name="connsiteY4" fmla="*/ 2845775 h 4505760"/>
                <a:gd name="connsiteX5" fmla="*/ 4928968 w 5163429"/>
                <a:gd name="connsiteY5" fmla="*/ 0 h 4505760"/>
                <a:gd name="connsiteX6" fmla="*/ 5163429 w 5163429"/>
                <a:gd name="connsiteY6" fmla="*/ 0 h 4505760"/>
                <a:gd name="connsiteX7" fmla="*/ 5163429 w 5163429"/>
                <a:gd name="connsiteY7" fmla="*/ 2981176 h 4505760"/>
                <a:gd name="connsiteX8" fmla="*/ 2523392 w 5163429"/>
                <a:gd name="connsiteY8" fmla="*/ 4505761 h 450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3429" h="4505760">
                  <a:moveTo>
                    <a:pt x="2523392" y="4505761"/>
                  </a:moveTo>
                  <a:lnTo>
                    <a:pt x="0" y="3049170"/>
                  </a:lnTo>
                  <a:lnTo>
                    <a:pt x="1758" y="2778953"/>
                  </a:lnTo>
                  <a:lnTo>
                    <a:pt x="2523392" y="4234958"/>
                  </a:lnTo>
                  <a:lnTo>
                    <a:pt x="4928968" y="2845775"/>
                  </a:lnTo>
                  <a:lnTo>
                    <a:pt x="4928968" y="0"/>
                  </a:lnTo>
                  <a:lnTo>
                    <a:pt x="5163429" y="0"/>
                  </a:lnTo>
                  <a:lnTo>
                    <a:pt x="5163429" y="2981176"/>
                  </a:lnTo>
                  <a:lnTo>
                    <a:pt x="2523392" y="4505761"/>
                  </a:lnTo>
                  <a:close/>
                </a:path>
              </a:pathLst>
            </a:custGeom>
            <a:gradFill>
              <a:gsLst>
                <a:gs pos="0">
                  <a:srgbClr val="FFFFFF"/>
                </a:gs>
                <a:gs pos="50000">
                  <a:srgbClr val="E5E5E5"/>
                </a:gs>
                <a:gs pos="100000">
                  <a:srgbClr val="CCCCCC"/>
                </a:gs>
              </a:gsLst>
              <a:lin ang="8433597" scaled="1"/>
            </a:gradFill>
            <a:ln w="58615" cap="flat">
              <a:noFill/>
              <a:prstDash val="solid"/>
              <a:miter/>
            </a:ln>
          </p:spPr>
          <p:txBody>
            <a:bodyPr rtlCol="0" anchor="ctr"/>
            <a:lstStyle/>
            <a:p>
              <a:endParaRPr lang="en-IN"/>
            </a:p>
          </p:txBody>
        </p:sp>
        <p:sp>
          <p:nvSpPr>
            <p:cNvPr id="32" name="Freeform: Shape 31"/>
            <p:cNvSpPr/>
            <p:nvPr/>
          </p:nvSpPr>
          <p:spPr>
            <a:xfrm>
              <a:off x="9720775" y="3"/>
              <a:ext cx="2482361" cy="2112496"/>
            </a:xfrm>
            <a:custGeom>
              <a:avLst/>
              <a:gdLst>
                <a:gd name="connsiteX0" fmla="*/ 2482362 w 2482361"/>
                <a:gd name="connsiteY0" fmla="*/ 7620 h 2112496"/>
                <a:gd name="connsiteX1" fmla="*/ 0 w 2482361"/>
                <a:gd name="connsiteY1" fmla="*/ 0 h 2112496"/>
                <a:gd name="connsiteX2" fmla="*/ 0 w 2482361"/>
                <a:gd name="connsiteY2" fmla="*/ 1269608 h 2112496"/>
                <a:gd name="connsiteX3" fmla="*/ 1459524 w 2482361"/>
                <a:gd name="connsiteY3" fmla="*/ 2112497 h 2112496"/>
                <a:gd name="connsiteX4" fmla="*/ 2482362 w 2482361"/>
                <a:gd name="connsiteY4" fmla="*/ 1521654 h 2112496"/>
                <a:gd name="connsiteX5" fmla="*/ 2482362 w 2482361"/>
                <a:gd name="connsiteY5" fmla="*/ 7620 h 21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2361" h="2112496">
                  <a:moveTo>
                    <a:pt x="2482362" y="7620"/>
                  </a:moveTo>
                  <a:lnTo>
                    <a:pt x="0" y="0"/>
                  </a:lnTo>
                  <a:lnTo>
                    <a:pt x="0" y="1269608"/>
                  </a:lnTo>
                  <a:lnTo>
                    <a:pt x="1459524" y="2112497"/>
                  </a:lnTo>
                  <a:lnTo>
                    <a:pt x="2482362" y="1521654"/>
                  </a:lnTo>
                  <a:lnTo>
                    <a:pt x="2482362" y="7620"/>
                  </a:lnTo>
                  <a:close/>
                </a:path>
              </a:pathLst>
            </a:custGeom>
            <a:solidFill>
              <a:srgbClr val="F7F7F7"/>
            </a:solidFill>
            <a:ln w="58615" cap="flat">
              <a:noFill/>
              <a:prstDash val="solid"/>
              <a:miter/>
            </a:ln>
          </p:spPr>
          <p:txBody>
            <a:bodyPr rtlCol="0" anchor="ctr"/>
            <a:lstStyle/>
            <a:p>
              <a:endParaRPr lang="en-IN"/>
            </a:p>
          </p:txBody>
        </p:sp>
        <p:sp>
          <p:nvSpPr>
            <p:cNvPr id="33" name="Freeform: Shape 32"/>
            <p:cNvSpPr/>
            <p:nvPr/>
          </p:nvSpPr>
          <p:spPr>
            <a:xfrm>
              <a:off x="2225039" y="5109501"/>
              <a:ext cx="3276600" cy="1725049"/>
            </a:xfrm>
            <a:custGeom>
              <a:avLst/>
              <a:gdLst>
                <a:gd name="connsiteX0" fmla="*/ 3276600 w 3276600"/>
                <a:gd name="connsiteY0" fmla="*/ 1725049 h 1725049"/>
                <a:gd name="connsiteX1" fmla="*/ 3276600 w 3276600"/>
                <a:gd name="connsiteY1" fmla="*/ 946051 h 1725049"/>
                <a:gd name="connsiteX2" fmla="*/ 1638300 w 3276600"/>
                <a:gd name="connsiteY2" fmla="*/ 0 h 1725049"/>
                <a:gd name="connsiteX3" fmla="*/ 0 w 3276600"/>
                <a:gd name="connsiteY3" fmla="*/ 946051 h 1725049"/>
                <a:gd name="connsiteX4" fmla="*/ 0 w 3276600"/>
                <a:gd name="connsiteY4" fmla="*/ 1725049 h 1725049"/>
                <a:gd name="connsiteX5" fmla="*/ 3276600 w 3276600"/>
                <a:gd name="connsiteY5" fmla="*/ 1725049 h 172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1725049">
                  <a:moveTo>
                    <a:pt x="3276600" y="1725049"/>
                  </a:moveTo>
                  <a:lnTo>
                    <a:pt x="3276600" y="946051"/>
                  </a:lnTo>
                  <a:lnTo>
                    <a:pt x="1638300" y="0"/>
                  </a:lnTo>
                  <a:lnTo>
                    <a:pt x="0" y="946051"/>
                  </a:lnTo>
                  <a:lnTo>
                    <a:pt x="0" y="1725049"/>
                  </a:lnTo>
                  <a:lnTo>
                    <a:pt x="3276600" y="1725049"/>
                  </a:lnTo>
                  <a:close/>
                </a:path>
              </a:pathLst>
            </a:custGeom>
            <a:solidFill>
              <a:srgbClr val="F7F7F7"/>
            </a:solidFill>
            <a:ln w="58615" cap="flat">
              <a:noFill/>
              <a:prstDash val="solid"/>
              <a:miter/>
            </a:ln>
          </p:spPr>
          <p:txBody>
            <a:bodyPr rtlCol="0" anchor="ctr"/>
            <a:lstStyle/>
            <a:p>
              <a:endParaRPr lang="en-IN"/>
            </a:p>
          </p:txBody>
        </p:sp>
      </p:grpSp>
      <p:pic>
        <p:nvPicPr>
          <p:cNvPr id="7" name="Picture 6" descr="A tall building with many wind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0" y="-8553"/>
            <a:ext cx="4951222" cy="4293109"/>
          </a:xfrm>
          <a:prstGeom prst="rect">
            <a:avLst/>
          </a:prstGeom>
        </p:spPr>
      </p:pic>
      <p:grpSp>
        <p:nvGrpSpPr>
          <p:cNvPr id="11" name="Group 10"/>
          <p:cNvGrpSpPr/>
          <p:nvPr/>
        </p:nvGrpSpPr>
        <p:grpSpPr>
          <a:xfrm>
            <a:off x="5707469" y="766089"/>
            <a:ext cx="5566550" cy="5520411"/>
            <a:chOff x="5707469" y="836798"/>
            <a:chExt cx="5566550" cy="5163511"/>
          </a:xfrm>
        </p:grpSpPr>
        <p:sp>
          <p:nvSpPr>
            <p:cNvPr id="8" name="TextBox 12"/>
            <p:cNvSpPr txBox="1"/>
            <p:nvPr/>
          </p:nvSpPr>
          <p:spPr>
            <a:xfrm>
              <a:off x="5707469" y="836798"/>
              <a:ext cx="5566550" cy="505331"/>
            </a:xfrm>
            <a:prstGeom prst="rect">
              <a:avLst/>
            </a:prstGeom>
          </p:spPr>
          <p:txBody>
            <a:bodyPr wrap="square" lIns="0" tIns="0" rIns="0" bIns="0" rtlCol="0" anchor="t">
              <a:spAutoFit/>
            </a:bodyPr>
            <a:lstStyle/>
            <a:p>
              <a:pPr>
                <a:lnSpc>
                  <a:spcPts val="4200"/>
                </a:lnSpc>
              </a:pPr>
              <a:r>
                <a:rPr lang="en-US" sz="3200" b="1" dirty="0">
                  <a:solidFill>
                    <a:schemeClr val="tx1">
                      <a:lumMod val="75000"/>
                      <a:lumOff val="25000"/>
                    </a:schemeClr>
                  </a:solidFill>
                  <a:latin typeface="Montserrat" panose="00000500000000000000" pitchFamily="2" charset="0"/>
                </a:rPr>
                <a:t>Welcome To </a:t>
              </a:r>
            </a:p>
          </p:txBody>
        </p:sp>
        <p:sp>
          <p:nvSpPr>
            <p:cNvPr id="10" name="TextBox 14"/>
            <p:cNvSpPr txBox="1"/>
            <p:nvPr/>
          </p:nvSpPr>
          <p:spPr>
            <a:xfrm>
              <a:off x="5906224" y="3428778"/>
              <a:ext cx="5367655" cy="2571531"/>
            </a:xfrm>
            <a:prstGeom prst="rect">
              <a:avLst/>
            </a:prstGeom>
          </p:spPr>
          <p:txBody>
            <a:bodyPr wrap="square" lIns="0" tIns="0" rIns="0" bIns="0" rtlCol="0" anchor="t">
              <a:spAutoFit/>
            </a:bodyPr>
            <a:lstStyle/>
            <a:p>
              <a:pPr marL="0" marR="0" lvl="0" indent="0" defTabSz="914400" rtl="0" eaLnBrk="0" fontAlgn="base" latinLnBrk="0" hangingPunct="0">
                <a:lnSpc>
                  <a:spcPct val="150000"/>
                </a:lnSpc>
                <a:spcBef>
                  <a:spcPct val="0"/>
                </a:spcBef>
                <a:spcAft>
                  <a:spcPct val="0"/>
                </a:spcAft>
                <a:buClrTx/>
                <a:buSzTx/>
                <a:buFontTx/>
                <a:buNone/>
              </a:pPr>
              <a:r>
                <a:rPr sz="1600" b="0" i="0" dirty="0">
                  <a:solidFill>
                    <a:schemeClr val="tx1">
                      <a:lumMod val="85000"/>
                      <a:lumOff val="15000"/>
                    </a:schemeClr>
                  </a:solidFill>
                  <a:effectLst/>
                  <a:latin typeface="Montserrat" panose="00000500000000000000" pitchFamily="2" charset="0"/>
                </a:rPr>
                <a:t>"Dedicated to Excellence, We Deliver Superlative Services to Our Esteemed Clients. With Unwavering Commitment, Our Team Ensures the Delivery of Top-notch Design, Detailed Drawings, Comprehensive Architectural, Project Management, and Audit Services that Surpass Your Expectations. We Gratefully Acknowledge Your Choice in Choosing Us."</a:t>
              </a:r>
            </a:p>
          </p:txBody>
        </p:sp>
      </p:grpSp>
      <p:pic>
        <p:nvPicPr>
          <p:cNvPr id="2" name="image1.jpeg"/>
          <p:cNvPicPr>
            <a:picLocks noChangeAspect="1"/>
          </p:cNvPicPr>
          <p:nvPr/>
        </p:nvPicPr>
        <p:blipFill>
          <a:blip r:embed="rId3" cstate="print"/>
          <a:stretch>
            <a:fillRect/>
          </a:stretch>
        </p:blipFill>
        <p:spPr>
          <a:xfrm>
            <a:off x="5707469" y="1676998"/>
            <a:ext cx="4274820" cy="1275715"/>
          </a:xfrm>
          <a:prstGeom prst="rect">
            <a:avLst/>
          </a:prstGeom>
        </p:spPr>
      </p:pic>
      <p:sp>
        <p:nvSpPr>
          <p:cNvPr id="3" name="TextBox 2"/>
          <p:cNvSpPr txBox="1"/>
          <p:nvPr/>
        </p:nvSpPr>
        <p:spPr>
          <a:xfrm>
            <a:off x="5501639" y="3016190"/>
            <a:ext cx="4383223" cy="338554"/>
          </a:xfrm>
          <a:prstGeom prst="rect">
            <a:avLst/>
          </a:prstGeom>
          <a:noFill/>
        </p:spPr>
        <p:txBody>
          <a:bodyPr wrap="square" rtlCol="0">
            <a:spAutoFit/>
          </a:bodyPr>
          <a:lstStyle/>
          <a:p>
            <a:pPr algn="ctr"/>
            <a:r>
              <a:rPr lang="en-IN" sz="1600" b="1" dirty="0">
                <a:solidFill>
                  <a:schemeClr val="tx2"/>
                </a:solidFill>
                <a:latin typeface="Montserrat" panose="00000500000000000000" pitchFamily="2" charset="0"/>
              </a:rPr>
              <a:t>AN </a:t>
            </a:r>
            <a:r>
              <a:rPr lang="en-IN" sz="1600" b="1">
                <a:solidFill>
                  <a:schemeClr val="tx2"/>
                </a:solidFill>
                <a:latin typeface="Montserrat" panose="00000500000000000000" pitchFamily="2" charset="0"/>
              </a:rPr>
              <a:t>ISO 9001-2015 CERTIFIED </a:t>
            </a:r>
            <a:r>
              <a:rPr lang="en-IN" sz="1600" b="1" dirty="0">
                <a:solidFill>
                  <a:schemeClr val="tx2"/>
                </a:solidFill>
                <a:latin typeface="Montserrat" panose="00000500000000000000" pitchFamily="2" charset="0"/>
              </a:rPr>
              <a:t>COMPANY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688731"/>
            <a:ext cx="12208411" cy="6164578"/>
            <a:chOff x="0" y="688731"/>
            <a:chExt cx="12208411" cy="6164578"/>
          </a:xfrm>
        </p:grpSpPr>
        <p:grpSp>
          <p:nvGrpSpPr>
            <p:cNvPr id="4" name="Graphic 2"/>
            <p:cNvGrpSpPr/>
            <p:nvPr/>
          </p:nvGrpSpPr>
          <p:grpSpPr>
            <a:xfrm>
              <a:off x="0" y="688731"/>
              <a:ext cx="12208411" cy="6164578"/>
              <a:chOff x="0" y="688731"/>
              <a:chExt cx="12208411" cy="6164578"/>
            </a:xfrm>
          </p:grpSpPr>
          <p:sp>
            <p:nvSpPr>
              <p:cNvPr id="6" name="Freeform: Shape 5"/>
              <p:cNvSpPr/>
              <p:nvPr/>
            </p:nvSpPr>
            <p:spPr>
              <a:xfrm>
                <a:off x="0" y="688731"/>
                <a:ext cx="2562664" cy="5918981"/>
              </a:xfrm>
              <a:custGeom>
                <a:avLst/>
                <a:gdLst>
                  <a:gd name="connsiteX0" fmla="*/ 0 w 2562664"/>
                  <a:gd name="connsiteY0" fmla="*/ 0 h 5918981"/>
                  <a:gd name="connsiteX1" fmla="*/ 0 w 2562664"/>
                  <a:gd name="connsiteY1" fmla="*/ 5918981 h 5918981"/>
                  <a:gd name="connsiteX2" fmla="*/ 2562665 w 2562664"/>
                  <a:gd name="connsiteY2" fmla="*/ 4438943 h 5918981"/>
                  <a:gd name="connsiteX3" fmla="*/ 2562665 w 2562664"/>
                  <a:gd name="connsiteY3" fmla="*/ 1479452 h 5918981"/>
                  <a:gd name="connsiteX4" fmla="*/ 0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0" y="0"/>
                    </a:moveTo>
                    <a:lnTo>
                      <a:pt x="0" y="5918981"/>
                    </a:lnTo>
                    <a:lnTo>
                      <a:pt x="2562665" y="4438943"/>
                    </a:lnTo>
                    <a:lnTo>
                      <a:pt x="2562665" y="1479452"/>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7" name="Freeform: Shape 6"/>
              <p:cNvSpPr/>
              <p:nvPr/>
            </p:nvSpPr>
            <p:spPr>
              <a:xfrm>
                <a:off x="0" y="1010529"/>
                <a:ext cx="2284241" cy="5275384"/>
              </a:xfrm>
              <a:custGeom>
                <a:avLst/>
                <a:gdLst>
                  <a:gd name="connsiteX0" fmla="*/ 0 w 2284241"/>
                  <a:gd name="connsiteY0" fmla="*/ 0 h 5275384"/>
                  <a:gd name="connsiteX1" fmla="*/ 0 w 2284241"/>
                  <a:gd name="connsiteY1" fmla="*/ 5275384 h 5275384"/>
                  <a:gd name="connsiteX2" fmla="*/ 2284242 w 2284241"/>
                  <a:gd name="connsiteY2" fmla="*/ 3956538 h 5275384"/>
                  <a:gd name="connsiteX3" fmla="*/ 2284242 w 2284241"/>
                  <a:gd name="connsiteY3" fmla="*/ 1318846 h 5275384"/>
                  <a:gd name="connsiteX4" fmla="*/ 0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0" y="0"/>
                    </a:moveTo>
                    <a:lnTo>
                      <a:pt x="0" y="5275384"/>
                    </a:lnTo>
                    <a:lnTo>
                      <a:pt x="2284242" y="3956538"/>
                    </a:lnTo>
                    <a:lnTo>
                      <a:pt x="2284242" y="1318846"/>
                    </a:lnTo>
                    <a:lnTo>
                      <a:pt x="0"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9" name="Freeform: Shape 8"/>
              <p:cNvSpPr/>
              <p:nvPr/>
            </p:nvSpPr>
            <p:spPr>
              <a:xfrm>
                <a:off x="9645747" y="688731"/>
                <a:ext cx="2562664" cy="5918981"/>
              </a:xfrm>
              <a:custGeom>
                <a:avLst/>
                <a:gdLst>
                  <a:gd name="connsiteX0" fmla="*/ 2562665 w 2562664"/>
                  <a:gd name="connsiteY0" fmla="*/ 0 h 5918981"/>
                  <a:gd name="connsiteX1" fmla="*/ 2562665 w 2562664"/>
                  <a:gd name="connsiteY1" fmla="*/ 5918981 h 5918981"/>
                  <a:gd name="connsiteX2" fmla="*/ 0 w 2562664"/>
                  <a:gd name="connsiteY2" fmla="*/ 4438943 h 5918981"/>
                  <a:gd name="connsiteX3" fmla="*/ 0 w 2562664"/>
                  <a:gd name="connsiteY3" fmla="*/ 1479452 h 5918981"/>
                  <a:gd name="connsiteX4" fmla="*/ 2562665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2562665" y="0"/>
                    </a:moveTo>
                    <a:lnTo>
                      <a:pt x="2562665" y="5918981"/>
                    </a:lnTo>
                    <a:lnTo>
                      <a:pt x="0" y="4438943"/>
                    </a:lnTo>
                    <a:lnTo>
                      <a:pt x="0" y="1479452"/>
                    </a:lnTo>
                    <a:lnTo>
                      <a:pt x="2562665"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10" name="Freeform: Shape 9"/>
              <p:cNvSpPr/>
              <p:nvPr/>
            </p:nvSpPr>
            <p:spPr>
              <a:xfrm>
                <a:off x="9924170" y="1010529"/>
                <a:ext cx="2284241" cy="5275384"/>
              </a:xfrm>
              <a:custGeom>
                <a:avLst/>
                <a:gdLst>
                  <a:gd name="connsiteX0" fmla="*/ 2284242 w 2284241"/>
                  <a:gd name="connsiteY0" fmla="*/ 0 h 5275384"/>
                  <a:gd name="connsiteX1" fmla="*/ 2284242 w 2284241"/>
                  <a:gd name="connsiteY1" fmla="*/ 5275384 h 5275384"/>
                  <a:gd name="connsiteX2" fmla="*/ 0 w 2284241"/>
                  <a:gd name="connsiteY2" fmla="*/ 3956538 h 5275384"/>
                  <a:gd name="connsiteX3" fmla="*/ 0 w 2284241"/>
                  <a:gd name="connsiteY3" fmla="*/ 1318846 h 5275384"/>
                  <a:gd name="connsiteX4" fmla="*/ 2284242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2284242" y="0"/>
                    </a:moveTo>
                    <a:lnTo>
                      <a:pt x="2284242" y="5275384"/>
                    </a:lnTo>
                    <a:lnTo>
                      <a:pt x="0" y="3956538"/>
                    </a:lnTo>
                    <a:lnTo>
                      <a:pt x="0" y="1318846"/>
                    </a:lnTo>
                    <a:lnTo>
                      <a:pt x="2284242"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2" name="Freeform: Shape 11"/>
              <p:cNvSpPr/>
              <p:nvPr/>
            </p:nvSpPr>
            <p:spPr>
              <a:xfrm>
                <a:off x="4055598" y="5656970"/>
                <a:ext cx="4091939" cy="1196339"/>
              </a:xfrm>
              <a:custGeom>
                <a:avLst/>
                <a:gdLst>
                  <a:gd name="connsiteX0" fmla="*/ 4091940 w 4091939"/>
                  <a:gd name="connsiteY0" fmla="*/ 1196340 h 1196339"/>
                  <a:gd name="connsiteX1" fmla="*/ 4091940 w 4091939"/>
                  <a:gd name="connsiteY1" fmla="*/ 1181100 h 1196339"/>
                  <a:gd name="connsiteX2" fmla="*/ 2045677 w 4091939"/>
                  <a:gd name="connsiteY2" fmla="*/ 0 h 1196339"/>
                  <a:gd name="connsiteX3" fmla="*/ 0 w 4091939"/>
                  <a:gd name="connsiteY3" fmla="*/ 1181100 h 1196339"/>
                  <a:gd name="connsiteX4" fmla="*/ 0 w 4091939"/>
                  <a:gd name="connsiteY4" fmla="*/ 1196340 h 1196339"/>
                  <a:gd name="connsiteX5" fmla="*/ 4091940 w 4091939"/>
                  <a:gd name="connsiteY5" fmla="*/ 1196340 h 11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1939" h="1196339">
                    <a:moveTo>
                      <a:pt x="4091940" y="1196340"/>
                    </a:moveTo>
                    <a:lnTo>
                      <a:pt x="4091940" y="1181100"/>
                    </a:lnTo>
                    <a:lnTo>
                      <a:pt x="2045677" y="0"/>
                    </a:lnTo>
                    <a:lnTo>
                      <a:pt x="0" y="1181100"/>
                    </a:lnTo>
                    <a:lnTo>
                      <a:pt x="0" y="1196340"/>
                    </a:lnTo>
                    <a:lnTo>
                      <a:pt x="4091940" y="1196340"/>
                    </a:lnTo>
                    <a:close/>
                  </a:path>
                </a:pathLst>
              </a:custGeom>
              <a:solidFill>
                <a:srgbClr val="F7F7F7"/>
              </a:solidFill>
              <a:ln w="58615" cap="flat">
                <a:noFill/>
                <a:prstDash val="solid"/>
                <a:miter/>
              </a:ln>
            </p:spPr>
            <p:txBody>
              <a:bodyPr rtlCol="0" anchor="ctr"/>
              <a:lstStyle/>
              <a:p>
                <a:endParaRPr lang="en-IN"/>
              </a:p>
            </p:txBody>
          </p:sp>
        </p:grpSp>
        <p:sp>
          <p:nvSpPr>
            <p:cNvPr id="3" name="TextBox 2"/>
            <p:cNvSpPr txBox="1"/>
            <p:nvPr/>
          </p:nvSpPr>
          <p:spPr>
            <a:xfrm>
              <a:off x="2834663" y="2566036"/>
              <a:ext cx="6045686" cy="1446550"/>
            </a:xfrm>
            <a:prstGeom prst="rect">
              <a:avLst/>
            </a:prstGeom>
            <a:noFill/>
          </p:spPr>
          <p:txBody>
            <a:bodyPr wrap="square">
              <a:spAutoFit/>
            </a:bodyPr>
            <a:lstStyle/>
            <a:p>
              <a:pPr marL="0" marR="0" lvl="0" indent="0" algn="ctr" defTabSz="914400" rtl="0" eaLnBrk="0" fontAlgn="base" latinLnBrk="0" hangingPunct="0">
                <a:spcBef>
                  <a:spcPct val="0"/>
                </a:spcBef>
                <a:spcAft>
                  <a:spcPct val="0"/>
                </a:spcAft>
                <a:buClrTx/>
                <a:buSzTx/>
                <a:buFontTx/>
                <a:buNone/>
              </a:pPr>
              <a:r>
                <a:rPr kumimoji="0" lang="en-US" altLang="en-US" sz="4400" b="1" u="none" strike="noStrike" cap="none" normalizeH="0" baseline="0" dirty="0">
                  <a:ln>
                    <a:noFill/>
                  </a:ln>
                  <a:solidFill>
                    <a:schemeClr val="tx1">
                      <a:lumMod val="75000"/>
                      <a:lumOff val="25000"/>
                    </a:schemeClr>
                  </a:solidFill>
                  <a:latin typeface="Montserrat" panose="00000500000000000000" pitchFamily="2" charset="0"/>
                </a:rPr>
                <a:t>REGISTERED </a:t>
              </a:r>
              <a:r>
                <a:rPr kumimoji="0" lang="en-US" altLang="en-US" sz="4400" b="1" u="none" strike="noStrike" cap="none" normalizeH="0" baseline="0" dirty="0">
                  <a:ln>
                    <a:noFill/>
                  </a:ln>
                  <a:solidFill>
                    <a:schemeClr val="bg2"/>
                  </a:solidFill>
                  <a:latin typeface="Montserrat" panose="00000500000000000000" pitchFamily="2" charset="0"/>
                </a:rPr>
                <a:t>ORGANIZATION</a:t>
              </a:r>
              <a:endParaRPr kumimoji="0" lang="en-US" altLang="en-US" sz="4400" b="1" i="0" u="none" strike="noStrike" cap="none" normalizeH="0" baseline="0" dirty="0">
                <a:ln>
                  <a:noFill/>
                </a:ln>
                <a:solidFill>
                  <a:schemeClr val="bg2"/>
                </a:solidFill>
                <a:effectLst/>
                <a:latin typeface="Montserrat" panose="00000500000000000000" pitchFamily="2" charset="0"/>
              </a:endParaRPr>
            </a:p>
          </p:txBody>
        </p:sp>
        <p:pic>
          <p:nvPicPr>
            <p:cNvPr id="15" name="Picture 14" descr="A red person on a ma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10529"/>
              <a:ext cx="2266926" cy="5275384"/>
            </a:xfrm>
            <a:prstGeom prst="rect">
              <a:avLst/>
            </a:prstGeom>
          </p:spPr>
        </p:pic>
        <p:pic>
          <p:nvPicPr>
            <p:cNvPr id="18" name="Picture 17" descr="A hand holding a glow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746" y="993682"/>
              <a:ext cx="2274254" cy="5371214"/>
            </a:xfrm>
            <a:prstGeom prst="rect">
              <a:avLst/>
            </a:prstGeom>
          </p:spPr>
        </p:pic>
      </p:grpSp>
      <p:pic>
        <p:nvPicPr>
          <p:cNvPr id="8" name="Picture 7">
            <a:extLst>
              <a:ext uri="{FF2B5EF4-FFF2-40B4-BE49-F238E27FC236}">
                <a16:creationId xmlns:a16="http://schemas.microsoft.com/office/drawing/2014/main" id="{ACB9F536-7584-C0B0-2F01-0569CD71D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459" y="4121166"/>
            <a:ext cx="3831081" cy="153580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3E398C2-CFA4-E4F1-F1E2-7BB49E4E8B7B}"/>
              </a:ext>
            </a:extLst>
          </p:cNvPr>
          <p:cNvGraphicFramePr>
            <a:graphicFrameLocks noGrp="1"/>
          </p:cNvGraphicFramePr>
          <p:nvPr/>
        </p:nvGraphicFramePr>
        <p:xfrm>
          <a:off x="0" y="14517"/>
          <a:ext cx="12192000" cy="6706324"/>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4520626">
                  <a:extLst>
                    <a:ext uri="{9D8B030D-6E8A-4147-A177-3AD203B41FA5}">
                      <a16:colId xmlns:a16="http://schemas.microsoft.com/office/drawing/2014/main" val="20001"/>
                    </a:ext>
                  </a:extLst>
                </a:gridCol>
                <a:gridCol w="6515100">
                  <a:extLst>
                    <a:ext uri="{9D8B030D-6E8A-4147-A177-3AD203B41FA5}">
                      <a16:colId xmlns:a16="http://schemas.microsoft.com/office/drawing/2014/main" val="20002"/>
                    </a:ext>
                  </a:extLst>
                </a:gridCol>
              </a:tblGrid>
              <a:tr h="854466">
                <a:tc gridSpan="3">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438281">
                <a:tc>
                  <a:txBody>
                    <a:bodyPr/>
                    <a:lstStyle/>
                    <a:p>
                      <a:pPr algn="ctr"/>
                      <a:r>
                        <a:rPr lang="en-US" sz="1800" b="1" dirty="0">
                          <a:latin typeface="Montserrat" panose="00000500000000000000" pitchFamily="2" charset="0"/>
                        </a:rPr>
                        <a:t>SR.</a:t>
                      </a:r>
                      <a:r>
                        <a:rPr lang="en-US" sz="1800" b="1" baseline="0" dirty="0">
                          <a:latin typeface="Montserrat" panose="00000500000000000000" pitchFamily="2" charset="0"/>
                        </a:rPr>
                        <a:t>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ORGANISATION</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REGISTRATION/VENDOR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0770">
                <a:tc>
                  <a:txBody>
                    <a:bodyPr/>
                    <a:lstStyle/>
                    <a:p>
                      <a:pPr algn="ctr"/>
                      <a:r>
                        <a:rPr lang="en-US" sz="1600" dirty="0">
                          <a:latin typeface="Montserrat" panose="00000500000000000000" pitchFamily="2" charset="0"/>
                          <a:cs typeface="Times New Roman" panose="02020603050405020304" pitchFamily="18" charset="0"/>
                        </a:rPr>
                        <a:t>1</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MUNICIPAL CORPORATION OF GREATER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STR/J/840008322</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695763">
                <a:tc>
                  <a:txBody>
                    <a:bodyPr/>
                    <a:lstStyle/>
                    <a:p>
                      <a:pPr algn="ctr"/>
                      <a:r>
                        <a:rPr lang="en-US" sz="1600" dirty="0">
                          <a:latin typeface="Montserrat" panose="00000500000000000000" pitchFamily="2" charset="0"/>
                          <a:cs typeface="Times New Roman" panose="02020603050405020304" pitchFamily="18" charset="0"/>
                        </a:rPr>
                        <a:t>2</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THANE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TMCB/R/2023/APL/00277</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669507">
                <a:tc>
                  <a:txBody>
                    <a:bodyPr/>
                    <a:lstStyle/>
                    <a:p>
                      <a:pPr algn="ctr"/>
                      <a:r>
                        <a:rPr lang="en-US" sz="1600" dirty="0">
                          <a:latin typeface="Montserrat" panose="00000500000000000000" pitchFamily="2" charset="0"/>
                          <a:cs typeface="Times New Roman" panose="02020603050405020304" pitchFamily="18" charset="0"/>
                        </a:rPr>
                        <a:t>3</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NAVI</a:t>
                      </a:r>
                      <a:r>
                        <a:rPr lang="en-US" sz="1600" kern="1200" baseline="0" dirty="0">
                          <a:solidFill>
                            <a:schemeClr val="dk1"/>
                          </a:solidFill>
                          <a:latin typeface="Montserrat" panose="00000500000000000000" pitchFamily="2" charset="0"/>
                          <a:ea typeface="+mn-ea"/>
                          <a:cs typeface="Times New Roman" panose="02020603050405020304" pitchFamily="18" charset="0"/>
                        </a:rPr>
                        <a:t> MUMBAI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NMMCC/R/2024/APL/00199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669507">
                <a:tc>
                  <a:txBody>
                    <a:bodyPr/>
                    <a:lstStyle/>
                    <a:p>
                      <a:pPr algn="ctr"/>
                      <a:r>
                        <a:rPr lang="en-US" sz="1600" dirty="0">
                          <a:latin typeface="Montserrat" panose="00000500000000000000" pitchFamily="2" charset="0"/>
                          <a:cs typeface="Times New Roman" panose="02020603050405020304" pitchFamily="18" charset="0"/>
                        </a:rPr>
                        <a:t>4</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PANVEL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CARPC/R/2024/APL/00719</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630125">
                <a:tc>
                  <a:txBody>
                    <a:bodyPr/>
                    <a:lstStyle/>
                    <a:p>
                      <a:pPr algn="ctr"/>
                      <a:r>
                        <a:rPr lang="en-US" sz="1600" dirty="0">
                          <a:latin typeface="Montserrat" panose="00000500000000000000" pitchFamily="2" charset="0"/>
                          <a:cs typeface="Times New Roman" panose="02020603050405020304" pitchFamily="18" charset="0"/>
                        </a:rPr>
                        <a:t>5</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NASHIK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445866 DT.01/02/2020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82635">
                <a:tc>
                  <a:txBody>
                    <a:bodyPr/>
                    <a:lstStyle/>
                    <a:p>
                      <a:pPr algn="ctr"/>
                      <a:r>
                        <a:rPr lang="en-US" sz="1600" dirty="0">
                          <a:latin typeface="Montserrat" panose="00000500000000000000" pitchFamily="2" charset="0"/>
                          <a:cs typeface="Times New Roman" panose="02020603050405020304" pitchFamily="18" charset="0"/>
                        </a:rPr>
                        <a:t>6</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MAHARASHTRA STATE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STATE/R/2023/APL/07192</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82635">
                <a:tc>
                  <a:txBody>
                    <a:bodyPr/>
                    <a:lstStyle/>
                    <a:p>
                      <a:pPr algn="ctr"/>
                      <a:r>
                        <a:rPr lang="en-US" sz="1600" dirty="0">
                          <a:latin typeface="Montserrat" panose="00000500000000000000" pitchFamily="2" charset="0"/>
                          <a:cs typeface="Times New Roman" panose="02020603050405020304" pitchFamily="18" charset="0"/>
                        </a:rPr>
                        <a:t>7</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AI ENGINEERING SERVICES LTD.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682635">
                <a:tc>
                  <a:txBody>
                    <a:bodyPr/>
                    <a:lstStyle/>
                    <a:p>
                      <a:pPr algn="ctr"/>
                      <a:r>
                        <a:rPr lang="en-US" sz="1600" dirty="0">
                          <a:latin typeface="Montserrat" panose="00000500000000000000" pitchFamily="2" charset="0"/>
                          <a:cs typeface="Times New Roman" panose="02020603050405020304" pitchFamily="18" charset="0"/>
                        </a:rPr>
                        <a:t>8</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CENTRAL PUBLIC WORK DEPARTMENT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9"/>
                  </a:ext>
                </a:extLst>
              </a:tr>
            </a:tbl>
          </a:graphicData>
        </a:graphic>
      </p:graphicFrame>
      <p:sp>
        <p:nvSpPr>
          <p:cNvPr id="7" name="TextBox 6">
            <a:extLst>
              <a:ext uri="{FF2B5EF4-FFF2-40B4-BE49-F238E27FC236}">
                <a16:creationId xmlns:a16="http://schemas.microsoft.com/office/drawing/2014/main" id="{B10045DD-EDFD-5576-F54D-3251DDBDFBF6}"/>
              </a:ext>
            </a:extLst>
          </p:cNvPr>
          <p:cNvSpPr txBox="1"/>
          <p:nvPr/>
        </p:nvSpPr>
        <p:spPr>
          <a:xfrm>
            <a:off x="972457" y="174172"/>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REGISTERED ORGANISATIONS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3648600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3E398C2-CFA4-E4F1-F1E2-7BB49E4E8B7B}"/>
              </a:ext>
            </a:extLst>
          </p:cNvPr>
          <p:cNvGraphicFramePr>
            <a:graphicFrameLocks noGrp="1"/>
          </p:cNvGraphicFramePr>
          <p:nvPr/>
        </p:nvGraphicFramePr>
        <p:xfrm>
          <a:off x="0" y="14517"/>
          <a:ext cx="12192000" cy="6820838"/>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4520626">
                  <a:extLst>
                    <a:ext uri="{9D8B030D-6E8A-4147-A177-3AD203B41FA5}">
                      <a16:colId xmlns:a16="http://schemas.microsoft.com/office/drawing/2014/main" val="20001"/>
                    </a:ext>
                  </a:extLst>
                </a:gridCol>
                <a:gridCol w="6515100">
                  <a:extLst>
                    <a:ext uri="{9D8B030D-6E8A-4147-A177-3AD203B41FA5}">
                      <a16:colId xmlns:a16="http://schemas.microsoft.com/office/drawing/2014/main" val="20002"/>
                    </a:ext>
                  </a:extLst>
                </a:gridCol>
              </a:tblGrid>
              <a:tr h="826634">
                <a:tc gridSpan="3">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424005">
                <a:tc>
                  <a:txBody>
                    <a:bodyPr/>
                    <a:lstStyle/>
                    <a:p>
                      <a:pPr algn="ctr"/>
                      <a:r>
                        <a:rPr lang="en-US" sz="1800" b="1" dirty="0">
                          <a:latin typeface="Montserrat" panose="00000500000000000000" pitchFamily="2" charset="0"/>
                        </a:rPr>
                        <a:t>SR.</a:t>
                      </a:r>
                      <a:r>
                        <a:rPr lang="en-US" sz="1800" b="1" baseline="0" dirty="0">
                          <a:latin typeface="Montserrat" panose="00000500000000000000" pitchFamily="2" charset="0"/>
                        </a:rPr>
                        <a:t>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ORGANISATION</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REGISTRATION/VENDOR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632460">
                <a:tc>
                  <a:txBody>
                    <a:bodyPr/>
                    <a:lstStyle/>
                    <a:p>
                      <a:pPr algn="ctr"/>
                      <a:r>
                        <a:rPr lang="en-US" sz="1600" dirty="0">
                          <a:latin typeface="Montserrat" panose="00000500000000000000" pitchFamily="2" charset="0"/>
                          <a:cs typeface="Times New Roman" panose="02020603050405020304" pitchFamily="18" charset="0"/>
                        </a:rPr>
                        <a:t>9</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DAMAN PLANNING DEVELOPMENT AUTHORITY-DIU-DAMAN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DMN/PDA/SEOR1[C-01]/2024/80</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632460">
                <a:tc>
                  <a:txBody>
                    <a:bodyPr/>
                    <a:lstStyle/>
                    <a:p>
                      <a:pPr algn="ctr"/>
                      <a:r>
                        <a:rPr lang="en-US" sz="1600" dirty="0">
                          <a:latin typeface="Montserrat" panose="00000500000000000000" pitchFamily="2" charset="0"/>
                          <a:cs typeface="Times New Roman" panose="02020603050405020304" pitchFamily="18" charset="0"/>
                        </a:rPr>
                        <a:t>10</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THE INSTITUTION OF ENGINEERS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 AM163164-3</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632460">
                <a:tc>
                  <a:txBody>
                    <a:bodyPr/>
                    <a:lstStyle/>
                    <a:p>
                      <a:pPr algn="ctr"/>
                      <a:r>
                        <a:rPr lang="en-US" sz="1600" dirty="0">
                          <a:latin typeface="Montserrat" panose="00000500000000000000" pitchFamily="2" charset="0"/>
                          <a:cs typeface="Times New Roman" panose="02020603050405020304" pitchFamily="18" charset="0"/>
                        </a:rPr>
                        <a:t>11</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VEERMATA JIJABAI TECHNOLOGICAL INSTITUTE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632460">
                <a:tc>
                  <a:txBody>
                    <a:bodyPr/>
                    <a:lstStyle/>
                    <a:p>
                      <a:pPr algn="ctr"/>
                      <a:r>
                        <a:rPr lang="en-US" sz="1600" dirty="0">
                          <a:latin typeface="Montserrat" panose="00000500000000000000" pitchFamily="2" charset="0"/>
                          <a:cs typeface="Times New Roman" panose="02020603050405020304" pitchFamily="18" charset="0"/>
                        </a:rPr>
                        <a:t>12</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MAHANAGAR TELEPHONE NIGAM LTD.</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SP16347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9"/>
                  </a:ext>
                </a:extLst>
              </a:tr>
              <a:tr h="609364">
                <a:tc>
                  <a:txBody>
                    <a:bodyPr/>
                    <a:lstStyle/>
                    <a:p>
                      <a:pPr algn="ctr"/>
                      <a:r>
                        <a:rPr lang="en-US" sz="1600" dirty="0">
                          <a:latin typeface="Montserrat" panose="00000500000000000000" pitchFamily="2" charset="0"/>
                          <a:cs typeface="Times New Roman" panose="02020603050405020304" pitchFamily="18" charset="0"/>
                        </a:rPr>
                        <a:t>13</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ENGINEERING PROJECTS (INDIA) LTD.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607053">
                <a:tc>
                  <a:txBody>
                    <a:bodyPr/>
                    <a:lstStyle/>
                    <a:p>
                      <a:pPr algn="ctr"/>
                      <a:r>
                        <a:rPr lang="en-US" sz="1600" dirty="0">
                          <a:latin typeface="Montserrat" panose="00000500000000000000" pitchFamily="2" charset="0"/>
                          <a:cs typeface="Times New Roman" panose="02020603050405020304" pitchFamily="18" charset="0"/>
                        </a:rPr>
                        <a:t>14</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RELIANCE INDUSTRIES LTD.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3764139</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10"/>
                  </a:ext>
                </a:extLst>
              </a:tr>
              <a:tr h="585573">
                <a:tc>
                  <a:txBody>
                    <a:bodyPr/>
                    <a:lstStyle/>
                    <a:p>
                      <a:pPr algn="ctr"/>
                      <a:r>
                        <a:rPr lang="en-US" sz="1600" dirty="0">
                          <a:latin typeface="Montserrat" panose="00000500000000000000" pitchFamily="2" charset="0"/>
                          <a:cs typeface="Times New Roman" panose="02020603050405020304" pitchFamily="18" charset="0"/>
                        </a:rPr>
                        <a:t>15</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UPL</a:t>
                      </a:r>
                      <a:r>
                        <a:rPr lang="en-US" sz="1600" kern="1200" baseline="0" dirty="0">
                          <a:solidFill>
                            <a:schemeClr val="dk1"/>
                          </a:solidFill>
                          <a:latin typeface="Montserrat" panose="00000500000000000000" pitchFamily="2" charset="0"/>
                          <a:ea typeface="+mn-ea"/>
                          <a:cs typeface="Times New Roman" panose="02020603050405020304" pitchFamily="18" charset="0"/>
                        </a:rPr>
                        <a:t> LIMITED</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NA</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659249">
                <a:tc>
                  <a:txBody>
                    <a:bodyPr/>
                    <a:lstStyle/>
                    <a:p>
                      <a:pPr algn="ctr"/>
                      <a:r>
                        <a:rPr lang="en-US" sz="1600" dirty="0">
                          <a:latin typeface="Montserrat" panose="00000500000000000000" pitchFamily="2" charset="0"/>
                          <a:cs typeface="Times New Roman" panose="02020603050405020304" pitchFamily="18" charset="0"/>
                        </a:rPr>
                        <a:t>16</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70 EVENT MEDIA GROUP</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11"/>
                  </a:ext>
                </a:extLst>
              </a:tr>
              <a:tr h="436239">
                <a:tc>
                  <a:txBody>
                    <a:bodyPr/>
                    <a:lstStyle/>
                    <a:p>
                      <a:pPr algn="ctr"/>
                      <a:r>
                        <a:rPr lang="en-US" sz="1600" dirty="0">
                          <a:latin typeface="Montserrat" panose="00000500000000000000" pitchFamily="2" charset="0"/>
                          <a:cs typeface="Times New Roman" panose="02020603050405020304" pitchFamily="18" charset="0"/>
                        </a:rPr>
                        <a:t>17</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latin typeface="Montserrat" panose="00000500000000000000" pitchFamily="2" charset="0"/>
                          <a:ea typeface="+mn-ea"/>
                          <a:cs typeface="Times New Roman" panose="02020603050405020304" pitchFamily="18" charset="0"/>
                        </a:rPr>
                        <a:t>ACG PAM PHARMA TECHNOLOGIES PVT. LTD.</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GAM008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12"/>
                  </a:ext>
                </a:extLst>
              </a:tr>
            </a:tbl>
          </a:graphicData>
        </a:graphic>
      </p:graphicFrame>
      <p:sp>
        <p:nvSpPr>
          <p:cNvPr id="7" name="TextBox 6">
            <a:extLst>
              <a:ext uri="{FF2B5EF4-FFF2-40B4-BE49-F238E27FC236}">
                <a16:creationId xmlns:a16="http://schemas.microsoft.com/office/drawing/2014/main" id="{B10045DD-EDFD-5576-F54D-3251DDBDFBF6}"/>
              </a:ext>
            </a:extLst>
          </p:cNvPr>
          <p:cNvSpPr txBox="1"/>
          <p:nvPr/>
        </p:nvSpPr>
        <p:spPr>
          <a:xfrm>
            <a:off x="972457" y="174172"/>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REGISTERED ORGANISATIONS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571717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56262" y="194674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STRUCTURAL DESIGN </a:t>
            </a:r>
            <a:r>
              <a:rPr lang="en-US" sz="3600" b="1" dirty="0">
                <a:solidFill>
                  <a:srgbClr val="C00000"/>
                </a:solidFill>
                <a:latin typeface="Montserrat" panose="00000500000000000000" pitchFamily="2" charset="0"/>
              </a:rPr>
              <a:t>ENGINEERING</a:t>
            </a:r>
            <a:r>
              <a:rPr lang="en-US" sz="3600" b="1" dirty="0">
                <a:solidFill>
                  <a:schemeClr val="tx1">
                    <a:lumMod val="75000"/>
                    <a:lumOff val="25000"/>
                  </a:schemeClr>
                </a:solidFill>
                <a:latin typeface="Montserrat" panose="00000500000000000000" pitchFamily="2" charset="0"/>
              </a:rPr>
              <a:t> </a:t>
            </a:r>
            <a:endParaRPr lang="en-US" sz="3600" b="1" dirty="0">
              <a:solidFill>
                <a:schemeClr val="bg2"/>
              </a:solidFill>
              <a:latin typeface="Montserrat" panose="00000500000000000000" pitchFamily="2" charset="0"/>
            </a:endParaRP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392" y="3429000"/>
            <a:ext cx="4015227" cy="165894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56262" y="194674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STRUCTURAL DESIGN </a:t>
            </a:r>
            <a:r>
              <a:rPr lang="en-US" sz="3600" b="1" dirty="0">
                <a:solidFill>
                  <a:srgbClr val="C00000"/>
                </a:solidFill>
                <a:latin typeface="Montserrat" panose="00000500000000000000" pitchFamily="2" charset="0"/>
              </a:rPr>
              <a:t>ENGINEERING</a:t>
            </a:r>
            <a:r>
              <a:rPr lang="en-US" sz="3600" b="1" dirty="0">
                <a:solidFill>
                  <a:schemeClr val="tx1">
                    <a:lumMod val="75000"/>
                    <a:lumOff val="25000"/>
                  </a:schemeClr>
                </a:solidFill>
                <a:latin typeface="Montserrat" panose="00000500000000000000" pitchFamily="2" charset="0"/>
              </a:rPr>
              <a:t> </a:t>
            </a:r>
            <a:endParaRPr lang="en-US" sz="3600" b="1" dirty="0">
              <a:solidFill>
                <a:schemeClr val="bg2"/>
              </a:solidFill>
              <a:latin typeface="Montserrat" panose="00000500000000000000" pitchFamily="2" charset="0"/>
            </a:endParaRP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867" y="3983002"/>
            <a:ext cx="4015227" cy="1658942"/>
          </a:xfrm>
          <a:prstGeom prst="rect">
            <a:avLst/>
          </a:prstGeom>
        </p:spPr>
      </p:pic>
      <p:sp>
        <p:nvSpPr>
          <p:cNvPr id="14" name="TextBox 16"/>
          <p:cNvSpPr txBox="1"/>
          <p:nvPr/>
        </p:nvSpPr>
        <p:spPr>
          <a:xfrm>
            <a:off x="1119213" y="3085229"/>
            <a:ext cx="6488478" cy="738664"/>
          </a:xfrm>
          <a:prstGeom prst="rect">
            <a:avLst/>
          </a:prstGeom>
        </p:spPr>
        <p:txBody>
          <a:bodyPr wrap="square" lIns="0" tIns="0" rIns="0" bIns="0" rtlCol="0" anchor="t">
            <a:spAutoFit/>
          </a:bodyPr>
          <a:lstStyle/>
          <a:p>
            <a:pPr algn="ctr"/>
            <a:r>
              <a:rPr lang="en-US" sz="2400" b="1" dirty="0">
                <a:solidFill>
                  <a:schemeClr val="tx1">
                    <a:lumMod val="75000"/>
                    <a:lumOff val="25000"/>
                  </a:schemeClr>
                </a:solidFill>
                <a:latin typeface="Montserrat" panose="00000500000000000000" pitchFamily="2" charset="0"/>
              </a:rPr>
              <a:t>LIST OF RESIDENIAL BUILDING PROJECTS</a:t>
            </a:r>
            <a:endParaRPr lang="en-US" sz="2400" b="1" dirty="0">
              <a:solidFill>
                <a:schemeClr val="bg2"/>
              </a:solidFill>
              <a:latin typeface="Montserrat" panose="00000500000000000000" pitchFamily="2" charset="0"/>
            </a:endParaRPr>
          </a:p>
        </p:txBody>
      </p:sp>
    </p:spTree>
    <p:extLst>
      <p:ext uri="{BB962C8B-B14F-4D97-AF65-F5344CB8AC3E}">
        <p14:creationId xmlns:p14="http://schemas.microsoft.com/office/powerpoint/2010/main" val="825052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82750397"/>
              </p:ext>
            </p:extLst>
          </p:nvPr>
        </p:nvGraphicFramePr>
        <p:xfrm>
          <a:off x="0" y="14517"/>
          <a:ext cx="12192000" cy="7720747"/>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4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AQUA VIEW BUILDING</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KOLKATA, INDIA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+ 30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03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2</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MCGM PAP TENEMENTS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KANJURMARG, MUMBAI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5.5LAC SQFT- 6 TOWERS STILT +23FLOORS - CLIENT MCGM / CONTRACTOR</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886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POONAM NAGAR REHAB &amp; SALE BUILDING</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JVLR,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2.5 LAC SQFT- 2 TOWERS - STILT +23 FLOORS - CLIENT NICCO GROUP - LOCATION ANDHERI JVLR JUNCTION - /STRUCTURAL CONSULTANCY IN ASSOCIATION WITH JOSHI CONSULTANTS</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74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4</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RADHA MOHAN CHS. LTD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DADAR,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+ 22 UPPER FLOORS 	</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1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HIMALAYA HEIGHTS</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ANDHERI (EAST,)MUMBAI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1.2 LAC SQFT - STILT +20 UPPER FLOORS</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25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6</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AMEYA APARTMENTS</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ANDHERI (EAST,)MUMBAI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60000 SQFT - 2 TOWERS - STILT +19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ASHTAVINAYAK APARTMENTS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JOGESHWARI (EAST)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+ 19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bl>
          </a:graphicData>
        </a:graphic>
      </p:graphicFrame>
      <p:sp>
        <p:nvSpPr>
          <p:cNvPr id="7" name="TextBox 6"/>
          <p:cNvSpPr txBox="1"/>
          <p:nvPr/>
        </p:nvSpPr>
        <p:spPr>
          <a:xfrm>
            <a:off x="1203316" y="87908"/>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RESIDENTIAL BUILDINGS – LOW RISE AND HIGH RISE BUILDING PROJECTS </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64970873"/>
              </p:ext>
            </p:extLst>
          </p:nvPr>
        </p:nvGraphicFramePr>
        <p:xfrm>
          <a:off x="0" y="-143823"/>
          <a:ext cx="12192000" cy="7258013"/>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54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648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8</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JITEN  CO.OP.HOUSING SOCIETY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ANDHERI (WEST)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80000 SQFT -  STILT +19 FLOORS</a:t>
                      </a:r>
                    </a:p>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648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9</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SAMRUDHHI HEIGHTS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GOREGAON WEST,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+ 19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10</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HEMRATNA  CO.OP.HOUSING SOCIETY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ANDHERI (EAST)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55000 SQFT - </a:t>
                      </a:r>
                      <a:r>
                        <a:rPr lang="en-IN" sz="1600" kern="1200" dirty="0">
                          <a:solidFill>
                            <a:schemeClr val="dk1"/>
                          </a:solidFill>
                          <a:latin typeface="Montserrat" panose="00000500000000000000" pitchFamily="2" charset="0"/>
                          <a:ea typeface="+mn-ea"/>
                          <a:cs typeface="Times New Roman" panose="02020603050405020304" pitchFamily="18" charset="0"/>
                        </a:rPr>
                        <a:t>STILT + 18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628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KAMLESH  CO.OP.HOUSING SOCIETY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ANDHERI (EAST)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+ 18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84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12</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VISHAKHA HEIGHTS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MULUND (EAST)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75000 SQFT - </a:t>
                      </a:r>
                      <a:r>
                        <a:rPr lang="en-IN" sz="1600" kern="1200" dirty="0">
                          <a:solidFill>
                            <a:schemeClr val="dk1"/>
                          </a:solidFill>
                          <a:latin typeface="Montserrat" panose="00000500000000000000" pitchFamily="2" charset="0"/>
                          <a:ea typeface="+mn-ea"/>
                          <a:cs typeface="Times New Roman" panose="02020603050405020304" pitchFamily="18" charset="0"/>
                        </a:rPr>
                        <a:t>STILT + 17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564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MCGM TENAMENTS- YARI ROAD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(W), MUMBAI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+ 19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8263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14</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SHILPA </a:t>
                      </a:r>
                      <a:r>
                        <a:rPr lang="en-IN" sz="1600" kern="1200" dirty="0">
                          <a:solidFill>
                            <a:schemeClr val="dk1"/>
                          </a:solidFill>
                          <a:latin typeface="Montserrat" panose="00000500000000000000" pitchFamily="2" charset="0"/>
                          <a:ea typeface="+mn-ea"/>
                          <a:cs typeface="Times New Roman" panose="02020603050405020304" pitchFamily="18" charset="0"/>
                        </a:rPr>
                        <a:t>CO.OP.HOUSING SOCIETY</a:t>
                      </a:r>
                      <a:r>
                        <a:rPr lang="en-US" sz="1600" kern="1200" dirty="0">
                          <a:solidFill>
                            <a:schemeClr val="dk1"/>
                          </a:solidFill>
                          <a:latin typeface="Montserrat" panose="00000500000000000000" pitchFamily="2" charset="0"/>
                          <a:ea typeface="+mn-ea"/>
                          <a:cs typeface="Times New Roman" panose="02020603050405020304" pitchFamily="18" charset="0"/>
                        </a:rPr>
                        <a:t>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ANDHERI (EAST)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56000 SQFT - </a:t>
                      </a:r>
                      <a:r>
                        <a:rPr lang="en-IN" sz="1600" kern="1200" dirty="0">
                          <a:solidFill>
                            <a:schemeClr val="dk1"/>
                          </a:solidFill>
                          <a:latin typeface="Montserrat" panose="00000500000000000000" pitchFamily="2" charset="0"/>
                          <a:ea typeface="+mn-ea"/>
                          <a:cs typeface="Times New Roman" panose="02020603050405020304" pitchFamily="18" charset="0"/>
                        </a:rPr>
                        <a:t>STILT + 15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851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15</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MCGM TENAMENTS BUILDING NO.1, 2, 3, 4 &amp; 5  – HASNABAD LANE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KHAR ROAD (W),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+ 19 UPPER FLOORS (5 TOWERS)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2E101E1A-0FFA-0718-884B-0E9C3979B57E}"/>
              </a:ext>
            </a:extLst>
          </p:cNvPr>
          <p:cNvSpPr txBox="1"/>
          <p:nvPr/>
        </p:nvSpPr>
        <p:spPr>
          <a:xfrm>
            <a:off x="1072687" y="-17417"/>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RESIDENTIAL BUILDINGS – LOW RISE AND HIGH RISE BUILDING PROJECTS </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4516"/>
          <a:ext cx="12192000" cy="6921560"/>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983041">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168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6168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16</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AJAY APARTMENT</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GOREGAON (W), MUMBAI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GROUND </a:t>
                      </a:r>
                      <a:r>
                        <a:rPr lang="en-US" sz="1600" kern="1200" dirty="0">
                          <a:solidFill>
                            <a:schemeClr val="dk1"/>
                          </a:solidFill>
                          <a:latin typeface="Montserrat" panose="00000500000000000000" pitchFamily="2" charset="0"/>
                          <a:ea typeface="+mn-ea"/>
                          <a:cs typeface="Times New Roman" panose="02020603050405020304" pitchFamily="18" charset="0"/>
                        </a:rPr>
                        <a:t>+ 9 UPPER FLOORS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6168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17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PLEASANT TOWER</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MALAD (W), MUMBAI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BASEMENT + STILT +  7</a:t>
                      </a:r>
                      <a:r>
                        <a:rPr lang="en-US" sz="1600" kern="1200" dirty="0">
                          <a:solidFill>
                            <a:schemeClr val="dk1"/>
                          </a:solidFill>
                          <a:latin typeface="Montserrat" panose="00000500000000000000" pitchFamily="2" charset="0"/>
                          <a:ea typeface="+mn-ea"/>
                          <a:cs typeface="Times New Roman" panose="02020603050405020304" pitchFamily="18" charset="0"/>
                        </a:rPr>
                        <a:t> PODIUM +13 UPPER FLOORS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9521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18</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SURABHI CO.OP.HOUSING SOCIETY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MALAD WEST,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STILT + 10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9521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19</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AMAR  CO.OP.HOUSING SOCIETY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MALAD WEST,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STILT + 10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59521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20</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KAPOL  CO.OP.HOUSING SOCIETY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ANDHERI (WEST)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STILT + 10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6168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21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ANAMIKA </a:t>
                      </a:r>
                      <a:r>
                        <a:rPr lang="en-IN" sz="1600" kern="1200" dirty="0">
                          <a:solidFill>
                            <a:schemeClr val="dk1"/>
                          </a:solidFill>
                          <a:latin typeface="Montserrat" panose="00000500000000000000" pitchFamily="2" charset="0"/>
                          <a:ea typeface="+mn-ea"/>
                          <a:cs typeface="Times New Roman" panose="02020603050405020304" pitchFamily="18" charset="0"/>
                        </a:rPr>
                        <a:t>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ANDHERI KURLA ROAD,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STILT + 10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168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22</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RESIDENTAIL BUILDING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PARBHANI , MAHARASHTRA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BASEMENT + GROUND + 4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715817870"/>
                  </a:ext>
                </a:extLst>
              </a:tr>
              <a:tr h="6168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23</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KAMLESH - 1 WING A APARTMENT</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(EAST),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+ 18 UPPER FLOORS </a:t>
                      </a:r>
                    </a:p>
                    <a:p>
                      <a:pPr marL="0" marR="0" indent="0" algn="l" defTabSz="914400" rtl="0" eaLnBrk="1" fontAlgn="auto" latinLnBrk="0" hangingPunct="1">
                        <a:lnSpc>
                          <a:spcPct val="100000"/>
                        </a:lnSpc>
                        <a:spcBef>
                          <a:spcPts val="0"/>
                        </a:spcBef>
                        <a:spcAft>
                          <a:spcPts val="0"/>
                        </a:spcAft>
                        <a:buClrTx/>
                        <a:buSzTx/>
                        <a:buFontTx/>
                        <a:buNone/>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2232289794"/>
                  </a:ext>
                </a:extLst>
              </a:tr>
              <a:tr h="6168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24</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KAMLESH – 2 WING B APARTMENT</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(EAST),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+ 16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3005016791"/>
                  </a:ext>
                </a:extLst>
              </a:tr>
            </a:tbl>
          </a:graphicData>
        </a:graphic>
      </p:graphicFrame>
      <p:sp>
        <p:nvSpPr>
          <p:cNvPr id="2" name="TextBox 1">
            <a:extLst>
              <a:ext uri="{FF2B5EF4-FFF2-40B4-BE49-F238E27FC236}">
                <a16:creationId xmlns:a16="http://schemas.microsoft.com/office/drawing/2014/main" id="{252C34A3-B040-A118-CEAF-BEDC63AEBC2A}"/>
              </a:ext>
            </a:extLst>
          </p:cNvPr>
          <p:cNvSpPr txBox="1"/>
          <p:nvPr/>
        </p:nvSpPr>
        <p:spPr>
          <a:xfrm>
            <a:off x="1203316" y="87908"/>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RESIDENTIAL BUILDINGS – LOW RISE AND HIGH RISE BUILDING PROJECTS </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4517"/>
          <a:ext cx="12192000" cy="6865636"/>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2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64025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25</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AMENITY BUILDING, POONAM NAGAR</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JVLR,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GROUND + 7 UPPER FLOOR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77489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26</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GAUTAM DHAM </a:t>
                      </a:r>
                      <a:r>
                        <a:rPr lang="en-IN" sz="1600" kern="1200" dirty="0">
                          <a:solidFill>
                            <a:schemeClr val="dk1"/>
                          </a:solidFill>
                          <a:latin typeface="Montserrat" panose="00000500000000000000" pitchFamily="2" charset="0"/>
                          <a:ea typeface="+mn-ea"/>
                          <a:cs typeface="Times New Roman" panose="02020603050405020304" pitchFamily="18" charset="0"/>
                        </a:rPr>
                        <a:t>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ANDHERI,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GROUND + 8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61447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27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KAILAS SADAN APARTMENT</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ANDHERI,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GROUND + 10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28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LIVE WELL 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JOGESHWARI (WEST),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GROUND + 19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29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l"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OM MAYURESH 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algn="l" defTabSz="914400" rtl="0" eaLnBrk="1" latinLnBrk="0" hangingPunct="1"/>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GROUND + 15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63975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30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l"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OM SHIVALAY 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algn="l" defTabSz="914400" rtl="0" eaLnBrk="1" latinLnBrk="0" hangingPunct="1"/>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GROUND + 9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3975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31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SURENDRA NIWAS 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GROUND + 11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63975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32</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VANASHRI 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GROUND + 22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9"/>
                  </a:ext>
                </a:extLst>
              </a:tr>
            </a:tbl>
          </a:graphicData>
        </a:graphic>
      </p:graphicFrame>
      <p:sp>
        <p:nvSpPr>
          <p:cNvPr id="7" name="TextBox 6"/>
          <p:cNvSpPr txBox="1"/>
          <p:nvPr/>
        </p:nvSpPr>
        <p:spPr>
          <a:xfrm>
            <a:off x="1006963" y="148825"/>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RESIDENTIAL BUILDINGS – LOW RISE AND HIGH RISE BUILDING PROJECTS </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4023735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52204657"/>
              </p:ext>
            </p:extLst>
          </p:nvPr>
        </p:nvGraphicFramePr>
        <p:xfrm>
          <a:off x="0" y="14517"/>
          <a:ext cx="12192000" cy="7048837"/>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2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64025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33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CHINTAMANI APARTMENTS, SHAHAPUR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SHAHAPUR THANE</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+ 3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77489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34</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RESIDENTIAL BUILDING, VASIND,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VASIND,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+ 7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61447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600" kern="1200" dirty="0">
                          <a:solidFill>
                            <a:schemeClr val="dk1"/>
                          </a:solidFill>
                          <a:latin typeface="Montserrat" panose="00000500000000000000" pitchFamily="2" charset="0"/>
                          <a:ea typeface="+mn-ea"/>
                          <a:cs typeface="Times New Roman" panose="02020603050405020304" pitchFamily="18" charset="0"/>
                        </a:rPr>
                        <a:t>35</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ARUHEE BHUSHAN, KALAMBOLI, NAVI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KALAMBOLI, NAVI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36</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HERAMBH RESIDENCY, PANVEL, NAVI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PANVEL, NAVI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59436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37</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EKDANT APARTMENT, ULWE, NAVI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ULWE, NAVI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63975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38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PLOT NO.6, SOYGAON, MALEGAON</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SOYGAON, MALEGAON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3975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39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BALAJI ANNEX, 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63975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40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RESIDENTIAL BUILDING AT NADIADWALA LANE, GOREGAON WEST,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GOREGAON WEST,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+ 10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9"/>
                  </a:ext>
                </a:extLst>
              </a:tr>
            </a:tbl>
          </a:graphicData>
        </a:graphic>
      </p:graphicFrame>
      <p:sp>
        <p:nvSpPr>
          <p:cNvPr id="7" name="TextBox 6"/>
          <p:cNvSpPr txBox="1"/>
          <p:nvPr/>
        </p:nvSpPr>
        <p:spPr>
          <a:xfrm>
            <a:off x="1006963" y="148825"/>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RESIDENTIAL BUILDINGS – LOW RISE AND HIGH RISE BUILDING PROJECTS </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3567408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6898"/>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grpSp>
        <p:nvGrpSpPr>
          <p:cNvPr id="20" name="Group 19"/>
          <p:cNvGrpSpPr/>
          <p:nvPr/>
        </p:nvGrpSpPr>
        <p:grpSpPr>
          <a:xfrm>
            <a:off x="453253" y="919554"/>
            <a:ext cx="7397425" cy="2730763"/>
            <a:chOff x="5088642" y="1510799"/>
            <a:chExt cx="5427482" cy="2936742"/>
          </a:xfrm>
        </p:grpSpPr>
        <p:sp>
          <p:nvSpPr>
            <p:cNvPr id="22" name="TextBox 16"/>
            <p:cNvSpPr txBox="1"/>
            <p:nvPr/>
          </p:nvSpPr>
          <p:spPr>
            <a:xfrm>
              <a:off x="5088642" y="1510799"/>
              <a:ext cx="4690296" cy="595786"/>
            </a:xfrm>
            <a:prstGeom prst="rect">
              <a:avLst/>
            </a:prstGeom>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About </a:t>
              </a:r>
              <a:r>
                <a:rPr lang="en-US" sz="3600" b="1" dirty="0">
                  <a:solidFill>
                    <a:schemeClr val="bg2"/>
                  </a:solidFill>
                  <a:latin typeface="Montserrat" panose="00000500000000000000" pitchFamily="2" charset="0"/>
                </a:rPr>
                <a:t>Us</a:t>
              </a:r>
              <a:r>
                <a:rPr lang="en-US" sz="3600" b="1" dirty="0">
                  <a:solidFill>
                    <a:schemeClr val="tx1">
                      <a:lumMod val="75000"/>
                      <a:lumOff val="25000"/>
                    </a:schemeClr>
                  </a:solidFill>
                  <a:latin typeface="Montserrat" panose="00000500000000000000" pitchFamily="2" charset="0"/>
                </a:rPr>
                <a:t> </a:t>
              </a:r>
            </a:p>
          </p:txBody>
        </p:sp>
        <p:sp>
          <p:nvSpPr>
            <p:cNvPr id="23" name="TextBox 18"/>
            <p:cNvSpPr txBox="1"/>
            <p:nvPr/>
          </p:nvSpPr>
          <p:spPr>
            <a:xfrm>
              <a:off x="5128903" y="2213345"/>
              <a:ext cx="5387221" cy="2234196"/>
            </a:xfrm>
            <a:prstGeom prst="rect">
              <a:avLst/>
            </a:prstGeom>
          </p:spPr>
          <p:txBody>
            <a:bodyPr lIns="0" tIns="0" rIns="0" bIns="0" rtlCol="0" anchor="t">
              <a:spAutoFit/>
            </a:bodyPr>
            <a:lstStyle/>
            <a:p>
              <a:pPr algn="just" eaLnBrk="0" fontAlgn="base" hangingPunct="0">
                <a:lnSpc>
                  <a:spcPct val="150000"/>
                </a:lnSpc>
                <a:spcBef>
                  <a:spcPct val="0"/>
                </a:spcBef>
                <a:spcAft>
                  <a:spcPct val="0"/>
                </a:spcAft>
              </a:pPr>
              <a:r>
                <a:rPr lang="en-GB" sz="1800" i="0" u="none" strike="noStrike" baseline="0" dirty="0">
                  <a:solidFill>
                    <a:srgbClr val="000000"/>
                  </a:solidFill>
                  <a:latin typeface="Montserrat" panose="00000500000000000000" pitchFamily="2" charset="0"/>
                </a:rPr>
                <a:t>Since April 2014, Prasanna S. Joshi started his practice as a professional structural consultant. Later in 2022, he established and started his practice by name of M/s 1.5 Gamma Consultants </a:t>
              </a:r>
              <a:r>
                <a:rPr lang="en-GB" sz="1800" i="0" u="none" strike="noStrike" baseline="0" dirty="0" err="1">
                  <a:solidFill>
                    <a:srgbClr val="000000"/>
                  </a:solidFill>
                  <a:latin typeface="Montserrat" panose="00000500000000000000" pitchFamily="2" charset="0"/>
                </a:rPr>
                <a:t>Pvt.</a:t>
              </a:r>
              <a:r>
                <a:rPr lang="en-GB" sz="1800" i="0" u="none" strike="noStrike" baseline="0" dirty="0">
                  <a:solidFill>
                    <a:srgbClr val="000000"/>
                  </a:solidFill>
                  <a:latin typeface="Montserrat" panose="00000500000000000000" pitchFamily="2" charset="0"/>
                </a:rPr>
                <a:t> Ltd. </a:t>
              </a:r>
              <a:endParaRPr lang="en-US" sz="1600" dirty="0">
                <a:solidFill>
                  <a:schemeClr val="tx1">
                    <a:lumMod val="85000"/>
                    <a:lumOff val="15000"/>
                  </a:schemeClr>
                </a:solidFill>
                <a:latin typeface="Montserrat" panose="00000500000000000000" pitchFamily="2" charset="0"/>
              </a:endParaRPr>
            </a:p>
          </p:txBody>
        </p:sp>
      </p:grpSp>
      <p:pic>
        <p:nvPicPr>
          <p:cNvPr id="5" name="Picture 4">
            <a:extLst>
              <a:ext uri="{FF2B5EF4-FFF2-40B4-BE49-F238E27FC236}">
                <a16:creationId xmlns:a16="http://schemas.microsoft.com/office/drawing/2014/main" id="{93A569C3-A7FD-D505-DDEE-7CCD7A183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88" y="3960137"/>
            <a:ext cx="4015227" cy="1658942"/>
          </a:xfrm>
          <a:prstGeom prst="rect">
            <a:avLst/>
          </a:prstGeom>
        </p:spPr>
      </p:pic>
    </p:spTree>
    <p:extLst>
      <p:ext uri="{BB962C8B-B14F-4D97-AF65-F5344CB8AC3E}">
        <p14:creationId xmlns:p14="http://schemas.microsoft.com/office/powerpoint/2010/main" val="1076642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85753245"/>
              </p:ext>
            </p:extLst>
          </p:nvPr>
        </p:nvGraphicFramePr>
        <p:xfrm>
          <a:off x="0" y="14517"/>
          <a:ext cx="12192000" cy="3133023"/>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21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2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63818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41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AMAR CHS, MALAD WEST,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MALAD WEST,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+ 10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77239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42</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CROWN TOWER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MIRJOLE CHIPLUN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bl>
          </a:graphicData>
        </a:graphic>
      </p:graphicFrame>
      <p:sp>
        <p:nvSpPr>
          <p:cNvPr id="7" name="TextBox 6"/>
          <p:cNvSpPr txBox="1"/>
          <p:nvPr/>
        </p:nvSpPr>
        <p:spPr>
          <a:xfrm>
            <a:off x="1006963" y="148825"/>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RESIDENTIAL BUILDINGS – LOW RISE AND HIGH RISE BUILDING PROJECTS </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4022812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70" y="7619"/>
            <a:ext cx="4793404" cy="682692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8" name="Table 7"/>
          <p:cNvGraphicFramePr>
            <a:graphicFrameLocks noGrp="1"/>
          </p:cNvGraphicFramePr>
          <p:nvPr/>
        </p:nvGraphicFramePr>
        <p:xfrm>
          <a:off x="5330500" y="1759496"/>
          <a:ext cx="6861500" cy="351412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502358">
                  <a:extLst>
                    <a:ext uri="{9D8B030D-6E8A-4147-A177-3AD203B41FA5}">
                      <a16:colId xmlns:a16="http://schemas.microsoft.com/office/drawing/2014/main" val="20000"/>
                    </a:ext>
                  </a:extLst>
                </a:gridCol>
                <a:gridCol w="2189302">
                  <a:extLst>
                    <a:ext uri="{9D8B030D-6E8A-4147-A177-3AD203B41FA5}">
                      <a16:colId xmlns:a16="http://schemas.microsoft.com/office/drawing/2014/main" val="20001"/>
                    </a:ext>
                  </a:extLst>
                </a:gridCol>
                <a:gridCol w="4169840">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JITEN  CO.OP.HOUSING SOCIETY</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ANDHERI (WEST) MUMBAI </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+ 19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628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FEB. 2023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5330500" y="2206834"/>
          <a:ext cx="6861500" cy="2787844"/>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502358">
                  <a:extLst>
                    <a:ext uri="{9D8B030D-6E8A-4147-A177-3AD203B41FA5}">
                      <a16:colId xmlns:a16="http://schemas.microsoft.com/office/drawing/2014/main" val="20000"/>
                    </a:ext>
                  </a:extLst>
                </a:gridCol>
                <a:gridCol w="2189302">
                  <a:extLst>
                    <a:ext uri="{9D8B030D-6E8A-4147-A177-3AD203B41FA5}">
                      <a16:colId xmlns:a16="http://schemas.microsoft.com/office/drawing/2014/main" val="20001"/>
                    </a:ext>
                  </a:extLst>
                </a:gridCol>
                <a:gridCol w="4169840">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AMEYA APARTMENTS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ANDHERI (EAST) MUMBAI </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+ 19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10" name="Picture 9">
            <a:extLst>
              <a:ext uri="{FF2B5EF4-FFF2-40B4-BE49-F238E27FC236}">
                <a16:creationId xmlns:a16="http://schemas.microsoft.com/office/drawing/2014/main" id="{CB30FF7E-6FE8-2CA4-081B-0F0A1A6E8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4"/>
            <a:ext cx="4896542" cy="6858000"/>
          </a:xfrm>
          <a:prstGeom prst="rect">
            <a:avLst/>
          </a:prstGeom>
        </p:spPr>
      </p:pic>
    </p:spTree>
    <p:extLst>
      <p:ext uri="{BB962C8B-B14F-4D97-AF65-F5344CB8AC3E}">
        <p14:creationId xmlns:p14="http://schemas.microsoft.com/office/powerpoint/2010/main" val="2125313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4761782"/>
          <a:ext cx="12192001" cy="2075899"/>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5201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ASHTAVINAYAK APARTMENTS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46473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647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JVLR MUMBAI </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59442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+ 19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BDF63897-914D-FCA4-9AE0-8559D1167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387"/>
            <a:ext cx="12192000" cy="4837168"/>
          </a:xfrm>
          <a:prstGeom prst="rect">
            <a:avLst/>
          </a:prstGeom>
        </p:spPr>
      </p:pic>
    </p:spTree>
    <p:extLst>
      <p:ext uri="{BB962C8B-B14F-4D97-AF65-F5344CB8AC3E}">
        <p14:creationId xmlns:p14="http://schemas.microsoft.com/office/powerpoint/2010/main" val="371473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4761782"/>
          <a:ext cx="12192001" cy="2075899"/>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5201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VISHAKA HEIGHTS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46473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647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MULUND EAST, MUMBAI</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59442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+ 17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427EF106-7171-F821-AD50-13FEE802D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99"/>
            <a:ext cx="12126703" cy="4722330"/>
          </a:xfrm>
          <a:prstGeom prst="rect">
            <a:avLst/>
          </a:prstGeom>
        </p:spPr>
      </p:pic>
    </p:spTree>
    <p:extLst>
      <p:ext uri="{BB962C8B-B14F-4D97-AF65-F5344CB8AC3E}">
        <p14:creationId xmlns:p14="http://schemas.microsoft.com/office/powerpoint/2010/main" val="1353132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4761782"/>
          <a:ext cx="12192001" cy="2075899"/>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5201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SHILPA </a:t>
                      </a:r>
                      <a:r>
                        <a:rPr lang="en-IN" sz="1800" b="0" kern="1200" dirty="0">
                          <a:solidFill>
                            <a:schemeClr val="dk1"/>
                          </a:solidFill>
                          <a:latin typeface="Montserrat" panose="00000500000000000000" pitchFamily="2" charset="0"/>
                          <a:ea typeface="+mn-ea"/>
                          <a:cs typeface="Times New Roman" panose="02020603050405020304" pitchFamily="18" charset="0"/>
                        </a:rPr>
                        <a:t>CO.OP.HOUSING SOCIETY</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46473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647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ANDHERI EAST, MUMBAI</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59442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+ 15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B856DAD6-8FC1-7388-9FDB-41F4D1681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9299"/>
            <a:ext cx="12192001" cy="4722330"/>
          </a:xfrm>
          <a:prstGeom prst="rect">
            <a:avLst/>
          </a:prstGeom>
        </p:spPr>
      </p:pic>
    </p:spTree>
    <p:extLst>
      <p:ext uri="{BB962C8B-B14F-4D97-AF65-F5344CB8AC3E}">
        <p14:creationId xmlns:p14="http://schemas.microsoft.com/office/powerpoint/2010/main" val="2432743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5330500" y="2206834"/>
          <a:ext cx="6861500" cy="2787844"/>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502358">
                  <a:extLst>
                    <a:ext uri="{9D8B030D-6E8A-4147-A177-3AD203B41FA5}">
                      <a16:colId xmlns:a16="http://schemas.microsoft.com/office/drawing/2014/main" val="20000"/>
                    </a:ext>
                  </a:extLst>
                </a:gridCol>
                <a:gridCol w="2189302">
                  <a:extLst>
                    <a:ext uri="{9D8B030D-6E8A-4147-A177-3AD203B41FA5}">
                      <a16:colId xmlns:a16="http://schemas.microsoft.com/office/drawing/2014/main" val="20001"/>
                    </a:ext>
                  </a:extLst>
                </a:gridCol>
                <a:gridCol w="4169840">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0" kern="1200" dirty="0">
                          <a:solidFill>
                            <a:schemeClr val="dk1"/>
                          </a:solidFill>
                          <a:latin typeface="Montserrat" panose="00000500000000000000" pitchFamily="2" charset="0"/>
                          <a:ea typeface="+mn-ea"/>
                          <a:cs typeface="Times New Roman" panose="02020603050405020304" pitchFamily="18" charset="0"/>
                        </a:rPr>
                        <a:t>HEMRATNA  CO.OP.HOUSING SOCIETY</a:t>
                      </a:r>
                      <a:r>
                        <a:rPr lang="en-IN" sz="1800" kern="1200" dirty="0">
                          <a:solidFill>
                            <a:schemeClr val="dk1"/>
                          </a:solidFill>
                          <a:latin typeface="Montserrat" panose="00000500000000000000" pitchFamily="2" charset="0"/>
                          <a:ea typeface="+mn-ea"/>
                          <a:cs typeface="Times New Roman" panose="02020603050405020304" pitchFamily="18" charset="0"/>
                        </a:rPr>
                        <a:t>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ANDHERI (EAST) MUMBAI </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+ 18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67F38389-C634-97FE-D997-A7FFD68E5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2" y="-69358"/>
            <a:ext cx="4817903" cy="6858000"/>
          </a:xfrm>
          <a:prstGeom prst="rect">
            <a:avLst/>
          </a:prstGeom>
        </p:spPr>
      </p:pic>
    </p:spTree>
    <p:extLst>
      <p:ext uri="{BB962C8B-B14F-4D97-AF65-F5344CB8AC3E}">
        <p14:creationId xmlns:p14="http://schemas.microsoft.com/office/powerpoint/2010/main" val="3294880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5330500" y="2206834"/>
          <a:ext cx="6861500" cy="2787844"/>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502358">
                  <a:extLst>
                    <a:ext uri="{9D8B030D-6E8A-4147-A177-3AD203B41FA5}">
                      <a16:colId xmlns:a16="http://schemas.microsoft.com/office/drawing/2014/main" val="20000"/>
                    </a:ext>
                  </a:extLst>
                </a:gridCol>
                <a:gridCol w="2189302">
                  <a:extLst>
                    <a:ext uri="{9D8B030D-6E8A-4147-A177-3AD203B41FA5}">
                      <a16:colId xmlns:a16="http://schemas.microsoft.com/office/drawing/2014/main" val="20001"/>
                    </a:ext>
                  </a:extLst>
                </a:gridCol>
                <a:gridCol w="4169840">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0" kern="1200" dirty="0">
                          <a:solidFill>
                            <a:schemeClr val="dk1"/>
                          </a:solidFill>
                          <a:latin typeface="Montserrat" panose="00000500000000000000" pitchFamily="2" charset="0"/>
                          <a:ea typeface="+mn-ea"/>
                          <a:cs typeface="Times New Roman" panose="02020603050405020304" pitchFamily="18" charset="0"/>
                        </a:rPr>
                        <a:t>KAMLESH  CO.OP.HOUSING SOCIETY</a:t>
                      </a:r>
                      <a:r>
                        <a:rPr lang="en-IN" sz="1800" kern="1200" dirty="0">
                          <a:solidFill>
                            <a:schemeClr val="dk1"/>
                          </a:solidFill>
                          <a:latin typeface="Montserrat" panose="00000500000000000000" pitchFamily="2" charset="0"/>
                          <a:ea typeface="+mn-ea"/>
                          <a:cs typeface="Times New Roman" panose="02020603050405020304" pitchFamily="18" charset="0"/>
                        </a:rPr>
                        <a:t>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ANDHERI (EAST) MUMBAI </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+ 18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5F54E376-6152-EE48-88F5-7B52C3E74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 y="-20319"/>
            <a:ext cx="4898982" cy="6858000"/>
          </a:xfrm>
          <a:prstGeom prst="rect">
            <a:avLst/>
          </a:prstGeom>
        </p:spPr>
      </p:pic>
    </p:spTree>
    <p:extLst>
      <p:ext uri="{BB962C8B-B14F-4D97-AF65-F5344CB8AC3E}">
        <p14:creationId xmlns:p14="http://schemas.microsoft.com/office/powerpoint/2010/main" val="659685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4896542" cy="682692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8" name="Table 7"/>
          <p:cNvGraphicFramePr>
            <a:graphicFrameLocks noGrp="1"/>
          </p:cNvGraphicFramePr>
          <p:nvPr/>
        </p:nvGraphicFramePr>
        <p:xfrm>
          <a:off x="5330500" y="1759496"/>
          <a:ext cx="6861500" cy="351412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502130">
                  <a:extLst>
                    <a:ext uri="{9D8B030D-6E8A-4147-A177-3AD203B41FA5}">
                      <a16:colId xmlns:a16="http://schemas.microsoft.com/office/drawing/2014/main" val="20000"/>
                    </a:ext>
                  </a:extLst>
                </a:gridCol>
                <a:gridCol w="2262575">
                  <a:extLst>
                    <a:ext uri="{9D8B030D-6E8A-4147-A177-3AD203B41FA5}">
                      <a16:colId xmlns:a16="http://schemas.microsoft.com/office/drawing/2014/main" val="20001"/>
                    </a:ext>
                  </a:extLst>
                </a:gridCol>
                <a:gridCol w="4096795">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en-US" sz="1800" kern="1200" dirty="0">
                          <a:solidFill>
                            <a:schemeClr val="dk1"/>
                          </a:solidFill>
                          <a:latin typeface="Montserrat" panose="00000500000000000000" pitchFamily="2" charset="0"/>
                          <a:ea typeface="+mn-ea"/>
                          <a:cs typeface="Times New Roman" panose="02020603050405020304" pitchFamily="18" charset="0"/>
                        </a:rPr>
                        <a:t>1</a:t>
                      </a:r>
                      <a:endParaRPr lang="en-IN" alt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SAMRUDHHI HEIGHTS</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LEARCH PROJECTS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GOREGAON(W),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GROUND FLOOR + 19 UPPERS FLOOR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628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FEB. 2022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4761782"/>
          <a:ext cx="12192001" cy="2075899"/>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5201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HIMALAYA HEIGHTS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46473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647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ANDHERI EAST, MUMBAI</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59442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+ 20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A0FE8AEE-8235-C135-0C4D-F39A335B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43"/>
            <a:ext cx="12192000" cy="4849971"/>
          </a:xfrm>
          <a:prstGeom prst="rect">
            <a:avLst/>
          </a:prstGeom>
        </p:spPr>
      </p:pic>
    </p:spTree>
    <p:extLst>
      <p:ext uri="{BB962C8B-B14F-4D97-AF65-F5344CB8AC3E}">
        <p14:creationId xmlns:p14="http://schemas.microsoft.com/office/powerpoint/2010/main" val="26040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3"/>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grpSp>
        <p:nvGrpSpPr>
          <p:cNvPr id="20" name="Group 19"/>
          <p:cNvGrpSpPr/>
          <p:nvPr/>
        </p:nvGrpSpPr>
        <p:grpSpPr>
          <a:xfrm>
            <a:off x="453253" y="919554"/>
            <a:ext cx="7397425" cy="4761446"/>
            <a:chOff x="5088642" y="1510799"/>
            <a:chExt cx="5427482" cy="5120600"/>
          </a:xfrm>
        </p:grpSpPr>
        <p:sp>
          <p:nvSpPr>
            <p:cNvPr id="22" name="TextBox 16"/>
            <p:cNvSpPr txBox="1"/>
            <p:nvPr/>
          </p:nvSpPr>
          <p:spPr>
            <a:xfrm>
              <a:off x="5088642" y="1510799"/>
              <a:ext cx="4690296" cy="595786"/>
            </a:xfrm>
            <a:prstGeom prst="rect">
              <a:avLst/>
            </a:prstGeom>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About </a:t>
              </a:r>
              <a:r>
                <a:rPr lang="en-US" sz="3600" b="1" dirty="0">
                  <a:solidFill>
                    <a:schemeClr val="bg2"/>
                  </a:solidFill>
                  <a:latin typeface="Montserrat" panose="00000500000000000000" pitchFamily="2" charset="0"/>
                </a:rPr>
                <a:t>Us</a:t>
              </a:r>
              <a:r>
                <a:rPr lang="en-US" sz="3600" b="1" dirty="0">
                  <a:solidFill>
                    <a:schemeClr val="tx1">
                      <a:lumMod val="75000"/>
                      <a:lumOff val="25000"/>
                    </a:schemeClr>
                  </a:solidFill>
                  <a:latin typeface="Montserrat" panose="00000500000000000000" pitchFamily="2" charset="0"/>
                </a:rPr>
                <a:t> </a:t>
              </a:r>
            </a:p>
          </p:txBody>
        </p:sp>
        <p:sp>
          <p:nvSpPr>
            <p:cNvPr id="23" name="TextBox 18"/>
            <p:cNvSpPr txBox="1"/>
            <p:nvPr/>
          </p:nvSpPr>
          <p:spPr>
            <a:xfrm>
              <a:off x="5128903" y="2213345"/>
              <a:ext cx="5387221" cy="4418054"/>
            </a:xfrm>
            <a:prstGeom prst="rect">
              <a:avLst/>
            </a:prstGeom>
          </p:spPr>
          <p:txBody>
            <a:bodyPr lIns="0" tIns="0" rIns="0" bIns="0" rtlCol="0" anchor="t">
              <a:spAutoFit/>
            </a:bodyPr>
            <a:lstStyle/>
            <a:p>
              <a:pPr marL="285750" indent="-285750" algn="just" eaLnBrk="0" fontAlgn="base" hangingPunct="0">
                <a:lnSpc>
                  <a:spcPct val="150000"/>
                </a:lnSpc>
                <a:spcBef>
                  <a:spcPct val="0"/>
                </a:spcBef>
                <a:spcAft>
                  <a:spcPct val="0"/>
                </a:spcAft>
                <a:buFont typeface="Wingdings" panose="05000000000000000000" pitchFamily="2" charset="2"/>
                <a:buChar char="Ø"/>
              </a:pPr>
              <a:r>
                <a:rPr lang="en-GB" dirty="0">
                  <a:solidFill>
                    <a:srgbClr val="000000"/>
                  </a:solidFill>
                  <a:latin typeface="Montserrat" panose="00000500000000000000" pitchFamily="2" charset="0"/>
                </a:rPr>
                <a:t>M/s 1.5 Gamma Consultants </a:t>
              </a:r>
              <a:r>
                <a:rPr lang="en-GB" dirty="0" err="1">
                  <a:solidFill>
                    <a:srgbClr val="000000"/>
                  </a:solidFill>
                  <a:latin typeface="Montserrat" panose="00000500000000000000" pitchFamily="2" charset="0"/>
                </a:rPr>
                <a:t>Pvt.</a:t>
              </a:r>
              <a:r>
                <a:rPr lang="en-GB" dirty="0">
                  <a:solidFill>
                    <a:srgbClr val="000000"/>
                  </a:solidFill>
                  <a:latin typeface="Montserrat" panose="00000500000000000000" pitchFamily="2" charset="0"/>
                </a:rPr>
                <a:t> Ltd. has continued to strive towards becoming a complete multi-disciplinary practise offering our Clients the specialist individual attention and solutions required by an ever-changing project environment.</a:t>
              </a:r>
            </a:p>
            <a:p>
              <a:pPr algn="just" eaLnBrk="0" fontAlgn="base" hangingPunct="0">
                <a:lnSpc>
                  <a:spcPct val="150000"/>
                </a:lnSpc>
                <a:spcBef>
                  <a:spcPct val="0"/>
                </a:spcBef>
                <a:spcAft>
                  <a:spcPct val="0"/>
                </a:spcAft>
              </a:pPr>
              <a:r>
                <a:rPr lang="en-GB" dirty="0">
                  <a:solidFill>
                    <a:srgbClr val="000000"/>
                  </a:solidFill>
                  <a:latin typeface="Montserrat" panose="00000500000000000000" pitchFamily="2" charset="0"/>
                </a:rPr>
                <a:t> </a:t>
              </a:r>
            </a:p>
            <a:p>
              <a:pPr marL="285750" indent="-285750" algn="just" eaLnBrk="0" fontAlgn="base" hangingPunct="0">
                <a:lnSpc>
                  <a:spcPct val="150000"/>
                </a:lnSpc>
                <a:spcBef>
                  <a:spcPct val="0"/>
                </a:spcBef>
                <a:spcAft>
                  <a:spcPct val="0"/>
                </a:spcAft>
                <a:buFont typeface="Wingdings" panose="05000000000000000000" pitchFamily="2" charset="2"/>
                <a:buChar char="Ø"/>
              </a:pPr>
              <a:r>
                <a:rPr lang="en-GB" dirty="0">
                  <a:solidFill>
                    <a:srgbClr val="000000"/>
                  </a:solidFill>
                  <a:latin typeface="Montserrat" panose="00000500000000000000" pitchFamily="2" charset="0"/>
                </a:rPr>
                <a:t>M/s 1.5 Gamma Consultants </a:t>
              </a:r>
              <a:r>
                <a:rPr lang="en-GB" dirty="0" err="1">
                  <a:solidFill>
                    <a:srgbClr val="000000"/>
                  </a:solidFill>
                  <a:latin typeface="Montserrat" panose="00000500000000000000" pitchFamily="2" charset="0"/>
                </a:rPr>
                <a:t>Pvt.</a:t>
              </a:r>
              <a:r>
                <a:rPr lang="en-GB" dirty="0">
                  <a:solidFill>
                    <a:srgbClr val="000000"/>
                  </a:solidFill>
                  <a:latin typeface="Montserrat" panose="00000500000000000000" pitchFamily="2" charset="0"/>
                </a:rPr>
                <a:t> Ltd. sees teamwork on every project as the key success element and is responsible for creating this environment. The over-all project manager is duty- bound in ensuring efficient and regular communication to all stakeholders and at all levels. </a:t>
              </a:r>
            </a:p>
          </p:txBody>
        </p:sp>
      </p:grpSp>
    </p:spTree>
    <p:extLst>
      <p:ext uri="{BB962C8B-B14F-4D97-AF65-F5344CB8AC3E}">
        <p14:creationId xmlns:p14="http://schemas.microsoft.com/office/powerpoint/2010/main" val="58347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5148927" y="0"/>
            <a:ext cx="6977776"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5567732" y="1759496"/>
          <a:ext cx="6624267" cy="351412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84769">
                  <a:extLst>
                    <a:ext uri="{9D8B030D-6E8A-4147-A177-3AD203B41FA5}">
                      <a16:colId xmlns:a16="http://schemas.microsoft.com/office/drawing/2014/main" val="20000"/>
                    </a:ext>
                  </a:extLst>
                </a:gridCol>
                <a:gridCol w="2078569">
                  <a:extLst>
                    <a:ext uri="{9D8B030D-6E8A-4147-A177-3AD203B41FA5}">
                      <a16:colId xmlns:a16="http://schemas.microsoft.com/office/drawing/2014/main" val="20001"/>
                    </a:ext>
                  </a:extLst>
                </a:gridCol>
                <a:gridCol w="4060929">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en-US" sz="1800" b="1" kern="1200" dirty="0">
                          <a:solidFill>
                            <a:schemeClr val="dk1"/>
                          </a:solidFill>
                          <a:latin typeface="Montserrat" panose="00000500000000000000" pitchFamily="2" charset="0"/>
                          <a:ea typeface="+mn-ea"/>
                          <a:cs typeface="Times New Roman" panose="02020603050405020304" pitchFamily="18" charset="0"/>
                        </a:rPr>
                        <a:t>1</a:t>
                      </a:r>
                      <a:endParaRPr lang="en-IN" altLang="en-US"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MCGM PAP TENAMENTS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DEV ENGINEERS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KANJURMARG,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STILT FLOOR + 22 UPPER FLOOR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628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ON GOING</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bl>
          </a:graphicData>
        </a:graphic>
      </p:graphicFrame>
      <p:pic>
        <p:nvPicPr>
          <p:cNvPr id="1026" name="Picture 2" descr="C:\Users\Admin\AppData\Local\Packages\Microsoft.Windows.Photos_8wekyb3d8bbwe\TempState\ShareServiceTempFolder\0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618"/>
            <a:ext cx="5148927" cy="6827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5148927" y="0"/>
            <a:ext cx="6977776"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5567733" y="2023645"/>
          <a:ext cx="6624267" cy="2787844"/>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84769">
                  <a:extLst>
                    <a:ext uri="{9D8B030D-6E8A-4147-A177-3AD203B41FA5}">
                      <a16:colId xmlns:a16="http://schemas.microsoft.com/office/drawing/2014/main" val="20000"/>
                    </a:ext>
                  </a:extLst>
                </a:gridCol>
                <a:gridCol w="2078569">
                  <a:extLst>
                    <a:ext uri="{9D8B030D-6E8A-4147-A177-3AD203B41FA5}">
                      <a16:colId xmlns:a16="http://schemas.microsoft.com/office/drawing/2014/main" val="20001"/>
                    </a:ext>
                  </a:extLst>
                </a:gridCol>
                <a:gridCol w="4060929">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en-US" sz="1800" b="1" kern="1200" dirty="0">
                          <a:solidFill>
                            <a:schemeClr val="dk1"/>
                          </a:solidFill>
                          <a:latin typeface="Montserrat" panose="00000500000000000000" pitchFamily="2" charset="0"/>
                          <a:ea typeface="+mn-ea"/>
                          <a:cs typeface="Times New Roman" panose="02020603050405020304" pitchFamily="18" charset="0"/>
                        </a:rPr>
                        <a:t>1</a:t>
                      </a:r>
                      <a:endParaRPr lang="en-IN" altLang="en-US"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EKDANT APARTMENT</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AB CONSTRUCTION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ULWE, NAVI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16" name="Picture 15" descr="D:\S D Joshi\SDJOSHI\Desktop\PROJECT PHOTOS\A.Civil and Structural Design Engineering\A1_Residential Buildings - Low Rise and High Rise Buildings\19_EKDANT APARTMENT\WhatsApp Image 2023-03-07 at 08.20.39.jpeg"/>
          <p:cNvPicPr/>
          <p:nvPr/>
        </p:nvPicPr>
        <p:blipFill>
          <a:blip r:embed="rId2"/>
          <a:srcRect/>
          <a:stretch>
            <a:fillRect/>
          </a:stretch>
        </p:blipFill>
        <p:spPr bwMode="auto">
          <a:xfrm>
            <a:off x="0" y="7618"/>
            <a:ext cx="5148927" cy="6826927"/>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922160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5148927" y="0"/>
            <a:ext cx="6977776"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5567733" y="2023645"/>
          <a:ext cx="6624267" cy="2787844"/>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84769">
                  <a:extLst>
                    <a:ext uri="{9D8B030D-6E8A-4147-A177-3AD203B41FA5}">
                      <a16:colId xmlns:a16="http://schemas.microsoft.com/office/drawing/2014/main" val="20000"/>
                    </a:ext>
                  </a:extLst>
                </a:gridCol>
                <a:gridCol w="2078569">
                  <a:extLst>
                    <a:ext uri="{9D8B030D-6E8A-4147-A177-3AD203B41FA5}">
                      <a16:colId xmlns:a16="http://schemas.microsoft.com/office/drawing/2014/main" val="20001"/>
                    </a:ext>
                  </a:extLst>
                </a:gridCol>
                <a:gridCol w="4060929">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en-US" sz="1800" b="1" kern="1200" dirty="0">
                          <a:solidFill>
                            <a:schemeClr val="dk1"/>
                          </a:solidFill>
                          <a:latin typeface="Montserrat" panose="00000500000000000000" pitchFamily="2" charset="0"/>
                          <a:ea typeface="+mn-ea"/>
                          <a:cs typeface="Times New Roman" panose="02020603050405020304" pitchFamily="18" charset="0"/>
                        </a:rPr>
                        <a:t>1</a:t>
                      </a:r>
                      <a:endParaRPr lang="en-IN" altLang="en-US"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PLOT NO. 06, SOYGAON</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URBAN SKETCHERS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SOYGAON, MALEGAON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STILT + 4 FLOORS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17" name="Picture 16" descr="D:\S D Joshi\SDJOSHI\Desktop\PROJECT PHOTOS\A.Civil and Structural Design Engineering\A1_Residential Buildings - Low Rise and High Rise Buildings\20_PLOT NO. 6\WhatsApp Image 2023-03-07 at 11.06.53.jpeg"/>
          <p:cNvPicPr/>
          <p:nvPr/>
        </p:nvPicPr>
        <p:blipFill>
          <a:blip r:embed="rId2"/>
          <a:srcRect/>
          <a:stretch>
            <a:fillRect/>
          </a:stretch>
        </p:blipFill>
        <p:spPr bwMode="auto">
          <a:xfrm>
            <a:off x="0" y="0"/>
            <a:ext cx="5083630" cy="6834546"/>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292016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56262" y="194674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STRUCTURAL DESIGN </a:t>
            </a:r>
            <a:r>
              <a:rPr lang="en-US" sz="3600" b="1" dirty="0">
                <a:solidFill>
                  <a:srgbClr val="C00000"/>
                </a:solidFill>
                <a:latin typeface="Montserrat" panose="00000500000000000000" pitchFamily="2" charset="0"/>
              </a:rPr>
              <a:t>ENGINEERING</a:t>
            </a:r>
            <a:r>
              <a:rPr lang="en-US" sz="3600" b="1" dirty="0">
                <a:solidFill>
                  <a:schemeClr val="tx1">
                    <a:lumMod val="75000"/>
                    <a:lumOff val="25000"/>
                  </a:schemeClr>
                </a:solidFill>
                <a:latin typeface="Montserrat" panose="00000500000000000000" pitchFamily="2" charset="0"/>
              </a:rPr>
              <a:t> </a:t>
            </a:r>
            <a:endParaRPr lang="en-US" sz="3600" b="1" dirty="0">
              <a:solidFill>
                <a:schemeClr val="bg2"/>
              </a:solidFill>
              <a:latin typeface="Montserrat" panose="00000500000000000000" pitchFamily="2" charset="0"/>
            </a:endParaRP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163" y="4071779"/>
            <a:ext cx="4015227" cy="1658942"/>
          </a:xfrm>
          <a:prstGeom prst="rect">
            <a:avLst/>
          </a:prstGeom>
        </p:spPr>
      </p:pic>
      <p:sp>
        <p:nvSpPr>
          <p:cNvPr id="14" name="TextBox 16"/>
          <p:cNvSpPr txBox="1"/>
          <p:nvPr/>
        </p:nvSpPr>
        <p:spPr>
          <a:xfrm>
            <a:off x="1119213" y="3085229"/>
            <a:ext cx="6488478" cy="738664"/>
          </a:xfrm>
          <a:prstGeom prst="rect">
            <a:avLst/>
          </a:prstGeom>
        </p:spPr>
        <p:txBody>
          <a:bodyPr wrap="square" lIns="0" tIns="0" rIns="0" bIns="0" rtlCol="0" anchor="t">
            <a:spAutoFit/>
          </a:bodyPr>
          <a:lstStyle/>
          <a:p>
            <a:pPr algn="ctr"/>
            <a:r>
              <a:rPr lang="en-US" sz="2400" b="1" dirty="0">
                <a:solidFill>
                  <a:schemeClr val="tx1">
                    <a:lumMod val="75000"/>
                    <a:lumOff val="25000"/>
                  </a:schemeClr>
                </a:solidFill>
                <a:latin typeface="Montserrat" panose="00000500000000000000" pitchFamily="2" charset="0"/>
              </a:rPr>
              <a:t>LIST OF TOWNSHIP/ MASS HOUSING PROJECTS</a:t>
            </a:r>
            <a:endParaRPr lang="en-US" sz="2400" b="1" dirty="0">
              <a:solidFill>
                <a:schemeClr val="bg2"/>
              </a:solidFill>
              <a:latin typeface="Montserrat" panose="00000500000000000000" pitchFamily="2" charset="0"/>
            </a:endParaRPr>
          </a:p>
        </p:txBody>
      </p:sp>
    </p:spTree>
    <p:extLst>
      <p:ext uri="{BB962C8B-B14F-4D97-AF65-F5344CB8AC3E}">
        <p14:creationId xmlns:p14="http://schemas.microsoft.com/office/powerpoint/2010/main" val="1873199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835313606"/>
              </p:ext>
            </p:extLst>
          </p:nvPr>
        </p:nvGraphicFramePr>
        <p:xfrm>
          <a:off x="0" y="14517"/>
          <a:ext cx="12192000" cy="7574653"/>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4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AQUA VIEW BUILDING – WING H, I, J, K AND L</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KOLKATA, INDIA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8 LAC SQFT STILT + 30 UPPER FLOORS (5 TOWERS)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03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2</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MCGM PAP TENEMENTS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KANJURMARG, MUMBAI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5.5LAC SQFT- 6 TOWERS STILT +23FLOORS - CLIENT MCGM / CONTRACTOR</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886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POONAM NAGAR REHAB &amp; SALE BUILDING</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JVLR,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2.5 LAC SQFT- 2 TOWERS - STILT +23 FLOORS - CLIENT NICCO GROUP - LOCATION ANDHERI JVLR JUNCTION - /STRUCTURAL CONSULTANCY IN ASSOCIATION WITH JOSHI CONSULTANTS</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74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HIMALAYA HEIGHTS</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ANDHERI (EAST,)MUMBAI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1.2 LAC SQFT - STILT +20 UPPER FLOORS</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1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4</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kern="1200" dirty="0">
                          <a:solidFill>
                            <a:schemeClr val="dk1"/>
                          </a:solidFill>
                          <a:latin typeface="Montserrat" panose="00000500000000000000" pitchFamily="2" charset="0"/>
                          <a:ea typeface="+mn-ea"/>
                          <a:cs typeface="Times New Roman" panose="02020603050405020304" pitchFamily="18" charset="0"/>
                        </a:rPr>
                        <a:t>VANASHRI CO.OP.HOUSING SOCIETY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6.5 LAC SQFT GROUND + 22 UPPER FLOOR</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25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5</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MCGM TENAMENTS BUILDING NO 1,2, 3, 4 &amp; 5  – HASNABAD LANE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KHAR ROAD (W),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5.5LAC SQFT STILT + 19 UPPER FLOORS (5 TOWERS)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6</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TATHASTU SUNCITY</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KHED RATNAGIRI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6 TOWERS AND 9 BUNGALOWS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bl>
          </a:graphicData>
        </a:graphic>
      </p:graphicFrame>
      <p:sp>
        <p:nvSpPr>
          <p:cNvPr id="7" name="TextBox 6"/>
          <p:cNvSpPr txBox="1"/>
          <p:nvPr/>
        </p:nvSpPr>
        <p:spPr>
          <a:xfrm>
            <a:off x="1203316" y="208679"/>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TOWNSHIP/ MASS HOUSING PROJECTS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3148183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4761782"/>
          <a:ext cx="12192001" cy="2075899"/>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5201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err="1">
                          <a:solidFill>
                            <a:schemeClr val="dk1"/>
                          </a:solidFill>
                          <a:latin typeface="Montserrat" panose="00000500000000000000" pitchFamily="2" charset="0"/>
                          <a:ea typeface="+mn-ea"/>
                          <a:cs typeface="Times New Roman" panose="02020603050405020304" pitchFamily="18" charset="0"/>
                        </a:rPr>
                        <a:t>Tathastu</a:t>
                      </a:r>
                      <a:r>
                        <a:rPr lang="en-IN" sz="1800" b="0" kern="1200" baseline="0" dirty="0">
                          <a:solidFill>
                            <a:schemeClr val="dk1"/>
                          </a:solidFill>
                          <a:latin typeface="Montserrat" panose="00000500000000000000" pitchFamily="2" charset="0"/>
                          <a:ea typeface="+mn-ea"/>
                          <a:cs typeface="Times New Roman" panose="02020603050405020304" pitchFamily="18" charset="0"/>
                        </a:rPr>
                        <a:t> </a:t>
                      </a:r>
                      <a:r>
                        <a:rPr lang="en-IN" sz="1800" b="0" kern="1200" baseline="0" dirty="0" err="1">
                          <a:solidFill>
                            <a:schemeClr val="dk1"/>
                          </a:solidFill>
                          <a:latin typeface="Montserrat" panose="00000500000000000000" pitchFamily="2" charset="0"/>
                          <a:ea typeface="+mn-ea"/>
                          <a:cs typeface="Times New Roman" panose="02020603050405020304" pitchFamily="18" charset="0"/>
                        </a:rPr>
                        <a:t>Suncity</a:t>
                      </a:r>
                      <a:endParaRPr lang="en-IN"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46473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a:t>
                      </a:r>
                      <a:r>
                        <a:rPr lang="en-US" sz="1800" b="0" kern="1200" dirty="0" err="1">
                          <a:solidFill>
                            <a:schemeClr val="dk1"/>
                          </a:solidFill>
                          <a:latin typeface="Montserrat" panose="00000500000000000000" pitchFamily="2" charset="0"/>
                          <a:ea typeface="+mn-ea"/>
                          <a:cs typeface="Times New Roman" panose="02020603050405020304" pitchFamily="18" charset="0"/>
                        </a:rPr>
                        <a:t>Tathastu</a:t>
                      </a:r>
                      <a:r>
                        <a:rPr lang="en-US" sz="1800" b="0" kern="1200" dirty="0">
                          <a:solidFill>
                            <a:schemeClr val="dk1"/>
                          </a:solidFill>
                          <a:latin typeface="Montserrat" panose="00000500000000000000" pitchFamily="2" charset="0"/>
                          <a:ea typeface="+mn-ea"/>
                          <a:cs typeface="Times New Roman" panose="02020603050405020304" pitchFamily="18" charset="0"/>
                        </a:rPr>
                        <a:t> Developers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647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err="1">
                          <a:solidFill>
                            <a:schemeClr val="dk1"/>
                          </a:solidFill>
                          <a:latin typeface="Montserrat" panose="00000500000000000000" pitchFamily="2" charset="0"/>
                          <a:ea typeface="+mn-ea"/>
                          <a:cs typeface="Times New Roman" panose="02020603050405020304" pitchFamily="18" charset="0"/>
                        </a:rPr>
                        <a:t>Khed</a:t>
                      </a:r>
                      <a:r>
                        <a:rPr lang="en-IN" sz="1800" b="0" kern="1200" dirty="0">
                          <a:solidFill>
                            <a:schemeClr val="dk1"/>
                          </a:solidFill>
                          <a:latin typeface="Montserrat" panose="00000500000000000000" pitchFamily="2" charset="0"/>
                          <a:ea typeface="+mn-ea"/>
                          <a:cs typeface="Times New Roman" panose="02020603050405020304" pitchFamily="18" charset="0"/>
                        </a:rPr>
                        <a:t>,</a:t>
                      </a:r>
                      <a:r>
                        <a:rPr lang="en-IN" sz="1800" b="0" kern="1200" baseline="0" dirty="0">
                          <a:solidFill>
                            <a:schemeClr val="dk1"/>
                          </a:solidFill>
                          <a:latin typeface="Montserrat" panose="00000500000000000000" pitchFamily="2" charset="0"/>
                          <a:ea typeface="+mn-ea"/>
                          <a:cs typeface="Times New Roman" panose="02020603050405020304" pitchFamily="18" charset="0"/>
                        </a:rPr>
                        <a:t> Ratnagiri</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59442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6 Towers + 9 Bungalows and Club House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16" name="Picture 15" descr="D:\S D Joshi\SDJOSHI\Desktop\PROJECT PHOTOS\A.Civil and Structural Design Engineering\A2_TOWNSHIP\26_TATHASTU SUNCITY - KHED\1.PNG"/>
          <p:cNvPicPr/>
          <p:nvPr/>
        </p:nvPicPr>
        <p:blipFill>
          <a:blip r:embed="rId2"/>
          <a:srcRect/>
          <a:stretch>
            <a:fillRect/>
          </a:stretch>
        </p:blipFill>
        <p:spPr bwMode="auto">
          <a:xfrm>
            <a:off x="0" y="29299"/>
            <a:ext cx="12192000" cy="472233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238199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5148927" y="0"/>
            <a:ext cx="6977776"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5567732" y="1759496"/>
          <a:ext cx="6624267" cy="2787844"/>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84769">
                  <a:extLst>
                    <a:ext uri="{9D8B030D-6E8A-4147-A177-3AD203B41FA5}">
                      <a16:colId xmlns:a16="http://schemas.microsoft.com/office/drawing/2014/main" val="20000"/>
                    </a:ext>
                  </a:extLst>
                </a:gridCol>
                <a:gridCol w="2078569">
                  <a:extLst>
                    <a:ext uri="{9D8B030D-6E8A-4147-A177-3AD203B41FA5}">
                      <a16:colId xmlns:a16="http://schemas.microsoft.com/office/drawing/2014/main" val="20001"/>
                    </a:ext>
                  </a:extLst>
                </a:gridCol>
                <a:gridCol w="4060929">
                  <a:extLst>
                    <a:ext uri="{9D8B030D-6E8A-4147-A177-3AD203B41FA5}">
                      <a16:colId xmlns:a16="http://schemas.microsoft.com/office/drawing/2014/main" val="20002"/>
                    </a:ext>
                  </a:extLst>
                </a:gridCol>
              </a:tblGrid>
              <a:tr h="7413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en-US" sz="1800" b="1" kern="1200" dirty="0">
                          <a:solidFill>
                            <a:schemeClr val="dk1"/>
                          </a:solidFill>
                          <a:latin typeface="Montserrat" panose="00000500000000000000" pitchFamily="2" charset="0"/>
                          <a:ea typeface="+mn-ea"/>
                          <a:cs typeface="Times New Roman" panose="02020603050405020304" pitchFamily="18" charset="0"/>
                        </a:rPr>
                        <a:t>1</a:t>
                      </a:r>
                      <a:endParaRPr lang="en-IN" altLang="en-US"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MCGM PAP TENAMENTS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62411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DEV ENGINEERS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2411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KANJURMARG,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7982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6 Towers, Total</a:t>
                      </a:r>
                      <a:r>
                        <a:rPr lang="en-US" sz="1800" b="0" kern="1200" baseline="0" dirty="0">
                          <a:solidFill>
                            <a:schemeClr val="dk1"/>
                          </a:solidFill>
                          <a:latin typeface="Montserrat" panose="00000500000000000000" pitchFamily="2" charset="0"/>
                          <a:ea typeface="+mn-ea"/>
                          <a:cs typeface="Times New Roman" panose="02020603050405020304" pitchFamily="18" charset="0"/>
                        </a:rPr>
                        <a:t> 6lac </a:t>
                      </a:r>
                      <a:r>
                        <a:rPr lang="en-US" sz="1800" b="0" kern="1200" baseline="0" dirty="0" err="1">
                          <a:solidFill>
                            <a:schemeClr val="dk1"/>
                          </a:solidFill>
                          <a:latin typeface="Montserrat" panose="00000500000000000000" pitchFamily="2" charset="0"/>
                          <a:ea typeface="+mn-ea"/>
                          <a:cs typeface="Times New Roman" panose="02020603050405020304" pitchFamily="18" charset="0"/>
                        </a:rPr>
                        <a:t>Sqft</a:t>
                      </a:r>
                      <a:r>
                        <a:rPr lang="en-US" sz="1800" b="0" kern="1200" baseline="0" dirty="0">
                          <a:solidFill>
                            <a:schemeClr val="dk1"/>
                          </a:solidFill>
                          <a:latin typeface="Montserrat" panose="00000500000000000000" pitchFamily="2" charset="0"/>
                          <a:ea typeface="+mn-ea"/>
                          <a:cs typeface="Times New Roman" panose="02020603050405020304" pitchFamily="18" charset="0"/>
                        </a:rPr>
                        <a:t>, Stilt + 23 Floors</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1026" name="Picture 2" descr="C:\Users\Admin\AppData\Local\Packages\Microsoft.Windows.Photos_8wekyb3d8bbwe\TempState\ShareServiceTempFolder\0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618"/>
            <a:ext cx="5148927" cy="6827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8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4761782"/>
          <a:ext cx="12192001" cy="2075899"/>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5201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HIMALAYA HEIGHTS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464732">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dk1"/>
                          </a:solidFill>
                          <a:latin typeface="Montserrat" panose="00000500000000000000" pitchFamily="2" charset="0"/>
                          <a:ea typeface="+mn-ea"/>
                          <a:cs typeface="Times New Roman" panose="02020603050405020304" pitchFamily="18" charset="0"/>
                        </a:rPr>
                        <a:t>M/S. JOSHI CONSULTANTS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647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ANDHERI EAST, MUMBAI</a:t>
                      </a:r>
                      <a:endParaRPr lang="en-US" sz="1800" b="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59442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STILT + 20 UPPER FLOORS 	</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A0FE8AEE-8235-C135-0C4D-F39A335B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43"/>
            <a:ext cx="12192000" cy="4849971"/>
          </a:xfrm>
          <a:prstGeom prst="rect">
            <a:avLst/>
          </a:prstGeom>
        </p:spPr>
      </p:pic>
    </p:spTree>
    <p:extLst>
      <p:ext uri="{BB962C8B-B14F-4D97-AF65-F5344CB8AC3E}">
        <p14:creationId xmlns:p14="http://schemas.microsoft.com/office/powerpoint/2010/main" val="237397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56262" y="194674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STRUCTURAL DESIGN </a:t>
            </a:r>
            <a:r>
              <a:rPr lang="en-US" sz="3600" b="1" dirty="0">
                <a:solidFill>
                  <a:srgbClr val="C00000"/>
                </a:solidFill>
                <a:latin typeface="Montserrat" panose="00000500000000000000" pitchFamily="2" charset="0"/>
              </a:rPr>
              <a:t>ENGINEERING</a:t>
            </a:r>
            <a:r>
              <a:rPr lang="en-US" sz="3600" b="1" dirty="0">
                <a:solidFill>
                  <a:schemeClr val="tx1">
                    <a:lumMod val="75000"/>
                    <a:lumOff val="25000"/>
                  </a:schemeClr>
                </a:solidFill>
                <a:latin typeface="Montserrat" panose="00000500000000000000" pitchFamily="2" charset="0"/>
              </a:rPr>
              <a:t> </a:t>
            </a:r>
            <a:endParaRPr lang="en-US" sz="3600" b="1" dirty="0">
              <a:solidFill>
                <a:schemeClr val="bg2"/>
              </a:solidFill>
              <a:latin typeface="Montserrat" panose="00000500000000000000" pitchFamily="2" charset="0"/>
            </a:endParaRP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163" y="4071779"/>
            <a:ext cx="4015227" cy="1658942"/>
          </a:xfrm>
          <a:prstGeom prst="rect">
            <a:avLst/>
          </a:prstGeom>
        </p:spPr>
      </p:pic>
      <p:sp>
        <p:nvSpPr>
          <p:cNvPr id="14" name="TextBox 16"/>
          <p:cNvSpPr txBox="1"/>
          <p:nvPr/>
        </p:nvSpPr>
        <p:spPr>
          <a:xfrm>
            <a:off x="1119213" y="3085229"/>
            <a:ext cx="6488478" cy="369332"/>
          </a:xfrm>
          <a:prstGeom prst="rect">
            <a:avLst/>
          </a:prstGeom>
        </p:spPr>
        <p:txBody>
          <a:bodyPr wrap="square" lIns="0" tIns="0" rIns="0" bIns="0" rtlCol="0" anchor="t">
            <a:spAutoFit/>
          </a:bodyPr>
          <a:lstStyle/>
          <a:p>
            <a:pPr algn="ctr"/>
            <a:r>
              <a:rPr lang="en-US" sz="2400" b="1" dirty="0">
                <a:solidFill>
                  <a:schemeClr val="tx1">
                    <a:lumMod val="75000"/>
                    <a:lumOff val="25000"/>
                  </a:schemeClr>
                </a:solidFill>
                <a:latin typeface="Montserrat" panose="00000500000000000000" pitchFamily="2" charset="0"/>
              </a:rPr>
              <a:t>LIST OF BUNGALOW PROJECTS</a:t>
            </a:r>
            <a:endParaRPr lang="en-US" sz="2400" b="1" dirty="0">
              <a:solidFill>
                <a:schemeClr val="bg2"/>
              </a:solidFill>
              <a:latin typeface="Montserrat" panose="00000500000000000000" pitchFamily="2" charset="0"/>
            </a:endParaRPr>
          </a:p>
        </p:txBody>
      </p:sp>
    </p:spTree>
    <p:extLst>
      <p:ext uri="{BB962C8B-B14F-4D97-AF65-F5344CB8AC3E}">
        <p14:creationId xmlns:p14="http://schemas.microsoft.com/office/powerpoint/2010/main" val="3239687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4516"/>
          <a:ext cx="12192000" cy="6843483"/>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28646">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8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ROLE</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8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KHAIRNAR AND SONAWANE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MALEGAON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7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NITIN MAHALE AND MR. VIKAS PATIL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SOYGAON, MALEGAON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954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GUEST HOUSE AT POMBHURNA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POMBHURNA, CHANDRAPUR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85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JAYESH THAKUR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VIRAR, VASAI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8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5</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ROW HOUSE AT MALEGAON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MALEGAON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335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6</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BHILLORE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150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7</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AVINASH HOUSE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PUNE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8324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KHOCHARE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MURBAD,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467305132"/>
                  </a:ext>
                </a:extLst>
              </a:tr>
            </a:tbl>
          </a:graphicData>
        </a:graphic>
      </p:graphicFrame>
      <p:sp>
        <p:nvSpPr>
          <p:cNvPr id="7" name="TextBox 6"/>
          <p:cNvSpPr txBox="1"/>
          <p:nvPr/>
        </p:nvSpPr>
        <p:spPr>
          <a:xfrm>
            <a:off x="1203316" y="208679"/>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BUNGALOW PROJECTS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1766040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3"/>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grpSp>
        <p:nvGrpSpPr>
          <p:cNvPr id="20" name="Group 19"/>
          <p:cNvGrpSpPr/>
          <p:nvPr/>
        </p:nvGrpSpPr>
        <p:grpSpPr>
          <a:xfrm>
            <a:off x="453253" y="919554"/>
            <a:ext cx="7397425" cy="3099452"/>
            <a:chOff x="5088642" y="1510799"/>
            <a:chExt cx="5427482" cy="3333242"/>
          </a:xfrm>
        </p:grpSpPr>
        <p:sp>
          <p:nvSpPr>
            <p:cNvPr id="22" name="TextBox 16"/>
            <p:cNvSpPr txBox="1"/>
            <p:nvPr/>
          </p:nvSpPr>
          <p:spPr>
            <a:xfrm>
              <a:off x="5088642" y="1510799"/>
              <a:ext cx="4690296" cy="595786"/>
            </a:xfrm>
            <a:prstGeom prst="rect">
              <a:avLst/>
            </a:prstGeom>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Our </a:t>
              </a:r>
              <a:r>
                <a:rPr lang="en-US" sz="3600" b="1" dirty="0">
                  <a:solidFill>
                    <a:schemeClr val="bg2"/>
                  </a:solidFill>
                  <a:latin typeface="Montserrat" panose="00000500000000000000" pitchFamily="2" charset="0"/>
                </a:rPr>
                <a:t>Mission</a:t>
              </a:r>
              <a:r>
                <a:rPr lang="en-US" sz="3600" b="1" dirty="0">
                  <a:solidFill>
                    <a:schemeClr val="tx1">
                      <a:lumMod val="75000"/>
                      <a:lumOff val="25000"/>
                    </a:schemeClr>
                  </a:solidFill>
                  <a:latin typeface="Montserrat" panose="00000500000000000000" pitchFamily="2" charset="0"/>
                </a:rPr>
                <a:t> </a:t>
              </a:r>
            </a:p>
          </p:txBody>
        </p:sp>
        <p:sp>
          <p:nvSpPr>
            <p:cNvPr id="23" name="TextBox 18"/>
            <p:cNvSpPr txBox="1"/>
            <p:nvPr/>
          </p:nvSpPr>
          <p:spPr>
            <a:xfrm>
              <a:off x="5128903" y="2213345"/>
              <a:ext cx="5387221" cy="2630696"/>
            </a:xfrm>
            <a:prstGeom prst="rect">
              <a:avLst/>
            </a:prstGeom>
          </p:spPr>
          <p:txBody>
            <a:bodyPr lIns="0" tIns="0" rIns="0" bIns="0" rtlCol="0" anchor="t">
              <a:spAutoFit/>
            </a:bodyPr>
            <a:lstStyle/>
            <a:p>
              <a:pPr algn="just" eaLnBrk="0" fontAlgn="base" hangingPunct="0">
                <a:lnSpc>
                  <a:spcPct val="150000"/>
                </a:lnSpc>
                <a:spcBef>
                  <a:spcPct val="0"/>
                </a:spcBef>
                <a:spcAft>
                  <a:spcPct val="0"/>
                </a:spcAft>
              </a:pPr>
              <a:r>
                <a:rPr lang="en-GB" dirty="0">
                  <a:solidFill>
                    <a:srgbClr val="000000"/>
                  </a:solidFill>
                  <a:latin typeface="Montserrat" panose="00000500000000000000" pitchFamily="2" charset="0"/>
                </a:rPr>
                <a:t>Our Mission is to Provide Outstanding Services Across Our Professional Disciplines, Upholding Statutory Practices, Codes of Conduct, and Integrity. By Nurturing Our Team and Establishing a Premier Platform, We Aim to Serve the Built Environment, Especially Our Esteemed Clients, with Excellence and Dedication. </a:t>
              </a:r>
            </a:p>
          </p:txBody>
        </p:sp>
      </p:grpSp>
      <p:pic>
        <p:nvPicPr>
          <p:cNvPr id="5" name="Picture 4">
            <a:extLst>
              <a:ext uri="{FF2B5EF4-FFF2-40B4-BE49-F238E27FC236}">
                <a16:creationId xmlns:a16="http://schemas.microsoft.com/office/drawing/2014/main" id="{93A569C3-A7FD-D505-DDEE-7CCD7A183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66" y="4513841"/>
            <a:ext cx="4015227" cy="1658942"/>
          </a:xfrm>
          <a:prstGeom prst="rect">
            <a:avLst/>
          </a:prstGeom>
        </p:spPr>
      </p:pic>
    </p:spTree>
    <p:extLst>
      <p:ext uri="{BB962C8B-B14F-4D97-AF65-F5344CB8AC3E}">
        <p14:creationId xmlns:p14="http://schemas.microsoft.com/office/powerpoint/2010/main" val="895679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4516"/>
          <a:ext cx="12192000" cy="6843483"/>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28646">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8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ROLE</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8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SWAPNIL PRADHAN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MURBAD,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7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GAJENDRA AHIRE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NANDURBAR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954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JUNGARE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MHOPADA, RAIGAD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85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12</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NITIN MAHALE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8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13</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RAJIV HATHMODE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RAIGAD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335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14</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RAUT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150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15</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SHELKE FARM HOUSE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PANVEL</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8324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16</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WAGHMARE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467305132"/>
                  </a:ext>
                </a:extLst>
              </a:tr>
            </a:tbl>
          </a:graphicData>
        </a:graphic>
      </p:graphicFrame>
      <p:sp>
        <p:nvSpPr>
          <p:cNvPr id="7" name="TextBox 6"/>
          <p:cNvSpPr txBox="1"/>
          <p:nvPr/>
        </p:nvSpPr>
        <p:spPr>
          <a:xfrm>
            <a:off x="1203316" y="208679"/>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BUNGALOW PROJECTS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1242988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36508761"/>
              </p:ext>
            </p:extLst>
          </p:nvPr>
        </p:nvGraphicFramePr>
        <p:xfrm>
          <a:off x="0" y="14516"/>
          <a:ext cx="12192000" cy="4662385"/>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28646">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8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ROLE</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8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17</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SUKINKAR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7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KHADSE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WASHIM</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954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JOSEPH SEQUERIA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MANGLORE, KARNATAKA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85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RAHUL SURYAWANSHI BUNAGLOW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8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DESHMUKH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MURBAD,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bl>
          </a:graphicData>
        </a:graphic>
      </p:graphicFrame>
      <p:sp>
        <p:nvSpPr>
          <p:cNvPr id="7" name="TextBox 6"/>
          <p:cNvSpPr txBox="1"/>
          <p:nvPr/>
        </p:nvSpPr>
        <p:spPr>
          <a:xfrm>
            <a:off x="1203316" y="208679"/>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BUNGALOW PROJECTS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2531887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BHILLORE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FD3A3487-2744-28DD-5AAB-03550D7DE4C7}"/>
              </a:ext>
            </a:extLst>
          </p:cNvPr>
          <p:cNvPicPr>
            <a:picLocks noChangeAspect="1"/>
          </p:cNvPicPr>
          <p:nvPr/>
        </p:nvPicPr>
        <p:blipFill>
          <a:blip r:embed="rId2"/>
          <a:srcRect/>
          <a:stretch>
            <a:fillRect/>
          </a:stretch>
        </p:blipFill>
        <p:spPr bwMode="auto">
          <a:xfrm>
            <a:off x="853125" y="29300"/>
            <a:ext cx="9806939" cy="6276925"/>
          </a:xfrm>
          <a:prstGeom prst="rect">
            <a:avLst/>
          </a:prstGeom>
          <a:noFill/>
          <a:ln w="9525">
            <a:noFill/>
            <a:miter lim="800000"/>
            <a:headEnd/>
            <a:tailEnd/>
          </a:ln>
        </p:spPr>
      </p:pic>
    </p:spTree>
    <p:extLst>
      <p:ext uri="{BB962C8B-B14F-4D97-AF65-F5344CB8AC3E}">
        <p14:creationId xmlns:p14="http://schemas.microsoft.com/office/powerpoint/2010/main" val="3703241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JAYESH THAKUR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1E51A345-E7FE-142F-9565-2752A49177C5}"/>
              </a:ext>
            </a:extLst>
          </p:cNvPr>
          <p:cNvPicPr>
            <a:picLocks noChangeAspect="1"/>
          </p:cNvPicPr>
          <p:nvPr/>
        </p:nvPicPr>
        <p:blipFill>
          <a:blip r:embed="rId2"/>
          <a:srcRect/>
          <a:stretch>
            <a:fillRect/>
          </a:stretch>
        </p:blipFill>
        <p:spPr bwMode="auto">
          <a:xfrm>
            <a:off x="896111" y="38443"/>
            <a:ext cx="10093957" cy="6249235"/>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380497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AVINASH HOUSE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D0F82829-9FE5-C3D1-D6B4-8EC4CAEAC8EF}"/>
              </a:ext>
            </a:extLst>
          </p:cNvPr>
          <p:cNvPicPr>
            <a:picLocks noChangeAspect="1"/>
          </p:cNvPicPr>
          <p:nvPr/>
        </p:nvPicPr>
        <p:blipFill>
          <a:blip r:embed="rId2" cstate="print"/>
          <a:srcRect/>
          <a:stretch>
            <a:fillRect/>
          </a:stretch>
        </p:blipFill>
        <p:spPr bwMode="auto">
          <a:xfrm>
            <a:off x="-1" y="19731"/>
            <a:ext cx="12192002" cy="6267948"/>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509800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KHAIRNAR AND SONAWANE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CB76B55D-6955-C31C-AD73-348BA9F188EE}"/>
              </a:ext>
            </a:extLst>
          </p:cNvPr>
          <p:cNvPicPr>
            <a:picLocks noChangeAspect="1"/>
          </p:cNvPicPr>
          <p:nvPr/>
        </p:nvPicPr>
        <p:blipFill>
          <a:blip r:embed="rId2"/>
          <a:srcRect/>
          <a:stretch>
            <a:fillRect/>
          </a:stretch>
        </p:blipFill>
        <p:spPr bwMode="auto">
          <a:xfrm>
            <a:off x="0" y="0"/>
            <a:ext cx="12191999" cy="628767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866773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KHOCHARE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60A9728F-B7F1-553E-858B-BB67F3B57B6F}"/>
              </a:ext>
            </a:extLst>
          </p:cNvPr>
          <p:cNvPicPr>
            <a:picLocks noChangeAspect="1"/>
          </p:cNvPicPr>
          <p:nvPr/>
        </p:nvPicPr>
        <p:blipFill>
          <a:blip r:embed="rId2" cstate="print"/>
          <a:srcRect/>
          <a:stretch>
            <a:fillRect/>
          </a:stretch>
        </p:blipFill>
        <p:spPr bwMode="auto">
          <a:xfrm>
            <a:off x="0" y="0"/>
            <a:ext cx="12326112" cy="628767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226122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SWAPNIL PRADHAN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8C4B56B2-F4F6-49A1-ACB5-D87B03FB9EA5}"/>
              </a:ext>
            </a:extLst>
          </p:cNvPr>
          <p:cNvPicPr>
            <a:picLocks noChangeAspect="1"/>
          </p:cNvPicPr>
          <p:nvPr/>
        </p:nvPicPr>
        <p:blipFill>
          <a:blip r:embed="rId2" cstate="print"/>
          <a:srcRect/>
          <a:stretch>
            <a:fillRect/>
          </a:stretch>
        </p:blipFill>
        <p:spPr bwMode="auto">
          <a:xfrm>
            <a:off x="-1" y="19731"/>
            <a:ext cx="12192001" cy="6267948"/>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686174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NITIN MAHALE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712539CA-492B-B6E2-4942-0D0957DBC7AA}"/>
              </a:ext>
            </a:extLst>
          </p:cNvPr>
          <p:cNvPicPr>
            <a:picLocks noChangeAspect="1"/>
          </p:cNvPicPr>
          <p:nvPr/>
        </p:nvPicPr>
        <p:blipFill>
          <a:blip r:embed="rId2"/>
          <a:srcRect/>
          <a:stretch>
            <a:fillRect/>
          </a:stretch>
        </p:blipFill>
        <p:spPr bwMode="auto">
          <a:xfrm>
            <a:off x="-1" y="29299"/>
            <a:ext cx="12126703" cy="625837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796867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RAHUL SURYAVANSHI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FC7FA2DA-D3BD-F786-DD34-2F1A88C33C94}"/>
              </a:ext>
            </a:extLst>
          </p:cNvPr>
          <p:cNvPicPr>
            <a:picLocks noChangeAspect="1"/>
          </p:cNvPicPr>
          <p:nvPr/>
        </p:nvPicPr>
        <p:blipFill>
          <a:blip r:embed="rId2"/>
          <a:srcRect/>
          <a:stretch>
            <a:fillRect/>
          </a:stretch>
        </p:blipFill>
        <p:spPr bwMode="auto">
          <a:xfrm>
            <a:off x="548640" y="-1"/>
            <a:ext cx="10881360" cy="6287679"/>
          </a:xfrm>
          <a:prstGeom prst="rect">
            <a:avLst/>
          </a:prstGeom>
          <a:noFill/>
          <a:ln w="9525">
            <a:noFill/>
            <a:miter lim="800000"/>
            <a:headEnd/>
            <a:tailEnd/>
          </a:ln>
        </p:spPr>
      </p:pic>
    </p:spTree>
    <p:extLst>
      <p:ext uri="{BB962C8B-B14F-4D97-AF65-F5344CB8AC3E}">
        <p14:creationId xmlns:p14="http://schemas.microsoft.com/office/powerpoint/2010/main" val="3609871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p:cNvSpPr/>
          <p:nvPr/>
        </p:nvSpPr>
        <p:spPr>
          <a:xfrm>
            <a:off x="2888567" y="5361700"/>
            <a:ext cx="3525129" cy="1494659"/>
          </a:xfrm>
          <a:custGeom>
            <a:avLst/>
            <a:gdLst>
              <a:gd name="connsiteX0" fmla="*/ 3525130 w 3525129"/>
              <a:gd name="connsiteY0" fmla="*/ 1494659 h 1494659"/>
              <a:gd name="connsiteX1" fmla="*/ 3525130 w 3525129"/>
              <a:gd name="connsiteY1" fmla="*/ 1021949 h 1494659"/>
              <a:gd name="connsiteX2" fmla="*/ 1762565 w 3525129"/>
              <a:gd name="connsiteY2" fmla="*/ 0 h 1494659"/>
              <a:gd name="connsiteX3" fmla="*/ 0 w 3525129"/>
              <a:gd name="connsiteY3" fmla="*/ 1021949 h 1494659"/>
              <a:gd name="connsiteX4" fmla="*/ 0 w 3525129"/>
              <a:gd name="connsiteY4" fmla="*/ 1494659 h 1494659"/>
              <a:gd name="connsiteX5" fmla="*/ 3525130 w 3525129"/>
              <a:gd name="connsiteY5" fmla="*/ 1494659 h 149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129" h="1494659">
                <a:moveTo>
                  <a:pt x="3525130" y="1494659"/>
                </a:moveTo>
                <a:lnTo>
                  <a:pt x="3525130" y="1021949"/>
                </a:lnTo>
                <a:lnTo>
                  <a:pt x="1762565" y="0"/>
                </a:lnTo>
                <a:lnTo>
                  <a:pt x="0" y="1021949"/>
                </a:lnTo>
                <a:lnTo>
                  <a:pt x="0" y="1494659"/>
                </a:lnTo>
                <a:lnTo>
                  <a:pt x="3525130" y="1494659"/>
                </a:lnTo>
                <a:close/>
              </a:path>
            </a:pathLst>
          </a:custGeom>
          <a:solidFill>
            <a:srgbClr val="F7F7F7"/>
          </a:solidFill>
          <a:ln w="58615" cap="flat">
            <a:noFill/>
            <a:prstDash val="solid"/>
            <a:miter/>
          </a:ln>
        </p:spPr>
        <p:txBody>
          <a:bodyPr rtlCol="0" anchor="ctr"/>
          <a:lstStyle/>
          <a:p>
            <a:endParaRPr lang="en-IN"/>
          </a:p>
        </p:txBody>
      </p:sp>
      <p:grpSp>
        <p:nvGrpSpPr>
          <p:cNvPr id="35" name="Group 34"/>
          <p:cNvGrpSpPr/>
          <p:nvPr/>
        </p:nvGrpSpPr>
        <p:grpSpPr>
          <a:xfrm>
            <a:off x="6552028" y="0"/>
            <a:ext cx="5658726" cy="6856360"/>
            <a:chOff x="6552028" y="0"/>
            <a:chExt cx="5658726" cy="6856360"/>
          </a:xfrm>
        </p:grpSpPr>
        <p:sp>
          <p:nvSpPr>
            <p:cNvPr id="6" name="Freeform: Shape 5"/>
            <p:cNvSpPr/>
            <p:nvPr/>
          </p:nvSpPr>
          <p:spPr>
            <a:xfrm>
              <a:off x="6552028" y="0"/>
              <a:ext cx="3525128" cy="1506433"/>
            </a:xfrm>
            <a:custGeom>
              <a:avLst/>
              <a:gdLst>
                <a:gd name="connsiteX0" fmla="*/ 0 w 3525128"/>
                <a:gd name="connsiteY0" fmla="*/ 0 h 1506433"/>
                <a:gd name="connsiteX1" fmla="*/ 0 w 3525128"/>
                <a:gd name="connsiteY1" fmla="*/ 483895 h 1506433"/>
                <a:gd name="connsiteX2" fmla="*/ 1762565 w 3525128"/>
                <a:gd name="connsiteY2" fmla="*/ 1506433 h 1506433"/>
                <a:gd name="connsiteX3" fmla="*/ 3525129 w 3525128"/>
                <a:gd name="connsiteY3" fmla="*/ 483895 h 1506433"/>
                <a:gd name="connsiteX4" fmla="*/ 3525129 w 3525128"/>
                <a:gd name="connsiteY4" fmla="*/ 0 h 1506433"/>
                <a:gd name="connsiteX5" fmla="*/ 0 w 3525128"/>
                <a:gd name="connsiteY5" fmla="*/ 0 h 150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128" h="1506433">
                  <a:moveTo>
                    <a:pt x="0" y="0"/>
                  </a:moveTo>
                  <a:lnTo>
                    <a:pt x="0" y="483895"/>
                  </a:lnTo>
                  <a:lnTo>
                    <a:pt x="1762565" y="1506433"/>
                  </a:lnTo>
                  <a:lnTo>
                    <a:pt x="3525129" y="483895"/>
                  </a:lnTo>
                  <a:lnTo>
                    <a:pt x="3525129"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10826848" y="0"/>
              <a:ext cx="1365152" cy="6856359"/>
            </a:xfrm>
            <a:custGeom>
              <a:avLst/>
              <a:gdLst>
                <a:gd name="connsiteX0" fmla="*/ 0 w 1365152"/>
                <a:gd name="connsiteY0" fmla="*/ 0 h 6856359"/>
                <a:gd name="connsiteX1" fmla="*/ 1365152 w 1365152"/>
                <a:gd name="connsiteY1" fmla="*/ 0 h 6856359"/>
                <a:gd name="connsiteX2" fmla="*/ 1365152 w 1365152"/>
                <a:gd name="connsiteY2" fmla="*/ 6856360 h 6856359"/>
                <a:gd name="connsiteX3" fmla="*/ 0 w 1365152"/>
                <a:gd name="connsiteY3" fmla="*/ 6856360 h 6856359"/>
              </a:gdLst>
              <a:ahLst/>
              <a:cxnLst>
                <a:cxn ang="0">
                  <a:pos x="connsiteX0" y="connsiteY0"/>
                </a:cxn>
                <a:cxn ang="0">
                  <a:pos x="connsiteX1" y="connsiteY1"/>
                </a:cxn>
                <a:cxn ang="0">
                  <a:pos x="connsiteX2" y="connsiteY2"/>
                </a:cxn>
                <a:cxn ang="0">
                  <a:pos x="connsiteX3" y="connsiteY3"/>
                </a:cxn>
              </a:cxnLst>
              <a:rect l="l" t="t" r="r" b="b"/>
              <a:pathLst>
                <a:path w="1365152" h="6856359">
                  <a:moveTo>
                    <a:pt x="0" y="0"/>
                  </a:moveTo>
                  <a:lnTo>
                    <a:pt x="1365152" y="0"/>
                  </a:lnTo>
                  <a:lnTo>
                    <a:pt x="1365152" y="6856360"/>
                  </a:lnTo>
                  <a:lnTo>
                    <a:pt x="0" y="685636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9" name="Freeform: Shape 8"/>
            <p:cNvSpPr/>
            <p:nvPr/>
          </p:nvSpPr>
          <p:spPr>
            <a:xfrm>
              <a:off x="8822203" y="953662"/>
              <a:ext cx="3369212" cy="4648808"/>
            </a:xfrm>
            <a:custGeom>
              <a:avLst/>
              <a:gdLst>
                <a:gd name="connsiteX0" fmla="*/ 2004646 w 3369212"/>
                <a:gd name="connsiteY0" fmla="*/ 0 h 4648808"/>
                <a:gd name="connsiteX1" fmla="*/ 0 w 3369212"/>
                <a:gd name="connsiteY1" fmla="*/ 1162644 h 4648808"/>
                <a:gd name="connsiteX2" fmla="*/ 0 w 3369212"/>
                <a:gd name="connsiteY2" fmla="*/ 3486754 h 4648808"/>
                <a:gd name="connsiteX3" fmla="*/ 2004646 w 3369212"/>
                <a:gd name="connsiteY3" fmla="*/ 4648809 h 4648808"/>
                <a:gd name="connsiteX4" fmla="*/ 3369212 w 3369212"/>
                <a:gd name="connsiteY4" fmla="*/ 3857623 h 4648808"/>
                <a:gd name="connsiteX5" fmla="*/ 3369212 w 3369212"/>
                <a:gd name="connsiteY5" fmla="*/ 791775 h 4648808"/>
                <a:gd name="connsiteX6" fmla="*/ 2004646 w 3369212"/>
                <a:gd name="connsiteY6" fmla="*/ 0 h 464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212" h="4648808">
                  <a:moveTo>
                    <a:pt x="2004646" y="0"/>
                  </a:moveTo>
                  <a:lnTo>
                    <a:pt x="0" y="1162644"/>
                  </a:lnTo>
                  <a:lnTo>
                    <a:pt x="0" y="3486754"/>
                  </a:lnTo>
                  <a:lnTo>
                    <a:pt x="2004646" y="4648809"/>
                  </a:lnTo>
                  <a:lnTo>
                    <a:pt x="3369212" y="3857623"/>
                  </a:lnTo>
                  <a:lnTo>
                    <a:pt x="3369212" y="791775"/>
                  </a:lnTo>
                  <a:lnTo>
                    <a:pt x="2004646" y="0"/>
                  </a:lnTo>
                  <a:close/>
                </a:path>
              </a:pathLst>
            </a:custGeom>
            <a:solidFill>
              <a:srgbClr val="A0A0A0"/>
            </a:solidFill>
            <a:ln w="58615" cap="flat">
              <a:noFill/>
              <a:prstDash val="solid"/>
              <a:miter/>
            </a:ln>
          </p:spPr>
          <p:txBody>
            <a:bodyPr rtlCol="0" anchor="ctr"/>
            <a:lstStyle/>
            <a:p>
              <a:endParaRPr lang="en-IN"/>
            </a:p>
          </p:txBody>
        </p:sp>
        <p:sp>
          <p:nvSpPr>
            <p:cNvPr id="19" name="Freeform: Shape 18"/>
            <p:cNvSpPr/>
            <p:nvPr/>
          </p:nvSpPr>
          <p:spPr>
            <a:xfrm>
              <a:off x="8704972" y="0"/>
              <a:ext cx="3487028" cy="6856360"/>
            </a:xfrm>
            <a:custGeom>
              <a:avLst/>
              <a:gdLst>
                <a:gd name="connsiteX0" fmla="*/ 234462 w 3487028"/>
                <a:gd name="connsiteY0" fmla="*/ 2184004 h 6856360"/>
                <a:gd name="connsiteX1" fmla="*/ 234462 w 3487028"/>
                <a:gd name="connsiteY1" fmla="*/ 4372718 h 6856360"/>
                <a:gd name="connsiteX2" fmla="*/ 2140047 w 3487028"/>
                <a:gd name="connsiteY2" fmla="*/ 5477082 h 6856360"/>
                <a:gd name="connsiteX3" fmla="*/ 3487029 w 3487028"/>
                <a:gd name="connsiteY3" fmla="*/ 4696492 h 6856360"/>
                <a:gd name="connsiteX4" fmla="*/ 3487029 w 3487028"/>
                <a:gd name="connsiteY4" fmla="*/ 4968462 h 6856360"/>
                <a:gd name="connsiteX5" fmla="*/ 2239108 w 3487028"/>
                <a:gd name="connsiteY5" fmla="*/ 5691951 h 6856360"/>
                <a:gd name="connsiteX6" fmla="*/ 2239108 w 3487028"/>
                <a:gd name="connsiteY6" fmla="*/ 6856360 h 6856360"/>
                <a:gd name="connsiteX7" fmla="*/ 2004646 w 3487028"/>
                <a:gd name="connsiteY7" fmla="*/ 6856360 h 6856360"/>
                <a:gd name="connsiteX8" fmla="*/ 2004646 w 3487028"/>
                <a:gd name="connsiteY8" fmla="*/ 5670758 h 6856360"/>
                <a:gd name="connsiteX9" fmla="*/ 0 w 3487028"/>
                <a:gd name="connsiteY9" fmla="*/ 4508703 h 6856360"/>
                <a:gd name="connsiteX10" fmla="*/ 0 w 3487028"/>
                <a:gd name="connsiteY10" fmla="*/ 2048019 h 6856360"/>
                <a:gd name="connsiteX11" fmla="*/ 2004646 w 3487028"/>
                <a:gd name="connsiteY11" fmla="*/ 885964 h 6856360"/>
                <a:gd name="connsiteX12" fmla="*/ 2004646 w 3487028"/>
                <a:gd name="connsiteY12" fmla="*/ 0 h 6856360"/>
                <a:gd name="connsiteX13" fmla="*/ 2239108 w 3487028"/>
                <a:gd name="connsiteY13" fmla="*/ 0 h 6856360"/>
                <a:gd name="connsiteX14" fmla="*/ 2239108 w 3487028"/>
                <a:gd name="connsiteY14" fmla="*/ 885964 h 6856360"/>
                <a:gd name="connsiteX15" fmla="*/ 3487029 w 3487028"/>
                <a:gd name="connsiteY15" fmla="*/ 1609452 h 6856360"/>
                <a:gd name="connsiteX16" fmla="*/ 3487029 w 3487028"/>
                <a:gd name="connsiteY16" fmla="*/ 1881422 h 6856360"/>
                <a:gd name="connsiteX17" fmla="*/ 2121877 w 3487028"/>
                <a:gd name="connsiteY17" fmla="*/ 1090236 h 6856360"/>
                <a:gd name="connsiteX18" fmla="*/ 234462 w 3487028"/>
                <a:gd name="connsiteY18" fmla="*/ 2184004 h 68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7028" h="6856360">
                  <a:moveTo>
                    <a:pt x="234462" y="2184004"/>
                  </a:moveTo>
                  <a:lnTo>
                    <a:pt x="234462" y="4372718"/>
                  </a:lnTo>
                  <a:lnTo>
                    <a:pt x="2140047" y="5477082"/>
                  </a:lnTo>
                  <a:lnTo>
                    <a:pt x="3487029" y="4696492"/>
                  </a:lnTo>
                  <a:lnTo>
                    <a:pt x="3487029" y="4968462"/>
                  </a:lnTo>
                  <a:lnTo>
                    <a:pt x="2239108" y="5691951"/>
                  </a:lnTo>
                  <a:lnTo>
                    <a:pt x="2239108" y="6856360"/>
                  </a:lnTo>
                  <a:lnTo>
                    <a:pt x="2004646" y="6856360"/>
                  </a:lnTo>
                  <a:lnTo>
                    <a:pt x="2004646" y="5670758"/>
                  </a:lnTo>
                  <a:lnTo>
                    <a:pt x="0" y="4508703"/>
                  </a:lnTo>
                  <a:lnTo>
                    <a:pt x="0" y="2048019"/>
                  </a:lnTo>
                  <a:lnTo>
                    <a:pt x="2004646" y="885964"/>
                  </a:lnTo>
                  <a:lnTo>
                    <a:pt x="2004646" y="0"/>
                  </a:lnTo>
                  <a:lnTo>
                    <a:pt x="2239108" y="0"/>
                  </a:lnTo>
                  <a:lnTo>
                    <a:pt x="2239108" y="885964"/>
                  </a:lnTo>
                  <a:lnTo>
                    <a:pt x="3487029" y="1609452"/>
                  </a:lnTo>
                  <a:lnTo>
                    <a:pt x="3487029" y="1881422"/>
                  </a:lnTo>
                  <a:lnTo>
                    <a:pt x="2121877" y="1090236"/>
                  </a:lnTo>
                  <a:lnTo>
                    <a:pt x="234462" y="2184004"/>
                  </a:lnTo>
                  <a:close/>
                </a:path>
              </a:pathLst>
            </a:custGeom>
            <a:gradFill>
              <a:gsLst>
                <a:gs pos="0">
                  <a:srgbClr val="FFFFFF"/>
                </a:gs>
                <a:gs pos="50000">
                  <a:srgbClr val="E5E5E5"/>
                </a:gs>
                <a:gs pos="100000">
                  <a:srgbClr val="CCCCCC"/>
                </a:gs>
              </a:gsLst>
              <a:lin ang="7302928" scaled="1"/>
            </a:gradFill>
            <a:ln w="58615" cap="flat">
              <a:noFill/>
              <a:prstDash val="solid"/>
              <a:miter/>
            </a:ln>
          </p:spPr>
          <p:txBody>
            <a:bodyPr rtlCol="0" anchor="ctr"/>
            <a:lstStyle/>
            <a:p>
              <a:endParaRPr lang="en-IN"/>
            </a:p>
          </p:txBody>
        </p:sp>
        <p:pic>
          <p:nvPicPr>
            <p:cNvPr id="18" name="Picture 17" descr="A group of people working on laptop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292" y="1011726"/>
              <a:ext cx="3282462" cy="4532680"/>
            </a:xfrm>
            <a:prstGeom prst="rect">
              <a:avLst/>
            </a:prstGeom>
          </p:spPr>
        </p:pic>
      </p:grpSp>
      <p:sp>
        <p:nvSpPr>
          <p:cNvPr id="28" name="TextBox 27"/>
          <p:cNvSpPr txBox="1"/>
          <p:nvPr/>
        </p:nvSpPr>
        <p:spPr>
          <a:xfrm>
            <a:off x="376569" y="900504"/>
            <a:ext cx="8328404" cy="584775"/>
          </a:xfrm>
          <a:prstGeom prst="rect">
            <a:avLst/>
          </a:prstGeom>
          <a:noFill/>
        </p:spPr>
        <p:txBody>
          <a:bodyPr wrap="square">
            <a:spAutoFit/>
          </a:bodyPr>
          <a:lstStyle/>
          <a:p>
            <a:r>
              <a:rPr lang="en-US" sz="3200" b="1" dirty="0">
                <a:solidFill>
                  <a:schemeClr val="tx1">
                    <a:lumMod val="75000"/>
                    <a:lumOff val="25000"/>
                  </a:schemeClr>
                </a:solidFill>
                <a:latin typeface="Montserrat" panose="00000500000000000000" pitchFamily="2" charset="0"/>
              </a:rPr>
              <a:t>Our </a:t>
            </a:r>
            <a:r>
              <a:rPr lang="en-US" sz="3200" b="1" dirty="0">
                <a:solidFill>
                  <a:schemeClr val="accent5"/>
                </a:solidFill>
                <a:latin typeface="Montserrat" panose="00000500000000000000" pitchFamily="2" charset="0"/>
              </a:rPr>
              <a:t>Vision</a:t>
            </a:r>
          </a:p>
        </p:txBody>
      </p:sp>
      <p:grpSp>
        <p:nvGrpSpPr>
          <p:cNvPr id="34" name="Group 33"/>
          <p:cNvGrpSpPr/>
          <p:nvPr/>
        </p:nvGrpSpPr>
        <p:grpSpPr>
          <a:xfrm>
            <a:off x="376568" y="2012698"/>
            <a:ext cx="7319631" cy="4150453"/>
            <a:chOff x="1032217" y="2012698"/>
            <a:chExt cx="7319631" cy="4150453"/>
          </a:xfrm>
        </p:grpSpPr>
        <p:sp>
          <p:nvSpPr>
            <p:cNvPr id="10" name="Freeform: Shape 9"/>
            <p:cNvSpPr/>
            <p:nvPr/>
          </p:nvSpPr>
          <p:spPr>
            <a:xfrm>
              <a:off x="1032217" y="2012698"/>
              <a:ext cx="1112520" cy="967790"/>
            </a:xfrm>
            <a:custGeom>
              <a:avLst/>
              <a:gdLst>
                <a:gd name="connsiteX0" fmla="*/ 834097 w 1112520"/>
                <a:gd name="connsiteY0" fmla="*/ 0 h 967790"/>
                <a:gd name="connsiteX1" fmla="*/ 277837 w 1112520"/>
                <a:gd name="connsiteY1" fmla="*/ 0 h 967790"/>
                <a:gd name="connsiteX2" fmla="*/ 0 w 1112520"/>
                <a:gd name="connsiteY2" fmla="*/ 483895 h 967790"/>
                <a:gd name="connsiteX3" fmla="*/ 277837 w 1112520"/>
                <a:gd name="connsiteY3" fmla="*/ 967791 h 967790"/>
                <a:gd name="connsiteX4" fmla="*/ 834097 w 1112520"/>
                <a:gd name="connsiteY4" fmla="*/ 967791 h 967790"/>
                <a:gd name="connsiteX5" fmla="*/ 1112520 w 1112520"/>
                <a:gd name="connsiteY5" fmla="*/ 483895 h 967790"/>
                <a:gd name="connsiteX6" fmla="*/ 834097 w 1112520"/>
                <a:gd name="connsiteY6" fmla="*/ 0 h 9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967790">
                  <a:moveTo>
                    <a:pt x="834097" y="0"/>
                  </a:moveTo>
                  <a:lnTo>
                    <a:pt x="277837" y="0"/>
                  </a:lnTo>
                  <a:lnTo>
                    <a:pt x="0" y="483895"/>
                  </a:lnTo>
                  <a:lnTo>
                    <a:pt x="277837" y="967791"/>
                  </a:lnTo>
                  <a:lnTo>
                    <a:pt x="834097" y="967791"/>
                  </a:lnTo>
                  <a:lnTo>
                    <a:pt x="1112520" y="483895"/>
                  </a:lnTo>
                  <a:lnTo>
                    <a:pt x="83409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1" name="Freeform: Shape 10"/>
            <p:cNvSpPr/>
            <p:nvPr/>
          </p:nvSpPr>
          <p:spPr>
            <a:xfrm>
              <a:off x="1148862" y="2113951"/>
              <a:ext cx="879230" cy="764695"/>
            </a:xfrm>
            <a:custGeom>
              <a:avLst/>
              <a:gdLst>
                <a:gd name="connsiteX0" fmla="*/ 659423 w 879230"/>
                <a:gd name="connsiteY0" fmla="*/ 0 h 764695"/>
                <a:gd name="connsiteX1" fmla="*/ 219808 w 879230"/>
                <a:gd name="connsiteY1" fmla="*/ 0 h 764695"/>
                <a:gd name="connsiteX2" fmla="*/ 0 w 879230"/>
                <a:gd name="connsiteY2" fmla="*/ 382642 h 764695"/>
                <a:gd name="connsiteX3" fmla="*/ 219808 w 879230"/>
                <a:gd name="connsiteY3" fmla="*/ 764696 h 764695"/>
                <a:gd name="connsiteX4" fmla="*/ 659423 w 879230"/>
                <a:gd name="connsiteY4" fmla="*/ 764696 h 764695"/>
                <a:gd name="connsiteX5" fmla="*/ 879231 w 879230"/>
                <a:gd name="connsiteY5" fmla="*/ 382642 h 764695"/>
                <a:gd name="connsiteX6" fmla="*/ 659423 w 879230"/>
                <a:gd name="connsiteY6" fmla="*/ 0 h 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30" h="764695">
                  <a:moveTo>
                    <a:pt x="659423" y="0"/>
                  </a:moveTo>
                  <a:lnTo>
                    <a:pt x="219808" y="0"/>
                  </a:lnTo>
                  <a:lnTo>
                    <a:pt x="0" y="382642"/>
                  </a:lnTo>
                  <a:lnTo>
                    <a:pt x="219808" y="764696"/>
                  </a:lnTo>
                  <a:lnTo>
                    <a:pt x="659423" y="764696"/>
                  </a:lnTo>
                  <a:lnTo>
                    <a:pt x="879231" y="382642"/>
                  </a:lnTo>
                  <a:lnTo>
                    <a:pt x="65942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pPr algn="ctr"/>
              <a:r>
                <a:rPr lang="en-US" b="1" dirty="0">
                  <a:solidFill>
                    <a:schemeClr val="tx1">
                      <a:lumMod val="75000"/>
                      <a:lumOff val="25000"/>
                    </a:schemeClr>
                  </a:solidFill>
                  <a:latin typeface="Montserrat" panose="00000500000000000000" pitchFamily="2" charset="0"/>
                </a:rPr>
                <a:t>01</a:t>
              </a:r>
              <a:endParaRPr lang="en-IN" b="1" dirty="0">
                <a:solidFill>
                  <a:schemeClr val="tx1">
                    <a:lumMod val="75000"/>
                    <a:lumOff val="25000"/>
                  </a:schemeClr>
                </a:solidFill>
                <a:latin typeface="Montserrat" panose="00000500000000000000" pitchFamily="2" charset="0"/>
              </a:endParaRPr>
            </a:p>
          </p:txBody>
        </p:sp>
        <p:sp>
          <p:nvSpPr>
            <p:cNvPr id="13" name="Freeform: Shape 12"/>
            <p:cNvSpPr/>
            <p:nvPr/>
          </p:nvSpPr>
          <p:spPr>
            <a:xfrm>
              <a:off x="1032217" y="3440247"/>
              <a:ext cx="1112520" cy="967790"/>
            </a:xfrm>
            <a:custGeom>
              <a:avLst/>
              <a:gdLst>
                <a:gd name="connsiteX0" fmla="*/ 834097 w 1112520"/>
                <a:gd name="connsiteY0" fmla="*/ 0 h 967790"/>
                <a:gd name="connsiteX1" fmla="*/ 277837 w 1112520"/>
                <a:gd name="connsiteY1" fmla="*/ 0 h 967790"/>
                <a:gd name="connsiteX2" fmla="*/ 0 w 1112520"/>
                <a:gd name="connsiteY2" fmla="*/ 483896 h 967790"/>
                <a:gd name="connsiteX3" fmla="*/ 277837 w 1112520"/>
                <a:gd name="connsiteY3" fmla="*/ 967790 h 967790"/>
                <a:gd name="connsiteX4" fmla="*/ 834097 w 1112520"/>
                <a:gd name="connsiteY4" fmla="*/ 967790 h 967790"/>
                <a:gd name="connsiteX5" fmla="*/ 1112520 w 1112520"/>
                <a:gd name="connsiteY5" fmla="*/ 483896 h 967790"/>
                <a:gd name="connsiteX6" fmla="*/ 834097 w 1112520"/>
                <a:gd name="connsiteY6" fmla="*/ 0 h 9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967790">
                  <a:moveTo>
                    <a:pt x="834097" y="0"/>
                  </a:moveTo>
                  <a:lnTo>
                    <a:pt x="277837" y="0"/>
                  </a:lnTo>
                  <a:lnTo>
                    <a:pt x="0" y="483896"/>
                  </a:lnTo>
                  <a:lnTo>
                    <a:pt x="277837" y="967790"/>
                  </a:lnTo>
                  <a:lnTo>
                    <a:pt x="834097" y="967790"/>
                  </a:lnTo>
                  <a:lnTo>
                    <a:pt x="1112520" y="483896"/>
                  </a:lnTo>
                  <a:lnTo>
                    <a:pt x="83409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4" name="Freeform: Shape 13"/>
            <p:cNvSpPr/>
            <p:nvPr/>
          </p:nvSpPr>
          <p:spPr>
            <a:xfrm>
              <a:off x="1148862" y="3541500"/>
              <a:ext cx="879230" cy="765284"/>
            </a:xfrm>
            <a:custGeom>
              <a:avLst/>
              <a:gdLst>
                <a:gd name="connsiteX0" fmla="*/ 659423 w 879230"/>
                <a:gd name="connsiteY0" fmla="*/ 0 h 765284"/>
                <a:gd name="connsiteX1" fmla="*/ 219808 w 879230"/>
                <a:gd name="connsiteY1" fmla="*/ 0 h 765284"/>
                <a:gd name="connsiteX2" fmla="*/ 0 w 879230"/>
                <a:gd name="connsiteY2" fmla="*/ 382642 h 765284"/>
                <a:gd name="connsiteX3" fmla="*/ 219808 w 879230"/>
                <a:gd name="connsiteY3" fmla="*/ 765285 h 765284"/>
                <a:gd name="connsiteX4" fmla="*/ 659423 w 879230"/>
                <a:gd name="connsiteY4" fmla="*/ 765285 h 765284"/>
                <a:gd name="connsiteX5" fmla="*/ 879231 w 879230"/>
                <a:gd name="connsiteY5" fmla="*/ 382642 h 765284"/>
                <a:gd name="connsiteX6" fmla="*/ 659423 w 879230"/>
                <a:gd name="connsiteY6" fmla="*/ 0 h 76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30" h="765284">
                  <a:moveTo>
                    <a:pt x="659423" y="0"/>
                  </a:moveTo>
                  <a:lnTo>
                    <a:pt x="219808" y="0"/>
                  </a:lnTo>
                  <a:lnTo>
                    <a:pt x="0" y="382642"/>
                  </a:lnTo>
                  <a:lnTo>
                    <a:pt x="219808" y="765285"/>
                  </a:lnTo>
                  <a:lnTo>
                    <a:pt x="659423" y="765285"/>
                  </a:lnTo>
                  <a:lnTo>
                    <a:pt x="879231" y="382642"/>
                  </a:lnTo>
                  <a:lnTo>
                    <a:pt x="65942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pPr algn="ctr"/>
              <a:r>
                <a:rPr lang="en-US" b="1" dirty="0">
                  <a:solidFill>
                    <a:schemeClr val="tx1">
                      <a:lumMod val="75000"/>
                      <a:lumOff val="25000"/>
                    </a:schemeClr>
                  </a:solidFill>
                  <a:latin typeface="Montserrat" panose="00000500000000000000" pitchFamily="2" charset="0"/>
                </a:rPr>
                <a:t>02</a:t>
              </a:r>
              <a:endParaRPr lang="en-IN" b="1" dirty="0">
                <a:solidFill>
                  <a:schemeClr val="tx1">
                    <a:lumMod val="75000"/>
                    <a:lumOff val="25000"/>
                  </a:schemeClr>
                </a:solidFill>
                <a:latin typeface="Montserrat" panose="00000500000000000000" pitchFamily="2" charset="0"/>
              </a:endParaRPr>
            </a:p>
          </p:txBody>
        </p:sp>
        <p:sp>
          <p:nvSpPr>
            <p:cNvPr id="16" name="Freeform: Shape 15"/>
            <p:cNvSpPr/>
            <p:nvPr/>
          </p:nvSpPr>
          <p:spPr>
            <a:xfrm>
              <a:off x="1032217" y="4877805"/>
              <a:ext cx="1112520" cy="967790"/>
            </a:xfrm>
            <a:custGeom>
              <a:avLst/>
              <a:gdLst>
                <a:gd name="connsiteX0" fmla="*/ 834097 w 1112520"/>
                <a:gd name="connsiteY0" fmla="*/ 0 h 967790"/>
                <a:gd name="connsiteX1" fmla="*/ 277837 w 1112520"/>
                <a:gd name="connsiteY1" fmla="*/ 0 h 967790"/>
                <a:gd name="connsiteX2" fmla="*/ 0 w 1112520"/>
                <a:gd name="connsiteY2" fmla="*/ 483895 h 967790"/>
                <a:gd name="connsiteX3" fmla="*/ 277837 w 1112520"/>
                <a:gd name="connsiteY3" fmla="*/ 967791 h 967790"/>
                <a:gd name="connsiteX4" fmla="*/ 834097 w 1112520"/>
                <a:gd name="connsiteY4" fmla="*/ 967791 h 967790"/>
                <a:gd name="connsiteX5" fmla="*/ 1112520 w 1112520"/>
                <a:gd name="connsiteY5" fmla="*/ 483895 h 967790"/>
                <a:gd name="connsiteX6" fmla="*/ 834097 w 1112520"/>
                <a:gd name="connsiteY6" fmla="*/ 0 h 9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967790">
                  <a:moveTo>
                    <a:pt x="834097" y="0"/>
                  </a:moveTo>
                  <a:lnTo>
                    <a:pt x="277837" y="0"/>
                  </a:lnTo>
                  <a:lnTo>
                    <a:pt x="0" y="483895"/>
                  </a:lnTo>
                  <a:lnTo>
                    <a:pt x="277837" y="967791"/>
                  </a:lnTo>
                  <a:lnTo>
                    <a:pt x="834097" y="967791"/>
                  </a:lnTo>
                  <a:lnTo>
                    <a:pt x="1112520" y="483895"/>
                  </a:lnTo>
                  <a:lnTo>
                    <a:pt x="83409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7" name="Freeform: Shape 16"/>
            <p:cNvSpPr/>
            <p:nvPr/>
          </p:nvSpPr>
          <p:spPr>
            <a:xfrm>
              <a:off x="1148862" y="4979058"/>
              <a:ext cx="879230" cy="764695"/>
            </a:xfrm>
            <a:custGeom>
              <a:avLst/>
              <a:gdLst>
                <a:gd name="connsiteX0" fmla="*/ 659423 w 879230"/>
                <a:gd name="connsiteY0" fmla="*/ 0 h 764695"/>
                <a:gd name="connsiteX1" fmla="*/ 219808 w 879230"/>
                <a:gd name="connsiteY1" fmla="*/ 0 h 764695"/>
                <a:gd name="connsiteX2" fmla="*/ 0 w 879230"/>
                <a:gd name="connsiteY2" fmla="*/ 382642 h 764695"/>
                <a:gd name="connsiteX3" fmla="*/ 219808 w 879230"/>
                <a:gd name="connsiteY3" fmla="*/ 764696 h 764695"/>
                <a:gd name="connsiteX4" fmla="*/ 659423 w 879230"/>
                <a:gd name="connsiteY4" fmla="*/ 764696 h 764695"/>
                <a:gd name="connsiteX5" fmla="*/ 879231 w 879230"/>
                <a:gd name="connsiteY5" fmla="*/ 382642 h 764695"/>
                <a:gd name="connsiteX6" fmla="*/ 659423 w 879230"/>
                <a:gd name="connsiteY6" fmla="*/ 0 h 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30" h="764695">
                  <a:moveTo>
                    <a:pt x="659423" y="0"/>
                  </a:moveTo>
                  <a:lnTo>
                    <a:pt x="219808" y="0"/>
                  </a:lnTo>
                  <a:lnTo>
                    <a:pt x="0" y="382642"/>
                  </a:lnTo>
                  <a:lnTo>
                    <a:pt x="219808" y="764696"/>
                  </a:lnTo>
                  <a:lnTo>
                    <a:pt x="659423" y="764696"/>
                  </a:lnTo>
                  <a:lnTo>
                    <a:pt x="879231" y="382642"/>
                  </a:lnTo>
                  <a:lnTo>
                    <a:pt x="65942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pPr algn="ctr"/>
              <a:r>
                <a:rPr lang="en-US" b="1" dirty="0">
                  <a:solidFill>
                    <a:schemeClr val="tx1">
                      <a:lumMod val="75000"/>
                      <a:lumOff val="25000"/>
                    </a:schemeClr>
                  </a:solidFill>
                  <a:latin typeface="Montserrat" panose="00000500000000000000" pitchFamily="2" charset="0"/>
                </a:rPr>
                <a:t>03</a:t>
              </a:r>
              <a:endParaRPr lang="en-IN" b="1" dirty="0">
                <a:solidFill>
                  <a:schemeClr val="tx1">
                    <a:lumMod val="75000"/>
                    <a:lumOff val="25000"/>
                  </a:schemeClr>
                </a:solidFill>
                <a:latin typeface="Montserrat" panose="00000500000000000000" pitchFamily="2" charset="0"/>
              </a:endParaRPr>
            </a:p>
          </p:txBody>
        </p:sp>
        <p:sp>
          <p:nvSpPr>
            <p:cNvPr id="29" name="TextBox 28"/>
            <p:cNvSpPr txBox="1"/>
            <p:nvPr/>
          </p:nvSpPr>
          <p:spPr>
            <a:xfrm>
              <a:off x="2227593" y="2175337"/>
              <a:ext cx="6124255" cy="523220"/>
            </a:xfrm>
            <a:prstGeom prst="rect">
              <a:avLst/>
            </a:prstGeom>
            <a:noFill/>
          </p:spPr>
          <p:txBody>
            <a:bodyPr wrap="square">
              <a:spAutoFit/>
            </a:bodyPr>
            <a:lstStyle/>
            <a:p>
              <a:pPr algn="just"/>
              <a:r>
                <a:rPr lang="en-US" sz="1400" b="0" i="0" dirty="0">
                  <a:solidFill>
                    <a:schemeClr val="tx1">
                      <a:lumMod val="75000"/>
                      <a:lumOff val="25000"/>
                    </a:schemeClr>
                  </a:solidFill>
                  <a:effectLst/>
                  <a:latin typeface="Montserrat" panose="00000500000000000000" pitchFamily="2" charset="0"/>
                </a:rPr>
                <a:t>We aspire to empower individuals and businesses, driving transformative change and unlocking their full potential.</a:t>
              </a:r>
            </a:p>
          </p:txBody>
        </p:sp>
        <p:sp>
          <p:nvSpPr>
            <p:cNvPr id="32" name="TextBox 31"/>
            <p:cNvSpPr txBox="1"/>
            <p:nvPr/>
          </p:nvSpPr>
          <p:spPr>
            <a:xfrm>
              <a:off x="2227592" y="3278066"/>
              <a:ext cx="6124255" cy="1169551"/>
            </a:xfrm>
            <a:prstGeom prst="rect">
              <a:avLst/>
            </a:prstGeom>
            <a:noFill/>
          </p:spPr>
          <p:txBody>
            <a:bodyPr wrap="square">
              <a:spAutoFit/>
            </a:bodyPr>
            <a:lstStyle/>
            <a:p>
              <a:pPr algn="just"/>
              <a:r>
                <a:rPr lang="en-US" sz="1400" dirty="0">
                  <a:solidFill>
                    <a:schemeClr val="tx1">
                      <a:lumMod val="75000"/>
                      <a:lumOff val="25000"/>
                    </a:schemeClr>
                  </a:solidFill>
                  <a:latin typeface="Montserrat" panose="00000500000000000000" pitchFamily="2" charset="0"/>
                </a:rPr>
                <a:t>Our vision is to grow our multi-disciplinary team in order to offer a broad spectrum of specialist Engineering, Consulting and Project Management Consulting services to become our Clients' preferred Service Provider choice through excellence and efficiency in all aspects of the project life cycle.</a:t>
              </a:r>
            </a:p>
          </p:txBody>
        </p:sp>
        <p:sp>
          <p:nvSpPr>
            <p:cNvPr id="33" name="TextBox 32"/>
            <p:cNvSpPr txBox="1"/>
            <p:nvPr/>
          </p:nvSpPr>
          <p:spPr>
            <a:xfrm>
              <a:off x="2175428" y="4832017"/>
              <a:ext cx="6124255" cy="1331134"/>
            </a:xfrm>
            <a:prstGeom prst="rect">
              <a:avLst/>
            </a:prstGeom>
            <a:noFill/>
          </p:spPr>
          <p:txBody>
            <a:bodyPr wrap="square">
              <a:spAutoFit/>
            </a:bodyPr>
            <a:lstStyle/>
            <a:p>
              <a:pPr algn="just"/>
              <a:r>
                <a:rPr lang="en-US" sz="1400" b="0" i="0" dirty="0">
                  <a:solidFill>
                    <a:schemeClr val="tx1">
                      <a:lumMod val="75000"/>
                      <a:lumOff val="25000"/>
                    </a:schemeClr>
                  </a:solidFill>
                  <a:effectLst/>
                  <a:latin typeface="Montserrat" panose="00000500000000000000" pitchFamily="2" charset="0"/>
                </a:rPr>
                <a:t>With a strong commitment to sustainability, </a:t>
              </a:r>
              <a:r>
                <a:rPr lang="en-US" sz="1400" dirty="0">
                  <a:solidFill>
                    <a:schemeClr val="tx1">
                      <a:lumMod val="75000"/>
                      <a:lumOff val="25000"/>
                    </a:schemeClr>
                  </a:solidFill>
                  <a:latin typeface="Montserrat" panose="00000500000000000000" pitchFamily="2" charset="0"/>
                </a:rPr>
                <a:t>Whether it is a Commercial &amp; Residential Building project, Infrastructure project or Industrial Project, M/s 1.5 Gamma Consultants Pvt. Ltd.  aims  to  become  leading  service  provider  that  will  exceed expectations and set new standards!</a:t>
              </a:r>
              <a:endParaRPr lang="en-IN" sz="1400" dirty="0">
                <a:solidFill>
                  <a:schemeClr val="tx1">
                    <a:lumMod val="75000"/>
                    <a:lumOff val="25000"/>
                  </a:schemeClr>
                </a:solidFill>
                <a:latin typeface="Montserrat" panose="00000500000000000000" pitchFamily="2" charset="0"/>
              </a:endParaRPr>
            </a:p>
            <a:p>
              <a:pPr algn="just"/>
              <a:endParaRPr lang="en-US" sz="1050" b="0" i="0" dirty="0">
                <a:solidFill>
                  <a:schemeClr val="tx1">
                    <a:lumMod val="75000"/>
                    <a:lumOff val="25000"/>
                  </a:schemeClr>
                </a:solidFill>
                <a:effectLst/>
                <a:latin typeface="Montserrat" panose="00000500000000000000" pitchFamily="2"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RAJIV HATHMODE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BD3B80CD-FC6B-10A4-89AB-8D06B1E00309}"/>
              </a:ext>
            </a:extLst>
          </p:cNvPr>
          <p:cNvPicPr>
            <a:picLocks noChangeAspect="1"/>
          </p:cNvPicPr>
          <p:nvPr/>
        </p:nvPicPr>
        <p:blipFill>
          <a:blip r:embed="rId2"/>
          <a:srcRect/>
          <a:stretch>
            <a:fillRect/>
          </a:stretch>
        </p:blipFill>
        <p:spPr bwMode="auto">
          <a:xfrm>
            <a:off x="0" y="-1"/>
            <a:ext cx="12192000" cy="6306225"/>
          </a:xfrm>
          <a:prstGeom prst="rect">
            <a:avLst/>
          </a:prstGeom>
          <a:noFill/>
          <a:ln w="9525">
            <a:noFill/>
            <a:miter lim="800000"/>
            <a:headEnd/>
            <a:tailEnd/>
          </a:ln>
        </p:spPr>
      </p:pic>
    </p:spTree>
    <p:extLst>
      <p:ext uri="{BB962C8B-B14F-4D97-AF65-F5344CB8AC3E}">
        <p14:creationId xmlns:p14="http://schemas.microsoft.com/office/powerpoint/2010/main" val="2997872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RAUT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E4EA01A7-C5FB-910A-351E-FE129C5A591F}"/>
              </a:ext>
            </a:extLst>
          </p:cNvPr>
          <p:cNvPicPr>
            <a:picLocks noChangeAspect="1"/>
          </p:cNvPicPr>
          <p:nvPr/>
        </p:nvPicPr>
        <p:blipFill>
          <a:blip r:embed="rId2"/>
          <a:srcRect/>
          <a:stretch>
            <a:fillRect/>
          </a:stretch>
        </p:blipFill>
        <p:spPr bwMode="auto">
          <a:xfrm>
            <a:off x="877824" y="19731"/>
            <a:ext cx="9953824" cy="6267948"/>
          </a:xfrm>
          <a:prstGeom prst="rect">
            <a:avLst/>
          </a:prstGeom>
          <a:noFill/>
          <a:ln w="9525">
            <a:noFill/>
            <a:miter lim="800000"/>
            <a:headEnd/>
            <a:tailEnd/>
          </a:ln>
        </p:spPr>
      </p:pic>
    </p:spTree>
    <p:extLst>
      <p:ext uri="{BB962C8B-B14F-4D97-AF65-F5344CB8AC3E}">
        <p14:creationId xmlns:p14="http://schemas.microsoft.com/office/powerpoint/2010/main" val="3169334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WAGHMARE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C4CFFC7A-9184-B366-C9D7-EA99F8153816}"/>
              </a:ext>
            </a:extLst>
          </p:cNvPr>
          <p:cNvPicPr>
            <a:picLocks noChangeAspect="1"/>
          </p:cNvPicPr>
          <p:nvPr/>
        </p:nvPicPr>
        <p:blipFill>
          <a:blip r:embed="rId2" cstate="print"/>
          <a:srcRect/>
          <a:stretch>
            <a:fillRect/>
          </a:stretch>
        </p:blipFill>
        <p:spPr bwMode="auto">
          <a:xfrm>
            <a:off x="0" y="-1"/>
            <a:ext cx="12126703" cy="6287679"/>
          </a:xfrm>
          <a:prstGeom prst="rect">
            <a:avLst/>
          </a:prstGeom>
          <a:noFill/>
          <a:ln w="9525">
            <a:noFill/>
            <a:miter lim="800000"/>
            <a:headEnd/>
            <a:tailEnd/>
          </a:ln>
        </p:spPr>
      </p:pic>
    </p:spTree>
    <p:extLst>
      <p:ext uri="{BB962C8B-B14F-4D97-AF65-F5344CB8AC3E}">
        <p14:creationId xmlns:p14="http://schemas.microsoft.com/office/powerpoint/2010/main" val="3494110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DESHMUKH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B84125CF-2F6E-1282-F9DB-EDFED6F1B9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9299"/>
            <a:ext cx="12126702" cy="6276925"/>
          </a:xfrm>
          <a:prstGeom prst="rect">
            <a:avLst/>
          </a:prstGeom>
          <a:noFill/>
          <a:ln>
            <a:noFill/>
          </a:ln>
        </p:spPr>
      </p:pic>
    </p:spTree>
    <p:extLst>
      <p:ext uri="{BB962C8B-B14F-4D97-AF65-F5344CB8AC3E}">
        <p14:creationId xmlns:p14="http://schemas.microsoft.com/office/powerpoint/2010/main" val="2756415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SUKINKAR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745BEE8C-48C8-9367-92A6-44BD74542C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306225"/>
          </a:xfrm>
          <a:prstGeom prst="rect">
            <a:avLst/>
          </a:prstGeom>
          <a:noFill/>
          <a:ln w="12700">
            <a:solidFill>
              <a:schemeClr val="tx1"/>
            </a:solidFill>
          </a:ln>
        </p:spPr>
      </p:pic>
    </p:spTree>
    <p:extLst>
      <p:ext uri="{BB962C8B-B14F-4D97-AF65-F5344CB8AC3E}">
        <p14:creationId xmlns:p14="http://schemas.microsoft.com/office/powerpoint/2010/main" val="697615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FOREST DEPARTMENT REST HOUSE POMBHURNA</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D7EE2D10-9A00-D267-599B-B8ABCC202C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126702" cy="6287679"/>
          </a:xfrm>
          <a:prstGeom prst="rect">
            <a:avLst/>
          </a:prstGeom>
          <a:noFill/>
          <a:ln w="12700">
            <a:solidFill>
              <a:schemeClr val="tx1"/>
            </a:solidFill>
          </a:ln>
        </p:spPr>
      </p:pic>
    </p:spTree>
    <p:extLst>
      <p:ext uri="{BB962C8B-B14F-4D97-AF65-F5344CB8AC3E}">
        <p14:creationId xmlns:p14="http://schemas.microsoft.com/office/powerpoint/2010/main" val="2267171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56262" y="194674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STRUCTURAL DESIGN </a:t>
            </a:r>
            <a:r>
              <a:rPr lang="en-US" sz="3600" b="1" dirty="0">
                <a:solidFill>
                  <a:srgbClr val="C00000"/>
                </a:solidFill>
                <a:latin typeface="Montserrat" panose="00000500000000000000" pitchFamily="2" charset="0"/>
              </a:rPr>
              <a:t>ENGINEERING</a:t>
            </a:r>
            <a:r>
              <a:rPr lang="en-US" sz="3600" b="1" dirty="0">
                <a:solidFill>
                  <a:schemeClr val="tx1">
                    <a:lumMod val="75000"/>
                    <a:lumOff val="25000"/>
                  </a:schemeClr>
                </a:solidFill>
                <a:latin typeface="Montserrat" panose="00000500000000000000" pitchFamily="2" charset="0"/>
              </a:rPr>
              <a:t> </a:t>
            </a:r>
            <a:endParaRPr lang="en-US" sz="3600" b="1" dirty="0">
              <a:solidFill>
                <a:schemeClr val="bg2"/>
              </a:solidFill>
              <a:latin typeface="Montserrat" panose="00000500000000000000" pitchFamily="2" charset="0"/>
            </a:endParaRP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163" y="4071779"/>
            <a:ext cx="4015227" cy="1658942"/>
          </a:xfrm>
          <a:prstGeom prst="rect">
            <a:avLst/>
          </a:prstGeom>
        </p:spPr>
      </p:pic>
      <p:sp>
        <p:nvSpPr>
          <p:cNvPr id="14" name="TextBox 16"/>
          <p:cNvSpPr txBox="1"/>
          <p:nvPr/>
        </p:nvSpPr>
        <p:spPr>
          <a:xfrm>
            <a:off x="1119213" y="3085229"/>
            <a:ext cx="6488478" cy="738664"/>
          </a:xfrm>
          <a:prstGeom prst="rect">
            <a:avLst/>
          </a:prstGeom>
        </p:spPr>
        <p:txBody>
          <a:bodyPr wrap="square" lIns="0" tIns="0" rIns="0" bIns="0" rtlCol="0" anchor="t">
            <a:spAutoFit/>
          </a:bodyPr>
          <a:lstStyle/>
          <a:p>
            <a:pPr algn="ctr"/>
            <a:r>
              <a:rPr lang="en-US" sz="2400" b="1" dirty="0">
                <a:solidFill>
                  <a:schemeClr val="tx1">
                    <a:lumMod val="75000"/>
                    <a:lumOff val="25000"/>
                  </a:schemeClr>
                </a:solidFill>
                <a:latin typeface="Montserrat" panose="00000500000000000000" pitchFamily="2" charset="0"/>
              </a:rPr>
              <a:t>LIST OF GARDEN, SPORTS COMPLEX AND AUDITORIUM PROJECTS</a:t>
            </a:r>
            <a:endParaRPr lang="en-US" sz="2400" b="1" dirty="0">
              <a:solidFill>
                <a:schemeClr val="bg2"/>
              </a:solidFill>
              <a:latin typeface="Montserrat" panose="00000500000000000000" pitchFamily="2" charset="0"/>
            </a:endParaRPr>
          </a:p>
        </p:txBody>
      </p:sp>
    </p:spTree>
    <p:extLst>
      <p:ext uri="{BB962C8B-B14F-4D97-AF65-F5344CB8AC3E}">
        <p14:creationId xmlns:p14="http://schemas.microsoft.com/office/powerpoint/2010/main" val="3560613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54627614"/>
              </p:ext>
            </p:extLst>
          </p:nvPr>
        </p:nvGraphicFramePr>
        <p:xfrm>
          <a:off x="0" y="14516"/>
          <a:ext cx="12192000" cy="6995882"/>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551330">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95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BRIEF DESCRIPTION</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15608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BOTANICAL GARDEN FOR FOREST DEPARTMENT, NEW CHANDA,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NEW CHANDA,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DESIGN OF UNIQUE SHAPE BUILDINGS FOR OFFICE, EXHINITIONS, MUSEUM, AQUARIUM, BUTTERFLY GARDEN, TICKET COUNTER AND LANDSCAPE ANCILLARY STRUCTURES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8207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2</a:t>
                      </a:r>
                      <a:endParaRPr lang="en-IN"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ECO PARK, POMBHURNA, CHANDRAPUR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POMBHURNA, CHANDRAPUR,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AUDITORIUM BUILDING INCLUDING LANDSCAPE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8184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3</a:t>
                      </a:r>
                      <a:endParaRPr lang="en-IN"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DIGRAS TOWN HALL, DIGRAS, YAVATMAL</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DIGRAS, YAVATMAL,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BASEMENT + 3 UPPER FLOORS FOR AUDITOIUM AND MARKET</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8051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4</a:t>
                      </a:r>
                      <a:endParaRPr lang="en-IN"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DIGRAS SPORTS COMPLEX</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DIGRAS, YAVATMAL,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BADMINTON COURT, RUNNING TRACK AND ADMIN BUILDING</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8497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5</a:t>
                      </a:r>
                      <a:endParaRPr lang="en-IN"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600" b="0" i="0" u="none" strike="noStrike" kern="1200" baseline="0" dirty="0">
                          <a:solidFill>
                            <a:schemeClr val="dk1"/>
                          </a:solidFill>
                          <a:latin typeface="Montserrat" panose="00000500000000000000" pitchFamily="2" charset="0"/>
                          <a:ea typeface="+mn-ea"/>
                          <a:cs typeface="+mn-cs"/>
                        </a:rPr>
                        <a:t>ENERGY PARK, VADGAON, YAVATMAL</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VADGAON, YAVATMAL,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bl>
          </a:graphicData>
        </a:graphic>
      </p:graphicFrame>
      <p:sp>
        <p:nvSpPr>
          <p:cNvPr id="7" name="TextBox 6"/>
          <p:cNvSpPr txBox="1"/>
          <p:nvPr/>
        </p:nvSpPr>
        <p:spPr>
          <a:xfrm>
            <a:off x="1099799" y="139668"/>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a:t>
            </a:r>
            <a:r>
              <a:rPr lang="en-IN" sz="2800" b="1" dirty="0">
                <a:solidFill>
                  <a:schemeClr val="bg1">
                    <a:lumMod val="95000"/>
                  </a:schemeClr>
                </a:solidFill>
                <a:latin typeface="Montserrat" panose="00000500000000000000" pitchFamily="2" charset="0"/>
                <a:ea typeface="Cambria" panose="02040503050406030204" pitchFamily="18" charset="0"/>
              </a:rPr>
              <a:t>GARDENS, SPORTS COMPLEX AND AUDITORIUM PROJECTS</a:t>
            </a:r>
          </a:p>
          <a:p>
            <a:endParaRPr lang="en-IN" dirty="0"/>
          </a:p>
        </p:txBody>
      </p:sp>
    </p:spTree>
    <p:extLst>
      <p:ext uri="{BB962C8B-B14F-4D97-AF65-F5344CB8AC3E}">
        <p14:creationId xmlns:p14="http://schemas.microsoft.com/office/powerpoint/2010/main" val="21802613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8E542-8A07-1279-FEF9-7FB8AA0EC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700"/>
            <a:ext cx="6268197" cy="5956300"/>
          </a:xfrm>
          <a:prstGeom prst="rect">
            <a:avLst/>
          </a:prstGeom>
        </p:spPr>
      </p:pic>
      <p:sp>
        <p:nvSpPr>
          <p:cNvPr id="9" name="TextBox 8">
            <a:extLst>
              <a:ext uri="{FF2B5EF4-FFF2-40B4-BE49-F238E27FC236}">
                <a16:creationId xmlns:a16="http://schemas.microsoft.com/office/drawing/2014/main" id="{D2642E5B-C903-B711-F685-3E72968A9684}"/>
              </a:ext>
            </a:extLst>
          </p:cNvPr>
          <p:cNvSpPr txBox="1"/>
          <p:nvPr/>
        </p:nvSpPr>
        <p:spPr>
          <a:xfrm>
            <a:off x="1701800" y="101600"/>
            <a:ext cx="8572500" cy="707886"/>
          </a:xfrm>
          <a:prstGeom prst="rect">
            <a:avLst/>
          </a:prstGeom>
          <a:noFill/>
        </p:spPr>
        <p:txBody>
          <a:bodyPr wrap="square" rtlCol="0">
            <a:spAutoFit/>
          </a:bodyPr>
          <a:lstStyle/>
          <a:p>
            <a:pPr algn="ctr"/>
            <a:r>
              <a:rPr lang="en-IN" sz="2000" b="1" dirty="0">
                <a:solidFill>
                  <a:srgbClr val="000000"/>
                </a:solidFill>
                <a:effectLst/>
                <a:latin typeface="Montserrat" panose="00000500000000000000" pitchFamily="2" charset="0"/>
                <a:ea typeface="Times New Roman" panose="02020603050405020304" pitchFamily="18" charset="0"/>
              </a:rPr>
              <a:t>Botanical Garden for Forest Department, New Chanda, Chandrapur</a:t>
            </a:r>
            <a:endParaRPr lang="en-IN" sz="2000" b="1" dirty="0">
              <a:latin typeface="Montserrat" panose="00000500000000000000" pitchFamily="2" charset="0"/>
            </a:endParaRPr>
          </a:p>
        </p:txBody>
      </p:sp>
      <p:graphicFrame>
        <p:nvGraphicFramePr>
          <p:cNvPr id="10" name="Table 9">
            <a:extLst>
              <a:ext uri="{FF2B5EF4-FFF2-40B4-BE49-F238E27FC236}">
                <a16:creationId xmlns:a16="http://schemas.microsoft.com/office/drawing/2014/main" id="{B6C9D83F-AE09-BEE7-0EA8-1E9CE11E8817}"/>
              </a:ext>
            </a:extLst>
          </p:cNvPr>
          <p:cNvGraphicFramePr>
            <a:graphicFrameLocks noGrp="1"/>
          </p:cNvGraphicFramePr>
          <p:nvPr>
            <p:extLst>
              <p:ext uri="{D42A27DB-BD31-4B8C-83A1-F6EECF244321}">
                <p14:modId xmlns:p14="http://schemas.microsoft.com/office/powerpoint/2010/main" val="4048266643"/>
              </p:ext>
            </p:extLst>
          </p:nvPr>
        </p:nvGraphicFramePr>
        <p:xfrm>
          <a:off x="6268197" y="901701"/>
          <a:ext cx="5923803" cy="5805590"/>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33508">
                  <a:extLst>
                    <a:ext uri="{9D8B030D-6E8A-4147-A177-3AD203B41FA5}">
                      <a16:colId xmlns:a16="http://schemas.microsoft.com/office/drawing/2014/main" val="20000"/>
                    </a:ext>
                  </a:extLst>
                </a:gridCol>
                <a:gridCol w="1953370">
                  <a:extLst>
                    <a:ext uri="{9D8B030D-6E8A-4147-A177-3AD203B41FA5}">
                      <a16:colId xmlns:a16="http://schemas.microsoft.com/office/drawing/2014/main" val="20001"/>
                    </a:ext>
                  </a:extLst>
                </a:gridCol>
                <a:gridCol w="3536925">
                  <a:extLst>
                    <a:ext uri="{9D8B030D-6E8A-4147-A177-3AD203B41FA5}">
                      <a16:colId xmlns:a16="http://schemas.microsoft.com/office/drawing/2014/main" val="20002"/>
                    </a:ext>
                  </a:extLst>
                </a:gridCol>
              </a:tblGrid>
              <a:tr h="961823">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BOTANICAL GARDEN FOR FOREST DEPARTMENT, NEW CHANDA,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867296">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M/S 360 DESIGN CONCEPT PVT LTD. AND FOREST DEPARTMENT,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71828">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NEW CHANDA,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213747">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DESIGN OF UNIQUE SHAPE BUILDINGS FOR OFFICE, EXHINITIONS, MUSEUM, AQUARIUM, BUTTERFLY GARDEN, TICKET COUNTER AND LANDSCAPE ANCILLARY STRUCTURES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548083">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548083">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548083">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155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2857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642E5B-C903-B711-F685-3E72968A9684}"/>
              </a:ext>
            </a:extLst>
          </p:cNvPr>
          <p:cNvSpPr txBox="1"/>
          <p:nvPr/>
        </p:nvSpPr>
        <p:spPr>
          <a:xfrm>
            <a:off x="1701800" y="101600"/>
            <a:ext cx="8572500" cy="707886"/>
          </a:xfrm>
          <a:prstGeom prst="rect">
            <a:avLst/>
          </a:prstGeom>
          <a:noFill/>
        </p:spPr>
        <p:txBody>
          <a:bodyPr wrap="square" rtlCol="0">
            <a:spAutoFit/>
          </a:bodyPr>
          <a:lstStyle/>
          <a:p>
            <a:pPr algn="ctr"/>
            <a:r>
              <a:rPr lang="en-IN" sz="2000" b="1" dirty="0">
                <a:solidFill>
                  <a:srgbClr val="000000"/>
                </a:solidFill>
                <a:effectLst/>
                <a:latin typeface="Montserrat" panose="00000500000000000000" pitchFamily="2" charset="0"/>
                <a:ea typeface="Times New Roman" panose="02020603050405020304" pitchFamily="18" charset="0"/>
              </a:rPr>
              <a:t>Botanical Garden for Forest Department, New Chanda, Chandrapur</a:t>
            </a:r>
            <a:endParaRPr lang="en-IN" sz="2000" b="1" dirty="0">
              <a:latin typeface="Montserrat" panose="00000500000000000000" pitchFamily="2" charset="0"/>
            </a:endParaRPr>
          </a:p>
        </p:txBody>
      </p:sp>
      <p:pic>
        <p:nvPicPr>
          <p:cNvPr id="5" name="Picture 4">
            <a:extLst>
              <a:ext uri="{FF2B5EF4-FFF2-40B4-BE49-F238E27FC236}">
                <a16:creationId xmlns:a16="http://schemas.microsoft.com/office/drawing/2014/main" id="{22D1BC30-82B2-549E-9B1F-CFC26BBBA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1658600" cy="6858000"/>
          </a:xfrm>
          <a:prstGeom prst="rect">
            <a:avLst/>
          </a:prstGeom>
        </p:spPr>
      </p:pic>
    </p:spTree>
    <p:extLst>
      <p:ext uri="{BB962C8B-B14F-4D97-AF65-F5344CB8AC3E}">
        <p14:creationId xmlns:p14="http://schemas.microsoft.com/office/powerpoint/2010/main" val="103441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p:cNvSpPr/>
          <p:nvPr/>
        </p:nvSpPr>
        <p:spPr>
          <a:xfrm>
            <a:off x="0" y="0"/>
            <a:ext cx="1682261" cy="1667142"/>
          </a:xfrm>
          <a:custGeom>
            <a:avLst/>
            <a:gdLst>
              <a:gd name="connsiteX0" fmla="*/ 0 w 1682261"/>
              <a:gd name="connsiteY0" fmla="*/ 0 h 1667142"/>
              <a:gd name="connsiteX1" fmla="*/ 0 w 1682261"/>
              <a:gd name="connsiteY1" fmla="*/ 1263308 h 1667142"/>
              <a:gd name="connsiteX2" fmla="*/ 695765 w 1682261"/>
              <a:gd name="connsiteY2" fmla="*/ 1667143 h 1667142"/>
              <a:gd name="connsiteX3" fmla="*/ 1682262 w 1682261"/>
              <a:gd name="connsiteY3" fmla="*/ 1094946 h 1667142"/>
              <a:gd name="connsiteX4" fmla="*/ 1682262 w 1682261"/>
              <a:gd name="connsiteY4" fmla="*/ 0 h 1667142"/>
              <a:gd name="connsiteX5" fmla="*/ 0 w 1682261"/>
              <a:gd name="connsiteY5" fmla="*/ 0 h 16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261" h="1667142">
                <a:moveTo>
                  <a:pt x="0" y="0"/>
                </a:moveTo>
                <a:lnTo>
                  <a:pt x="0" y="1263308"/>
                </a:lnTo>
                <a:lnTo>
                  <a:pt x="695765" y="1667143"/>
                </a:lnTo>
                <a:lnTo>
                  <a:pt x="1682262" y="1094946"/>
                </a:lnTo>
                <a:lnTo>
                  <a:pt x="1682262" y="0"/>
                </a:lnTo>
                <a:lnTo>
                  <a:pt x="0" y="0"/>
                </a:lnTo>
                <a:close/>
              </a:path>
            </a:pathLst>
          </a:custGeom>
          <a:solidFill>
            <a:srgbClr val="F7F7F7"/>
          </a:solidFill>
          <a:ln w="58615" cap="flat">
            <a:noFill/>
            <a:prstDash val="solid"/>
            <a:miter/>
          </a:ln>
        </p:spPr>
        <p:txBody>
          <a:bodyPr rtlCol="0" anchor="ctr"/>
          <a:lstStyle/>
          <a:p>
            <a:endParaRPr lang="en-IN"/>
          </a:p>
        </p:txBody>
      </p:sp>
      <p:sp>
        <p:nvSpPr>
          <p:cNvPr id="53" name="Freeform: Shape 52"/>
          <p:cNvSpPr/>
          <p:nvPr/>
        </p:nvSpPr>
        <p:spPr>
          <a:xfrm>
            <a:off x="10285827" y="0"/>
            <a:ext cx="1917309" cy="2234630"/>
          </a:xfrm>
          <a:custGeom>
            <a:avLst/>
            <a:gdLst>
              <a:gd name="connsiteX0" fmla="*/ 1917310 w 1917309"/>
              <a:gd name="connsiteY0" fmla="*/ 0 h 2234630"/>
              <a:gd name="connsiteX1" fmla="*/ 337625 w 1917309"/>
              <a:gd name="connsiteY1" fmla="*/ 0 h 2234630"/>
              <a:gd name="connsiteX2" fmla="*/ 0 w 1917309"/>
              <a:gd name="connsiteY2" fmla="*/ 196031 h 2234630"/>
              <a:gd name="connsiteX3" fmla="*/ 0 w 1917309"/>
              <a:gd name="connsiteY3" fmla="*/ 1555294 h 2234630"/>
              <a:gd name="connsiteX4" fmla="*/ 1171722 w 1917309"/>
              <a:gd name="connsiteY4" fmla="*/ 2234631 h 2234630"/>
              <a:gd name="connsiteX5" fmla="*/ 1917310 w 1917309"/>
              <a:gd name="connsiteY5" fmla="*/ 1802539 h 2234630"/>
              <a:gd name="connsiteX6" fmla="*/ 1917310 w 1917309"/>
              <a:gd name="connsiteY6" fmla="*/ 0 h 2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7309" h="2234630">
                <a:moveTo>
                  <a:pt x="1917310" y="0"/>
                </a:moveTo>
                <a:lnTo>
                  <a:pt x="337625" y="0"/>
                </a:lnTo>
                <a:lnTo>
                  <a:pt x="0" y="196031"/>
                </a:lnTo>
                <a:lnTo>
                  <a:pt x="0" y="1555294"/>
                </a:lnTo>
                <a:lnTo>
                  <a:pt x="1171722" y="2234631"/>
                </a:lnTo>
                <a:lnTo>
                  <a:pt x="1917310" y="1802539"/>
                </a:lnTo>
                <a:lnTo>
                  <a:pt x="1917310" y="0"/>
                </a:lnTo>
                <a:close/>
              </a:path>
            </a:pathLst>
          </a:custGeom>
          <a:solidFill>
            <a:schemeClr val="bg1">
              <a:lumMod val="95000"/>
            </a:schemeClr>
          </a:solidFill>
          <a:ln w="58615" cap="flat">
            <a:noFill/>
            <a:prstDash val="solid"/>
            <a:miter/>
          </a:ln>
        </p:spPr>
        <p:txBody>
          <a:bodyPr rtlCol="0" anchor="ctr"/>
          <a:lstStyle/>
          <a:p>
            <a:endParaRPr lang="en-IN"/>
          </a:p>
        </p:txBody>
      </p:sp>
      <p:grpSp>
        <p:nvGrpSpPr>
          <p:cNvPr id="5" name="Group 4"/>
          <p:cNvGrpSpPr/>
          <p:nvPr/>
        </p:nvGrpSpPr>
        <p:grpSpPr>
          <a:xfrm>
            <a:off x="559621" y="1333502"/>
            <a:ext cx="11358022" cy="4561204"/>
            <a:chOff x="1114813" y="1727201"/>
            <a:chExt cx="10225965" cy="3377919"/>
          </a:xfrm>
        </p:grpSpPr>
        <p:grpSp>
          <p:nvGrpSpPr>
            <p:cNvPr id="6" name="Group 8"/>
            <p:cNvGrpSpPr/>
            <p:nvPr/>
          </p:nvGrpSpPr>
          <p:grpSpPr>
            <a:xfrm>
              <a:off x="4617070" y="1764821"/>
              <a:ext cx="2964619" cy="1930442"/>
              <a:chOff x="0" y="75239"/>
              <a:chExt cx="5929238" cy="3860883"/>
            </a:xfrm>
          </p:grpSpPr>
          <p:pic>
            <p:nvPicPr>
              <p:cNvPr id="31" name="Picture 9"/>
              <p:cNvPicPr>
                <a:picLocks noChangeAspect="1"/>
              </p:cNvPicPr>
              <p:nvPr/>
            </p:nvPicPr>
            <p:blipFill>
              <a:blip r:embed="rId2"/>
              <a:stretch>
                <a:fillRect/>
              </a:stretch>
            </p:blipFill>
            <p:spPr>
              <a:xfrm>
                <a:off x="0" y="75239"/>
                <a:ext cx="5929238" cy="3860883"/>
              </a:xfrm>
              <a:prstGeom prst="rect">
                <a:avLst/>
              </a:prstGeom>
            </p:spPr>
          </p:pic>
        </p:grpSp>
        <p:grpSp>
          <p:nvGrpSpPr>
            <p:cNvPr id="9" name="Group 11"/>
            <p:cNvGrpSpPr/>
            <p:nvPr/>
          </p:nvGrpSpPr>
          <p:grpSpPr>
            <a:xfrm>
              <a:off x="1228416" y="1727201"/>
              <a:ext cx="2961455" cy="1968062"/>
              <a:chOff x="-21508" y="0"/>
              <a:chExt cx="5922908" cy="3936123"/>
            </a:xfrm>
          </p:grpSpPr>
          <p:pic>
            <p:nvPicPr>
              <p:cNvPr id="27" name="Picture 12"/>
              <p:cNvPicPr>
                <a:picLocks noChangeAspect="1"/>
              </p:cNvPicPr>
              <p:nvPr/>
            </p:nvPicPr>
            <p:blipFill>
              <a:blip r:embed="rId3"/>
              <a:stretch>
                <a:fillRect/>
              </a:stretch>
            </p:blipFill>
            <p:spPr>
              <a:xfrm>
                <a:off x="-21508" y="0"/>
                <a:ext cx="5922908" cy="3936123"/>
              </a:xfrm>
              <a:prstGeom prst="rect">
                <a:avLst/>
              </a:prstGeom>
            </p:spPr>
          </p:pic>
        </p:grpSp>
        <p:grpSp>
          <p:nvGrpSpPr>
            <p:cNvPr id="10" name="Group 13"/>
            <p:cNvGrpSpPr/>
            <p:nvPr/>
          </p:nvGrpSpPr>
          <p:grpSpPr>
            <a:xfrm>
              <a:off x="7997455" y="1764822"/>
              <a:ext cx="2955375" cy="1928090"/>
              <a:chOff x="18488" y="75241"/>
              <a:chExt cx="5910750" cy="3856180"/>
            </a:xfrm>
          </p:grpSpPr>
          <p:pic>
            <p:nvPicPr>
              <p:cNvPr id="26" name="Picture 14"/>
              <p:cNvPicPr>
                <a:picLocks noChangeAspect="1"/>
              </p:cNvPicPr>
              <p:nvPr/>
            </p:nvPicPr>
            <p:blipFill>
              <a:blip r:embed="rId4"/>
              <a:stretch>
                <a:fillRect/>
              </a:stretch>
            </p:blipFill>
            <p:spPr>
              <a:xfrm>
                <a:off x="18488" y="75241"/>
                <a:ext cx="5910750" cy="3856180"/>
              </a:xfrm>
              <a:prstGeom prst="rect">
                <a:avLst/>
              </a:prstGeom>
            </p:spPr>
          </p:pic>
        </p:grpSp>
        <p:grpSp>
          <p:nvGrpSpPr>
            <p:cNvPr id="11" name="Group 15"/>
            <p:cNvGrpSpPr/>
            <p:nvPr/>
          </p:nvGrpSpPr>
          <p:grpSpPr>
            <a:xfrm>
              <a:off x="1239170" y="3695644"/>
              <a:ext cx="2964619" cy="478838"/>
              <a:chOff x="0" y="0"/>
              <a:chExt cx="1622251" cy="262022"/>
            </a:xfrm>
          </p:grpSpPr>
          <p:sp>
            <p:nvSpPr>
              <p:cNvPr id="25" name="Freeform 16"/>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dirty="0"/>
              </a:p>
            </p:txBody>
          </p:sp>
        </p:grpSp>
        <p:grpSp>
          <p:nvGrpSpPr>
            <p:cNvPr id="12" name="Group 18"/>
            <p:cNvGrpSpPr/>
            <p:nvPr/>
          </p:nvGrpSpPr>
          <p:grpSpPr>
            <a:xfrm>
              <a:off x="4617070" y="3695644"/>
              <a:ext cx="2964619" cy="478838"/>
              <a:chOff x="0" y="0"/>
              <a:chExt cx="1622251" cy="262022"/>
            </a:xfrm>
          </p:grpSpPr>
          <p:sp>
            <p:nvSpPr>
              <p:cNvPr id="24" name="Freeform 19"/>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rgbClr val="C00000"/>
              </a:solidFill>
            </p:spPr>
            <p:txBody>
              <a:bodyPr/>
              <a:lstStyle/>
              <a:p>
                <a:endParaRPr lang="en-IN"/>
              </a:p>
            </p:txBody>
          </p:sp>
        </p:grpSp>
        <p:grpSp>
          <p:nvGrpSpPr>
            <p:cNvPr id="13" name="Group 20"/>
            <p:cNvGrpSpPr/>
            <p:nvPr/>
          </p:nvGrpSpPr>
          <p:grpSpPr>
            <a:xfrm>
              <a:off x="7994970" y="3695644"/>
              <a:ext cx="2964619" cy="478838"/>
              <a:chOff x="0" y="0"/>
              <a:chExt cx="1622251" cy="262022"/>
            </a:xfrm>
          </p:grpSpPr>
          <p:sp>
            <p:nvSpPr>
              <p:cNvPr id="23" name="Freeform 21"/>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a:p>
            </p:txBody>
          </p:sp>
        </p:grpSp>
        <p:sp>
          <p:nvSpPr>
            <p:cNvPr id="17" name="TextBox 28"/>
            <p:cNvSpPr txBox="1"/>
            <p:nvPr/>
          </p:nvSpPr>
          <p:spPr>
            <a:xfrm>
              <a:off x="1114813" y="3673535"/>
              <a:ext cx="3180412" cy="490122"/>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Structural Design </a:t>
              </a:r>
            </a:p>
            <a:p>
              <a:pPr algn="ctr">
                <a:lnSpc>
                  <a:spcPts val="2240"/>
                </a:lnSpc>
                <a:spcBef>
                  <a:spcPct val="0"/>
                </a:spcBef>
              </a:pPr>
              <a:r>
                <a:rPr lang="en-US" sz="1600" b="1" dirty="0">
                  <a:solidFill>
                    <a:schemeClr val="bg1"/>
                  </a:solidFill>
                  <a:latin typeface="Montserrat" panose="00000500000000000000" pitchFamily="2" charset="0"/>
                </a:rPr>
                <a:t>Engineering</a:t>
              </a:r>
            </a:p>
          </p:txBody>
        </p:sp>
        <p:sp>
          <p:nvSpPr>
            <p:cNvPr id="18" name="TextBox 29"/>
            <p:cNvSpPr txBox="1"/>
            <p:nvPr/>
          </p:nvSpPr>
          <p:spPr>
            <a:xfrm>
              <a:off x="4798248" y="3800539"/>
              <a:ext cx="2139752" cy="208938"/>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Structural Audit</a:t>
              </a:r>
            </a:p>
          </p:txBody>
        </p:sp>
        <p:sp>
          <p:nvSpPr>
            <p:cNvPr id="19" name="TextBox 30"/>
            <p:cNvSpPr txBox="1"/>
            <p:nvPr/>
          </p:nvSpPr>
          <p:spPr>
            <a:xfrm>
              <a:off x="7613779" y="3703426"/>
              <a:ext cx="3726999" cy="417875"/>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Project Management </a:t>
              </a:r>
            </a:p>
            <a:p>
              <a:pPr algn="ctr">
                <a:lnSpc>
                  <a:spcPts val="2240"/>
                </a:lnSpc>
                <a:spcBef>
                  <a:spcPct val="0"/>
                </a:spcBef>
              </a:pPr>
              <a:r>
                <a:rPr lang="en-US" sz="1600" b="1" dirty="0">
                  <a:solidFill>
                    <a:schemeClr val="bg1"/>
                  </a:solidFill>
                  <a:latin typeface="Montserrat" panose="00000500000000000000" pitchFamily="2" charset="0"/>
                </a:rPr>
                <a:t>Consultancy</a:t>
              </a:r>
            </a:p>
          </p:txBody>
        </p:sp>
        <p:sp>
          <p:nvSpPr>
            <p:cNvPr id="20" name="TextBox 19"/>
            <p:cNvSpPr txBox="1"/>
            <p:nvPr/>
          </p:nvSpPr>
          <p:spPr>
            <a:xfrm>
              <a:off x="1239168" y="4473553"/>
              <a:ext cx="2964619" cy="631567"/>
            </a:xfrm>
            <a:prstGeom prst="rect">
              <a:avLst/>
            </a:prstGeom>
            <a:noFill/>
          </p:spPr>
          <p:txBody>
            <a:bodyPr wrap="square" rtlCol="0">
              <a:spAutoFit/>
            </a:bodyPr>
            <a:lstStyle/>
            <a:p>
              <a:pPr algn="ctr">
                <a:lnSpc>
                  <a:spcPct val="150000"/>
                </a:lnSpc>
              </a:pPr>
              <a:r>
                <a:rPr lang="en-IN" sz="1100" dirty="0">
                  <a:solidFill>
                    <a:schemeClr val="tx1">
                      <a:lumMod val="85000"/>
                      <a:lumOff val="15000"/>
                    </a:schemeClr>
                  </a:solidFill>
                  <a:latin typeface="Montserrat" panose="00000500000000000000" pitchFamily="2" charset="0"/>
                </a:rPr>
                <a:t>We analyse and design all types of residential and commercial buildings using finite element software  </a:t>
              </a:r>
              <a:endParaRPr lang="en-US" sz="1100" b="0" i="0" dirty="0">
                <a:solidFill>
                  <a:schemeClr val="tx1">
                    <a:lumMod val="85000"/>
                    <a:lumOff val="15000"/>
                  </a:schemeClr>
                </a:solidFill>
                <a:effectLst/>
                <a:latin typeface="Montserrat" panose="00000500000000000000" pitchFamily="2" charset="0"/>
              </a:endParaRPr>
            </a:p>
          </p:txBody>
        </p:sp>
        <p:sp>
          <p:nvSpPr>
            <p:cNvPr id="21" name="TextBox 20"/>
            <p:cNvSpPr txBox="1"/>
            <p:nvPr/>
          </p:nvSpPr>
          <p:spPr>
            <a:xfrm>
              <a:off x="7994970" y="4435932"/>
              <a:ext cx="2964619" cy="632511"/>
            </a:xfrm>
            <a:prstGeom prst="rect">
              <a:avLst/>
            </a:prstGeom>
            <a:noFill/>
          </p:spPr>
          <p:txBody>
            <a:bodyPr wrap="square" rtlCol="0">
              <a:spAutoFit/>
            </a:bodyPr>
            <a:lstStyle/>
            <a:p>
              <a:pPr marL="0" lvl="2" algn="ctr">
                <a:lnSpc>
                  <a:spcPct val="150000"/>
                </a:lnSpc>
              </a:pPr>
              <a:r>
                <a:rPr lang="en-US" sz="1100" dirty="0">
                  <a:solidFill>
                    <a:schemeClr val="tx1">
                      <a:lumMod val="85000"/>
                      <a:lumOff val="15000"/>
                    </a:schemeClr>
                  </a:solidFill>
                  <a:latin typeface="Montserrat" panose="00000500000000000000" pitchFamily="2" charset="0"/>
                </a:rPr>
                <a:t>Pre-Tendered Activities</a:t>
              </a:r>
            </a:p>
            <a:p>
              <a:pPr marL="0" lvl="2" algn="ctr">
                <a:lnSpc>
                  <a:spcPct val="150000"/>
                </a:lnSpc>
              </a:pPr>
              <a:r>
                <a:rPr lang="en-US" sz="1100" dirty="0">
                  <a:solidFill>
                    <a:schemeClr val="tx1">
                      <a:lumMod val="85000"/>
                      <a:lumOff val="15000"/>
                    </a:schemeClr>
                  </a:solidFill>
                  <a:latin typeface="Montserrat" panose="00000500000000000000" pitchFamily="2" charset="0"/>
                </a:rPr>
                <a:t>Post Tender Activities</a:t>
              </a:r>
            </a:p>
            <a:p>
              <a:pPr marL="0" lvl="2" algn="ctr">
                <a:lnSpc>
                  <a:spcPct val="150000"/>
                </a:lnSpc>
              </a:pPr>
              <a:r>
                <a:rPr lang="en-US" sz="1100" dirty="0">
                  <a:solidFill>
                    <a:schemeClr val="tx1">
                      <a:lumMod val="85000"/>
                      <a:lumOff val="15000"/>
                    </a:schemeClr>
                  </a:solidFill>
                  <a:latin typeface="Montserrat" panose="00000500000000000000" pitchFamily="2" charset="0"/>
                </a:rPr>
                <a:t>Supervision during execution</a:t>
              </a:r>
            </a:p>
          </p:txBody>
        </p:sp>
        <p:sp>
          <p:nvSpPr>
            <p:cNvPr id="22" name="TextBox 21"/>
            <p:cNvSpPr txBox="1"/>
            <p:nvPr/>
          </p:nvSpPr>
          <p:spPr>
            <a:xfrm>
              <a:off x="4617070" y="4482958"/>
              <a:ext cx="2964619" cy="444467"/>
            </a:xfrm>
            <a:prstGeom prst="rect">
              <a:avLst/>
            </a:prstGeom>
            <a:noFill/>
          </p:spPr>
          <p:txBody>
            <a:bodyPr wrap="square" rtlCol="0">
              <a:spAutoFit/>
            </a:bodyPr>
            <a:lstStyle/>
            <a:p>
              <a:pPr marL="0" lvl="2" algn="ctr">
                <a:lnSpc>
                  <a:spcPct val="150000"/>
                </a:lnSpc>
              </a:pPr>
              <a:r>
                <a:rPr lang="en-US" sz="1100" dirty="0">
                  <a:solidFill>
                    <a:schemeClr val="tx1">
                      <a:lumMod val="85000"/>
                      <a:lumOff val="15000"/>
                    </a:schemeClr>
                  </a:solidFill>
                  <a:latin typeface="Montserrat" panose="00000500000000000000" pitchFamily="2" charset="0"/>
                </a:rPr>
                <a:t>Our experienced team do a preliminary technical survey of a building to assess its general health as civil engineering structure.</a:t>
              </a:r>
            </a:p>
          </p:txBody>
        </p:sp>
      </p:grpSp>
      <p:sp>
        <p:nvSpPr>
          <p:cNvPr id="32" name="TextBox 17"/>
          <p:cNvSpPr txBox="1"/>
          <p:nvPr/>
        </p:nvSpPr>
        <p:spPr>
          <a:xfrm>
            <a:off x="0" y="609601"/>
            <a:ext cx="12203136" cy="474489"/>
          </a:xfrm>
          <a:prstGeom prst="rect">
            <a:avLst/>
          </a:prstGeom>
        </p:spPr>
        <p:txBody>
          <a:bodyPr wrap="square" lIns="0" tIns="0" rIns="0" bIns="0" rtlCol="0" anchor="t">
            <a:spAutoFit/>
          </a:bodyPr>
          <a:lstStyle/>
          <a:p>
            <a:pPr algn="ctr">
              <a:lnSpc>
                <a:spcPts val="3735"/>
              </a:lnSpc>
            </a:pPr>
            <a:r>
              <a:rPr lang="en-US" sz="3200" b="1" dirty="0">
                <a:solidFill>
                  <a:srgbClr val="242424"/>
                </a:solidFill>
                <a:latin typeface="Montserrat" panose="00000500000000000000" pitchFamily="2" charset="0"/>
              </a:rPr>
              <a:t>Our </a:t>
            </a:r>
            <a:r>
              <a:rPr lang="en-US" sz="3200" b="1" dirty="0">
                <a:solidFill>
                  <a:schemeClr val="bg2"/>
                </a:solidFill>
                <a:latin typeface="Montserrat" panose="00000500000000000000" pitchFamily="2" charset="0"/>
              </a:rPr>
              <a:t>Services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811684850"/>
              </p:ext>
            </p:extLst>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OFFICE AND NBRI BUILDING, BOTANICAL GARDEN,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ADMINISTRATIVE BUILDING COMPRISING OF BASEMENT + GRD + 1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6.42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EF7E8041-D1E4-660C-521A-76B389E447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04900"/>
            <a:ext cx="5987831" cy="4699000"/>
          </a:xfrm>
          <a:prstGeom prst="rect">
            <a:avLst/>
          </a:prstGeom>
        </p:spPr>
      </p:pic>
    </p:spTree>
    <p:extLst>
      <p:ext uri="{BB962C8B-B14F-4D97-AF65-F5344CB8AC3E}">
        <p14:creationId xmlns:p14="http://schemas.microsoft.com/office/powerpoint/2010/main" val="3466316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81645034"/>
              </p:ext>
            </p:extLst>
          </p:nvPr>
        </p:nvGraphicFramePr>
        <p:xfrm>
          <a:off x="5987831" y="50800"/>
          <a:ext cx="6108504" cy="643361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CAFETERIA BUILDING, BOTANICAL GARDEN,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BOAT SHAPE ASSEMBLY BUILDING COMPRISING OF BASEMENT + GRD + 1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9.56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3" descr="C:\Users\Prashant\Downloads\WhatsApp Image 2023-08-01 at 12.38.49 AM.jpeg">
            <a:extLst>
              <a:ext uri="{FF2B5EF4-FFF2-40B4-BE49-F238E27FC236}">
                <a16:creationId xmlns:a16="http://schemas.microsoft.com/office/drawing/2014/main" id="{5B4A384B-73E0-C76D-9FC2-E1D888E8F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5300"/>
            <a:ext cx="5987831"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527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73174258"/>
              </p:ext>
            </p:extLst>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EXHIBITION BUILDING,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ASSEMBLY BUILDING COMPRISING OF  GRD + 1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3.05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127BB408-FAC4-42DE-B66A-08D61CE79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5987831" cy="38163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Downloads\WhatsApp Image 2024-09-14 at 12.02.35.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91" y="3219000"/>
            <a:ext cx="48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7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815148981"/>
              </p:ext>
            </p:extLst>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UNDERGROUND MUSEUM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UNDERGROUND MUSEUM COMPRISING OF BASEMENT + GROUND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3.45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16" name="Picture 2" descr="C:\Users\Prashant\Downloads\WhatsApp Image 2023-08-01 at 12.38.52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1"/>
            <a:ext cx="575310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263EEB-1B8A-2F4D-BBF5-C7F24757DC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64" y="3632201"/>
            <a:ext cx="5753101" cy="3174998"/>
          </a:xfrm>
          <a:prstGeom prst="rect">
            <a:avLst/>
          </a:prstGeom>
        </p:spPr>
      </p:pic>
    </p:spTree>
    <p:extLst>
      <p:ext uri="{BB962C8B-B14F-4D97-AF65-F5344CB8AC3E}">
        <p14:creationId xmlns:p14="http://schemas.microsoft.com/office/powerpoint/2010/main" val="1101968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86202532"/>
              </p:ext>
            </p:extLst>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AUDITIORIUM &amp; SCIENCE CENTRE BUILDING,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ASSEMBLY BUILDING (2 NO.S) COMPRISING OF  GRD + 2 FLOORS</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8.92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2" descr="C:\Users\Prashant\Downloads\WhatsApp Image 2023-08-01 at 12.38.49 AM (1).jpeg">
            <a:extLst>
              <a:ext uri="{FF2B5EF4-FFF2-40B4-BE49-F238E27FC236}">
                <a16:creationId xmlns:a16="http://schemas.microsoft.com/office/drawing/2014/main" id="{312EFAE9-6CF3-803A-5C23-5536F34325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62" t="-235" r="15587"/>
          <a:stretch/>
        </p:blipFill>
        <p:spPr bwMode="auto">
          <a:xfrm>
            <a:off x="279400" y="266702"/>
            <a:ext cx="5588000" cy="3403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Prashant\Downloads\WhatsApp Image 2023-08-01 at 12.38.50 AM.jpeg">
            <a:extLst>
              <a:ext uri="{FF2B5EF4-FFF2-40B4-BE49-F238E27FC236}">
                <a16:creationId xmlns:a16="http://schemas.microsoft.com/office/drawing/2014/main" id="{634F4291-49DB-A485-3137-1C7777CC6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44" r="15286"/>
          <a:stretch/>
        </p:blipFill>
        <p:spPr bwMode="auto">
          <a:xfrm>
            <a:off x="279400" y="3759202"/>
            <a:ext cx="5587999" cy="273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04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28972040"/>
              </p:ext>
            </p:extLst>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BUTTERFLY GARDEN,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STEEL STRUCTURE, BUTTERFLY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5.50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C693AB84-C50F-EEA0-C9C0-7037DD96D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1" y="176988"/>
            <a:ext cx="5226461" cy="3645712"/>
          </a:xfrm>
          <a:prstGeom prst="rect">
            <a:avLst/>
          </a:prstGeom>
        </p:spPr>
      </p:pic>
      <p:pic>
        <p:nvPicPr>
          <p:cNvPr id="5" name="Picture 4">
            <a:extLst>
              <a:ext uri="{FF2B5EF4-FFF2-40B4-BE49-F238E27FC236}">
                <a16:creationId xmlns:a16="http://schemas.microsoft.com/office/drawing/2014/main" id="{F9396F7A-DDCF-E984-2D94-87B46893B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65" y="3836212"/>
            <a:ext cx="5333998" cy="2844800"/>
          </a:xfrm>
          <a:prstGeom prst="rect">
            <a:avLst/>
          </a:prstGeom>
        </p:spPr>
      </p:pic>
    </p:spTree>
    <p:extLst>
      <p:ext uri="{BB962C8B-B14F-4D97-AF65-F5344CB8AC3E}">
        <p14:creationId xmlns:p14="http://schemas.microsoft.com/office/powerpoint/2010/main" val="1194757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34784802"/>
              </p:ext>
            </p:extLst>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1985244">
                  <a:extLst>
                    <a:ext uri="{9D8B030D-6E8A-4147-A177-3AD203B41FA5}">
                      <a16:colId xmlns:a16="http://schemas.microsoft.com/office/drawing/2014/main" val="20001"/>
                    </a:ext>
                  </a:extLst>
                </a:gridCol>
                <a:gridCol w="3676235">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AQUARIUM,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GRD +1 AQUARIUM STRUCTURE</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6.50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2E078560-5B82-C184-B172-7B48F91384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600" y="215900"/>
            <a:ext cx="5219700" cy="3766234"/>
          </a:xfrm>
          <a:prstGeom prst="rect">
            <a:avLst/>
          </a:prstGeom>
        </p:spPr>
      </p:pic>
      <p:pic>
        <p:nvPicPr>
          <p:cNvPr id="6" name="Picture 5">
            <a:extLst>
              <a:ext uri="{FF2B5EF4-FFF2-40B4-BE49-F238E27FC236}">
                <a16:creationId xmlns:a16="http://schemas.microsoft.com/office/drawing/2014/main" id="{F62E5816-761F-CF0D-B314-C8EB9E600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0" y="3982134"/>
            <a:ext cx="5219700" cy="2875866"/>
          </a:xfrm>
          <a:prstGeom prst="rect">
            <a:avLst/>
          </a:prstGeom>
        </p:spPr>
      </p:pic>
    </p:spTree>
    <p:extLst>
      <p:ext uri="{BB962C8B-B14F-4D97-AF65-F5344CB8AC3E}">
        <p14:creationId xmlns:p14="http://schemas.microsoft.com/office/powerpoint/2010/main" val="6393419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51385180"/>
              </p:ext>
            </p:extLst>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1921744">
                  <a:extLst>
                    <a:ext uri="{9D8B030D-6E8A-4147-A177-3AD203B41FA5}">
                      <a16:colId xmlns:a16="http://schemas.microsoft.com/office/drawing/2014/main" val="20001"/>
                    </a:ext>
                  </a:extLst>
                </a:gridCol>
                <a:gridCol w="3739735">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TICKET COUNTER,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GRD STRUCTURE</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3.50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170B5E1E-FD21-A77E-E72C-05D6B60D6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65" y="421188"/>
            <a:ext cx="5816601" cy="5516623"/>
          </a:xfrm>
          <a:prstGeom prst="rect">
            <a:avLst/>
          </a:prstGeom>
        </p:spPr>
      </p:pic>
    </p:spTree>
    <p:extLst>
      <p:ext uri="{BB962C8B-B14F-4D97-AF65-F5344CB8AC3E}">
        <p14:creationId xmlns:p14="http://schemas.microsoft.com/office/powerpoint/2010/main" val="39641347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16C03-71B3-70CF-BBF3-ED6374398F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867890" cy="3746500"/>
          </a:xfrm>
          <a:prstGeom prst="rect">
            <a:avLst/>
          </a:prstGeom>
        </p:spPr>
      </p:pic>
      <p:pic>
        <p:nvPicPr>
          <p:cNvPr id="6" name="Picture 5">
            <a:extLst>
              <a:ext uri="{FF2B5EF4-FFF2-40B4-BE49-F238E27FC236}">
                <a16:creationId xmlns:a16="http://schemas.microsoft.com/office/drawing/2014/main" id="{D048EEC5-AFAE-C88B-7A94-373ECCABA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000" y="0"/>
            <a:ext cx="6457950" cy="3746500"/>
          </a:xfrm>
          <a:prstGeom prst="rect">
            <a:avLst/>
          </a:prstGeom>
        </p:spPr>
      </p:pic>
      <p:pic>
        <p:nvPicPr>
          <p:cNvPr id="9" name="Picture 8">
            <a:extLst>
              <a:ext uri="{FF2B5EF4-FFF2-40B4-BE49-F238E27FC236}">
                <a16:creationId xmlns:a16="http://schemas.microsoft.com/office/drawing/2014/main" id="{8D9E4602-AE22-DDBD-48F2-6257A4609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945" y="3746501"/>
            <a:ext cx="5607540" cy="3111500"/>
          </a:xfrm>
          <a:prstGeom prst="rect">
            <a:avLst/>
          </a:prstGeom>
        </p:spPr>
      </p:pic>
    </p:spTree>
    <p:extLst>
      <p:ext uri="{BB962C8B-B14F-4D97-AF65-F5344CB8AC3E}">
        <p14:creationId xmlns:p14="http://schemas.microsoft.com/office/powerpoint/2010/main" val="26558424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242782960"/>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ECO PARK, POMBHURNA, CHANDRAPUR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6B34C8E8-70BF-C9EE-DE7C-03CC20457E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293" y="20319"/>
            <a:ext cx="10968450" cy="6267359"/>
          </a:xfrm>
          <a:prstGeom prst="rect">
            <a:avLst/>
          </a:prstGeom>
          <a:noFill/>
          <a:ln w="12700">
            <a:solidFill>
              <a:schemeClr val="tx1"/>
            </a:solidFill>
          </a:ln>
        </p:spPr>
      </p:pic>
    </p:spTree>
    <p:extLst>
      <p:ext uri="{BB962C8B-B14F-4D97-AF65-F5344CB8AC3E}">
        <p14:creationId xmlns:p14="http://schemas.microsoft.com/office/powerpoint/2010/main" val="321601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p:cNvSpPr/>
          <p:nvPr/>
        </p:nvSpPr>
        <p:spPr>
          <a:xfrm>
            <a:off x="0" y="0"/>
            <a:ext cx="1682261" cy="1667142"/>
          </a:xfrm>
          <a:custGeom>
            <a:avLst/>
            <a:gdLst>
              <a:gd name="connsiteX0" fmla="*/ 0 w 1682261"/>
              <a:gd name="connsiteY0" fmla="*/ 0 h 1667142"/>
              <a:gd name="connsiteX1" fmla="*/ 0 w 1682261"/>
              <a:gd name="connsiteY1" fmla="*/ 1263308 h 1667142"/>
              <a:gd name="connsiteX2" fmla="*/ 695765 w 1682261"/>
              <a:gd name="connsiteY2" fmla="*/ 1667143 h 1667142"/>
              <a:gd name="connsiteX3" fmla="*/ 1682262 w 1682261"/>
              <a:gd name="connsiteY3" fmla="*/ 1094946 h 1667142"/>
              <a:gd name="connsiteX4" fmla="*/ 1682262 w 1682261"/>
              <a:gd name="connsiteY4" fmla="*/ 0 h 1667142"/>
              <a:gd name="connsiteX5" fmla="*/ 0 w 1682261"/>
              <a:gd name="connsiteY5" fmla="*/ 0 h 16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261" h="1667142">
                <a:moveTo>
                  <a:pt x="0" y="0"/>
                </a:moveTo>
                <a:lnTo>
                  <a:pt x="0" y="1263308"/>
                </a:lnTo>
                <a:lnTo>
                  <a:pt x="695765" y="1667143"/>
                </a:lnTo>
                <a:lnTo>
                  <a:pt x="1682262" y="1094946"/>
                </a:lnTo>
                <a:lnTo>
                  <a:pt x="1682262" y="0"/>
                </a:lnTo>
                <a:lnTo>
                  <a:pt x="0" y="0"/>
                </a:lnTo>
                <a:close/>
              </a:path>
            </a:pathLst>
          </a:custGeom>
          <a:solidFill>
            <a:srgbClr val="F7F7F7"/>
          </a:solidFill>
          <a:ln w="58615" cap="flat">
            <a:noFill/>
            <a:prstDash val="solid"/>
            <a:miter/>
          </a:ln>
        </p:spPr>
        <p:txBody>
          <a:bodyPr rtlCol="0" anchor="ctr"/>
          <a:lstStyle/>
          <a:p>
            <a:endParaRPr lang="en-IN"/>
          </a:p>
        </p:txBody>
      </p:sp>
      <p:sp>
        <p:nvSpPr>
          <p:cNvPr id="53" name="Freeform: Shape 52"/>
          <p:cNvSpPr/>
          <p:nvPr/>
        </p:nvSpPr>
        <p:spPr>
          <a:xfrm>
            <a:off x="10285827" y="0"/>
            <a:ext cx="1917309" cy="2234630"/>
          </a:xfrm>
          <a:custGeom>
            <a:avLst/>
            <a:gdLst>
              <a:gd name="connsiteX0" fmla="*/ 1917310 w 1917309"/>
              <a:gd name="connsiteY0" fmla="*/ 0 h 2234630"/>
              <a:gd name="connsiteX1" fmla="*/ 337625 w 1917309"/>
              <a:gd name="connsiteY1" fmla="*/ 0 h 2234630"/>
              <a:gd name="connsiteX2" fmla="*/ 0 w 1917309"/>
              <a:gd name="connsiteY2" fmla="*/ 196031 h 2234630"/>
              <a:gd name="connsiteX3" fmla="*/ 0 w 1917309"/>
              <a:gd name="connsiteY3" fmla="*/ 1555294 h 2234630"/>
              <a:gd name="connsiteX4" fmla="*/ 1171722 w 1917309"/>
              <a:gd name="connsiteY4" fmla="*/ 2234631 h 2234630"/>
              <a:gd name="connsiteX5" fmla="*/ 1917310 w 1917309"/>
              <a:gd name="connsiteY5" fmla="*/ 1802539 h 2234630"/>
              <a:gd name="connsiteX6" fmla="*/ 1917310 w 1917309"/>
              <a:gd name="connsiteY6" fmla="*/ 0 h 2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7309" h="2234630">
                <a:moveTo>
                  <a:pt x="1917310" y="0"/>
                </a:moveTo>
                <a:lnTo>
                  <a:pt x="337625" y="0"/>
                </a:lnTo>
                <a:lnTo>
                  <a:pt x="0" y="196031"/>
                </a:lnTo>
                <a:lnTo>
                  <a:pt x="0" y="1555294"/>
                </a:lnTo>
                <a:lnTo>
                  <a:pt x="1171722" y="2234631"/>
                </a:lnTo>
                <a:lnTo>
                  <a:pt x="1917310" y="1802539"/>
                </a:lnTo>
                <a:lnTo>
                  <a:pt x="1917310" y="0"/>
                </a:lnTo>
                <a:close/>
              </a:path>
            </a:pathLst>
          </a:custGeom>
          <a:solidFill>
            <a:schemeClr val="bg1">
              <a:lumMod val="95000"/>
            </a:schemeClr>
          </a:solidFill>
          <a:ln w="58615" cap="flat">
            <a:noFill/>
            <a:prstDash val="solid"/>
            <a:miter/>
          </a:ln>
        </p:spPr>
        <p:txBody>
          <a:bodyPr rtlCol="0" anchor="ctr"/>
          <a:lstStyle/>
          <a:p>
            <a:endParaRPr lang="en-IN"/>
          </a:p>
        </p:txBody>
      </p:sp>
      <p:grpSp>
        <p:nvGrpSpPr>
          <p:cNvPr id="5" name="Group 4"/>
          <p:cNvGrpSpPr/>
          <p:nvPr/>
        </p:nvGrpSpPr>
        <p:grpSpPr>
          <a:xfrm>
            <a:off x="674832" y="1457326"/>
            <a:ext cx="10819422" cy="4743371"/>
            <a:chOff x="1218538" y="1778811"/>
            <a:chExt cx="9741051" cy="3541972"/>
          </a:xfrm>
        </p:grpSpPr>
        <p:grpSp>
          <p:nvGrpSpPr>
            <p:cNvPr id="6" name="Group 8"/>
            <p:cNvGrpSpPr/>
            <p:nvPr/>
          </p:nvGrpSpPr>
          <p:grpSpPr>
            <a:xfrm>
              <a:off x="4617070" y="1778811"/>
              <a:ext cx="2964619" cy="1924623"/>
              <a:chOff x="0" y="103224"/>
              <a:chExt cx="5929238" cy="3849244"/>
            </a:xfrm>
          </p:grpSpPr>
          <p:pic>
            <p:nvPicPr>
              <p:cNvPr id="31" name="Picture 9"/>
              <p:cNvPicPr>
                <a:picLocks noChangeAspect="1"/>
              </p:cNvPicPr>
              <p:nvPr/>
            </p:nvPicPr>
            <p:blipFill>
              <a:blip r:embed="rId2"/>
              <a:stretch>
                <a:fillRect/>
              </a:stretch>
            </p:blipFill>
            <p:spPr>
              <a:xfrm>
                <a:off x="0" y="103224"/>
                <a:ext cx="5929238" cy="3849244"/>
              </a:xfrm>
              <a:prstGeom prst="rect">
                <a:avLst/>
              </a:prstGeom>
            </p:spPr>
          </p:pic>
        </p:grpSp>
        <p:grpSp>
          <p:nvGrpSpPr>
            <p:cNvPr id="9" name="Group 11"/>
            <p:cNvGrpSpPr/>
            <p:nvPr/>
          </p:nvGrpSpPr>
          <p:grpSpPr>
            <a:xfrm>
              <a:off x="1239170" y="1785924"/>
              <a:ext cx="2964619" cy="1915635"/>
              <a:chOff x="0" y="117447"/>
              <a:chExt cx="5929238" cy="3831270"/>
            </a:xfrm>
          </p:grpSpPr>
          <p:pic>
            <p:nvPicPr>
              <p:cNvPr id="27" name="Picture 12"/>
              <p:cNvPicPr>
                <a:picLocks noChangeAspect="1"/>
              </p:cNvPicPr>
              <p:nvPr/>
            </p:nvPicPr>
            <p:blipFill>
              <a:blip r:embed="rId3"/>
              <a:stretch>
                <a:fillRect/>
              </a:stretch>
            </p:blipFill>
            <p:spPr>
              <a:xfrm>
                <a:off x="0" y="117447"/>
                <a:ext cx="5929238" cy="3831270"/>
              </a:xfrm>
              <a:prstGeom prst="rect">
                <a:avLst/>
              </a:prstGeom>
            </p:spPr>
          </p:pic>
        </p:grpSp>
        <p:grpSp>
          <p:nvGrpSpPr>
            <p:cNvPr id="10" name="Group 13"/>
            <p:cNvGrpSpPr/>
            <p:nvPr/>
          </p:nvGrpSpPr>
          <p:grpSpPr>
            <a:xfrm>
              <a:off x="7988211" y="1809632"/>
              <a:ext cx="2964619" cy="1887186"/>
              <a:chOff x="0" y="164861"/>
              <a:chExt cx="5929238" cy="3774371"/>
            </a:xfrm>
          </p:grpSpPr>
          <p:pic>
            <p:nvPicPr>
              <p:cNvPr id="26" name="Picture 14"/>
              <p:cNvPicPr>
                <a:picLocks noChangeAspect="1"/>
              </p:cNvPicPr>
              <p:nvPr/>
            </p:nvPicPr>
            <p:blipFill>
              <a:blip r:embed="rId4"/>
              <a:stretch>
                <a:fillRect/>
              </a:stretch>
            </p:blipFill>
            <p:spPr>
              <a:xfrm>
                <a:off x="0" y="164861"/>
                <a:ext cx="5929238" cy="3774371"/>
              </a:xfrm>
              <a:prstGeom prst="rect">
                <a:avLst/>
              </a:prstGeom>
            </p:spPr>
          </p:pic>
        </p:grpSp>
        <p:grpSp>
          <p:nvGrpSpPr>
            <p:cNvPr id="11" name="Group 15"/>
            <p:cNvGrpSpPr/>
            <p:nvPr/>
          </p:nvGrpSpPr>
          <p:grpSpPr>
            <a:xfrm>
              <a:off x="1239170" y="3695644"/>
              <a:ext cx="2964619" cy="478838"/>
              <a:chOff x="0" y="0"/>
              <a:chExt cx="1622251" cy="262022"/>
            </a:xfrm>
          </p:grpSpPr>
          <p:sp>
            <p:nvSpPr>
              <p:cNvPr id="25" name="Freeform 16"/>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dirty="0"/>
              </a:p>
            </p:txBody>
          </p:sp>
        </p:grpSp>
        <p:grpSp>
          <p:nvGrpSpPr>
            <p:cNvPr id="12" name="Group 18"/>
            <p:cNvGrpSpPr/>
            <p:nvPr/>
          </p:nvGrpSpPr>
          <p:grpSpPr>
            <a:xfrm>
              <a:off x="4617070" y="3695644"/>
              <a:ext cx="2964619" cy="478838"/>
              <a:chOff x="0" y="0"/>
              <a:chExt cx="1622251" cy="262022"/>
            </a:xfrm>
          </p:grpSpPr>
          <p:sp>
            <p:nvSpPr>
              <p:cNvPr id="24" name="Freeform 19"/>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rgbClr val="C00000"/>
              </a:solidFill>
            </p:spPr>
            <p:txBody>
              <a:bodyPr/>
              <a:lstStyle/>
              <a:p>
                <a:endParaRPr lang="en-IN"/>
              </a:p>
            </p:txBody>
          </p:sp>
        </p:grpSp>
        <p:grpSp>
          <p:nvGrpSpPr>
            <p:cNvPr id="13" name="Group 20"/>
            <p:cNvGrpSpPr/>
            <p:nvPr/>
          </p:nvGrpSpPr>
          <p:grpSpPr>
            <a:xfrm>
              <a:off x="7994970" y="3695644"/>
              <a:ext cx="2964619" cy="478838"/>
              <a:chOff x="0" y="0"/>
              <a:chExt cx="1622251" cy="262022"/>
            </a:xfrm>
          </p:grpSpPr>
          <p:sp>
            <p:nvSpPr>
              <p:cNvPr id="23" name="Freeform 21"/>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a:p>
            </p:txBody>
          </p:sp>
        </p:grpSp>
        <p:sp>
          <p:nvSpPr>
            <p:cNvPr id="17" name="TextBox 28"/>
            <p:cNvSpPr txBox="1"/>
            <p:nvPr/>
          </p:nvSpPr>
          <p:spPr>
            <a:xfrm>
              <a:off x="1218538" y="3775236"/>
              <a:ext cx="2852730" cy="236113"/>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Architectural Services</a:t>
              </a:r>
            </a:p>
          </p:txBody>
        </p:sp>
        <p:sp>
          <p:nvSpPr>
            <p:cNvPr id="18" name="TextBox 29"/>
            <p:cNvSpPr txBox="1"/>
            <p:nvPr/>
          </p:nvSpPr>
          <p:spPr>
            <a:xfrm>
              <a:off x="5272470" y="3684359"/>
              <a:ext cx="1677239" cy="490122"/>
            </a:xfrm>
            <a:prstGeom prst="rect">
              <a:avLst/>
            </a:prstGeom>
          </p:spPr>
          <p:txBody>
            <a:bodyPr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Infrastructure Designing</a:t>
              </a:r>
            </a:p>
          </p:txBody>
        </p:sp>
        <p:sp>
          <p:nvSpPr>
            <p:cNvPr id="19" name="TextBox 30"/>
            <p:cNvSpPr txBox="1"/>
            <p:nvPr/>
          </p:nvSpPr>
          <p:spPr>
            <a:xfrm>
              <a:off x="8252822" y="3769951"/>
              <a:ext cx="2481889" cy="236113"/>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Peer Review</a:t>
              </a:r>
            </a:p>
          </p:txBody>
        </p:sp>
        <p:sp>
          <p:nvSpPr>
            <p:cNvPr id="20" name="TextBox 19"/>
            <p:cNvSpPr txBox="1"/>
            <p:nvPr/>
          </p:nvSpPr>
          <p:spPr>
            <a:xfrm>
              <a:off x="1239168" y="4516476"/>
              <a:ext cx="2964619" cy="514542"/>
            </a:xfrm>
            <a:prstGeom prst="rect">
              <a:avLst/>
            </a:prstGeom>
            <a:noFill/>
          </p:spPr>
          <p:txBody>
            <a:bodyPr wrap="square" rtlCol="0">
              <a:spAutoFit/>
            </a:bodyPr>
            <a:lstStyle/>
            <a:p>
              <a:pPr algn="ctr">
                <a:lnSpc>
                  <a:spcPct val="150000"/>
                </a:lnSpc>
              </a:pPr>
              <a:r>
                <a:rPr lang="en-IN" sz="1100" dirty="0">
                  <a:solidFill>
                    <a:schemeClr val="tx1">
                      <a:lumMod val="85000"/>
                      <a:lumOff val="15000"/>
                    </a:schemeClr>
                  </a:solidFill>
                  <a:latin typeface="Montserrat" panose="00000500000000000000" pitchFamily="2" charset="0"/>
                </a:rPr>
                <a:t>The firm’s core principle is to blend beauty with utility designs. </a:t>
              </a:r>
              <a:endParaRPr lang="en-US" sz="1100" b="0" i="0" dirty="0">
                <a:solidFill>
                  <a:schemeClr val="tx1">
                    <a:lumMod val="85000"/>
                    <a:lumOff val="15000"/>
                  </a:schemeClr>
                </a:solidFill>
                <a:effectLst/>
                <a:latin typeface="Montserrat" panose="00000500000000000000" pitchFamily="2" charset="0"/>
              </a:endParaRPr>
            </a:p>
          </p:txBody>
        </p:sp>
        <p:sp>
          <p:nvSpPr>
            <p:cNvPr id="21" name="TextBox 20"/>
            <p:cNvSpPr txBox="1"/>
            <p:nvPr/>
          </p:nvSpPr>
          <p:spPr>
            <a:xfrm>
              <a:off x="7994970" y="4516476"/>
              <a:ext cx="2964619" cy="743150"/>
            </a:xfrm>
            <a:prstGeom prst="rect">
              <a:avLst/>
            </a:prstGeom>
            <a:noFill/>
          </p:spPr>
          <p:txBody>
            <a:bodyPr wrap="square" rtlCol="0">
              <a:spAutoFit/>
            </a:bodyPr>
            <a:lstStyle/>
            <a:p>
              <a:pPr marL="0" lvl="2" algn="ctr">
                <a:lnSpc>
                  <a:spcPct val="150000"/>
                </a:lnSpc>
              </a:pPr>
              <a:r>
                <a:rPr lang="en-IN" sz="1100" dirty="0">
                  <a:solidFill>
                    <a:schemeClr val="tx1">
                      <a:lumMod val="85000"/>
                      <a:lumOff val="15000"/>
                    </a:schemeClr>
                  </a:solidFill>
                  <a:latin typeface="Montserrat" panose="00000500000000000000" pitchFamily="2" charset="0"/>
                </a:rPr>
                <a:t>We also undertake peer review &amp; value engineering work for analysis and design carried out by other consultants</a:t>
              </a:r>
              <a:endParaRPr lang="en-US" sz="1100" dirty="0">
                <a:solidFill>
                  <a:schemeClr val="tx1">
                    <a:lumMod val="85000"/>
                    <a:lumOff val="15000"/>
                  </a:schemeClr>
                </a:solidFill>
                <a:latin typeface="Montserrat" panose="00000500000000000000" pitchFamily="2" charset="0"/>
              </a:endParaRPr>
            </a:p>
          </p:txBody>
        </p:sp>
        <p:sp>
          <p:nvSpPr>
            <p:cNvPr id="22" name="TextBox 21"/>
            <p:cNvSpPr txBox="1"/>
            <p:nvPr/>
          </p:nvSpPr>
          <p:spPr>
            <a:xfrm>
              <a:off x="4628780" y="4493420"/>
              <a:ext cx="2964619" cy="827363"/>
            </a:xfrm>
            <a:prstGeom prst="rect">
              <a:avLst/>
            </a:prstGeom>
            <a:noFill/>
          </p:spPr>
          <p:txBody>
            <a:bodyPr wrap="square" rtlCol="0">
              <a:spAutoFit/>
            </a:bodyPr>
            <a:lstStyle/>
            <a:p>
              <a:pPr marL="0" lvl="2" algn="ctr">
                <a:lnSpc>
                  <a:spcPct val="150000"/>
                </a:lnSpc>
              </a:pPr>
              <a:r>
                <a:rPr lang="en-US" sz="1100" dirty="0">
                  <a:solidFill>
                    <a:schemeClr val="tx1">
                      <a:lumMod val="85000"/>
                      <a:lumOff val="15000"/>
                    </a:schemeClr>
                  </a:solidFill>
                  <a:latin typeface="Montserrat" panose="00000500000000000000" pitchFamily="2" charset="0"/>
                </a:rPr>
                <a:t>Highway Bridges</a:t>
              </a:r>
            </a:p>
            <a:p>
              <a:pPr marL="0" lvl="2" algn="ctr">
                <a:lnSpc>
                  <a:spcPct val="150000"/>
                </a:lnSpc>
              </a:pPr>
              <a:r>
                <a:rPr lang="en-US" sz="1100" dirty="0">
                  <a:solidFill>
                    <a:schemeClr val="tx1">
                      <a:lumMod val="85000"/>
                      <a:lumOff val="15000"/>
                    </a:schemeClr>
                  </a:solidFill>
                  <a:latin typeface="Montserrat" panose="00000500000000000000" pitchFamily="2" charset="0"/>
                </a:rPr>
                <a:t>Box Culverts</a:t>
              </a:r>
            </a:p>
            <a:p>
              <a:pPr marL="0" lvl="2" algn="ctr">
                <a:lnSpc>
                  <a:spcPct val="150000"/>
                </a:lnSpc>
              </a:pPr>
              <a:r>
                <a:rPr lang="en-US" sz="1100" dirty="0">
                  <a:solidFill>
                    <a:schemeClr val="tx1">
                      <a:lumMod val="85000"/>
                      <a:lumOff val="15000"/>
                    </a:schemeClr>
                  </a:solidFill>
                  <a:latin typeface="Montserrat" panose="00000500000000000000" pitchFamily="2" charset="0"/>
                </a:rPr>
                <a:t>Design of Road Pavements</a:t>
              </a:r>
            </a:p>
            <a:p>
              <a:pPr marL="0" lvl="2" algn="ctr">
                <a:lnSpc>
                  <a:spcPct val="150000"/>
                </a:lnSpc>
              </a:pPr>
              <a:r>
                <a:rPr lang="en-US" sz="1100" dirty="0">
                  <a:solidFill>
                    <a:schemeClr val="tx1">
                      <a:lumMod val="85000"/>
                      <a:lumOff val="15000"/>
                    </a:schemeClr>
                  </a:solidFill>
                  <a:latin typeface="Montserrat" panose="00000500000000000000" pitchFamily="2" charset="0"/>
                </a:rPr>
                <a:t>WTP/ESR</a:t>
              </a:r>
            </a:p>
          </p:txBody>
        </p:sp>
      </p:grpSp>
      <p:sp>
        <p:nvSpPr>
          <p:cNvPr id="32" name="TextBox 17"/>
          <p:cNvSpPr txBox="1"/>
          <p:nvPr/>
        </p:nvSpPr>
        <p:spPr>
          <a:xfrm>
            <a:off x="0" y="903423"/>
            <a:ext cx="12203136" cy="474489"/>
          </a:xfrm>
          <a:prstGeom prst="rect">
            <a:avLst/>
          </a:prstGeom>
        </p:spPr>
        <p:txBody>
          <a:bodyPr wrap="square" lIns="0" tIns="0" rIns="0" bIns="0" rtlCol="0" anchor="t">
            <a:spAutoFit/>
          </a:bodyPr>
          <a:lstStyle/>
          <a:p>
            <a:pPr algn="ctr">
              <a:lnSpc>
                <a:spcPts val="3735"/>
              </a:lnSpc>
            </a:pPr>
            <a:r>
              <a:rPr lang="en-US" sz="3200" b="1" dirty="0">
                <a:solidFill>
                  <a:srgbClr val="242424"/>
                </a:solidFill>
                <a:latin typeface="Montserrat" panose="00000500000000000000" pitchFamily="2" charset="0"/>
              </a:rPr>
              <a:t>Our </a:t>
            </a:r>
            <a:r>
              <a:rPr lang="en-US" sz="3200" b="1" dirty="0">
                <a:solidFill>
                  <a:schemeClr val="bg2"/>
                </a:solidFill>
                <a:latin typeface="Montserrat" panose="00000500000000000000" pitchFamily="2" charset="0"/>
              </a:rPr>
              <a:t>Services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ECO PARK, POMBHURNA, CHANDRAPUR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6430FC23-761D-B2E9-38E5-97B971FE4C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7" y="29301"/>
            <a:ext cx="10924772" cy="6258378"/>
          </a:xfrm>
          <a:prstGeom prst="rect">
            <a:avLst/>
          </a:prstGeom>
          <a:noFill/>
          <a:ln w="12700">
            <a:solidFill>
              <a:schemeClr val="tx1"/>
            </a:solidFill>
          </a:ln>
        </p:spPr>
      </p:pic>
    </p:spTree>
    <p:extLst>
      <p:ext uri="{BB962C8B-B14F-4D97-AF65-F5344CB8AC3E}">
        <p14:creationId xmlns:p14="http://schemas.microsoft.com/office/powerpoint/2010/main" val="3879452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1609455095"/>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Energy Park, </a:t>
                      </a:r>
                      <a:r>
                        <a:rPr lang="en-IN" sz="1800" b="0" kern="1200" dirty="0" err="1">
                          <a:solidFill>
                            <a:schemeClr val="dk1"/>
                          </a:solidFill>
                          <a:latin typeface="Montserrat" panose="00000500000000000000" pitchFamily="2" charset="0"/>
                          <a:ea typeface="+mn-ea"/>
                          <a:cs typeface="Times New Roman" panose="02020603050405020304" pitchFamily="18" charset="0"/>
                        </a:rPr>
                        <a:t>Vadgaon</a:t>
                      </a:r>
                      <a:r>
                        <a:rPr lang="en-IN" sz="1800" b="0" kern="1200" dirty="0">
                          <a:solidFill>
                            <a:schemeClr val="dk1"/>
                          </a:solidFill>
                          <a:latin typeface="Montserrat" panose="00000500000000000000" pitchFamily="2" charset="0"/>
                          <a:ea typeface="+mn-ea"/>
                          <a:cs typeface="Times New Roman" panose="02020603050405020304" pitchFamily="18" charset="0"/>
                        </a:rPr>
                        <a:t>, </a:t>
                      </a:r>
                      <a:r>
                        <a:rPr lang="en-IN" sz="1800" b="0" kern="1200" dirty="0" err="1">
                          <a:solidFill>
                            <a:schemeClr val="dk1"/>
                          </a:solidFill>
                          <a:latin typeface="Montserrat" panose="00000500000000000000" pitchFamily="2" charset="0"/>
                          <a:ea typeface="+mn-ea"/>
                          <a:cs typeface="Times New Roman" panose="02020603050405020304" pitchFamily="18" charset="0"/>
                        </a:rPr>
                        <a:t>Yavatmal</a:t>
                      </a:r>
                      <a:r>
                        <a:rPr lang="en-IN" sz="1800" b="0" kern="1200" dirty="0">
                          <a:solidFill>
                            <a:schemeClr val="dk1"/>
                          </a:solidFill>
                          <a:latin typeface="Montserrat" panose="00000500000000000000" pitchFamily="2" charset="0"/>
                          <a:ea typeface="+mn-ea"/>
                          <a:cs typeface="Times New Roman" panose="02020603050405020304" pitchFamily="18" charset="0"/>
                        </a:rPr>
                        <a:t>, Maharashtra</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A7BCF8F8-0AA2-6107-B4FF-05D093D379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097" y="-1"/>
            <a:ext cx="5825102" cy="6306813"/>
          </a:xfrm>
          <a:prstGeom prst="rect">
            <a:avLst/>
          </a:prstGeom>
          <a:noFill/>
          <a:ln w="12700">
            <a:solidFill>
              <a:schemeClr val="tx1"/>
            </a:solidFill>
          </a:ln>
        </p:spPr>
      </p:pic>
      <p:pic>
        <p:nvPicPr>
          <p:cNvPr id="7" name="Picture 6">
            <a:extLst>
              <a:ext uri="{FF2B5EF4-FFF2-40B4-BE49-F238E27FC236}">
                <a16:creationId xmlns:a16="http://schemas.microsoft.com/office/drawing/2014/main" id="{77115342-1FC2-175A-E1CE-2138478B44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124" y="10165"/>
            <a:ext cx="5254989" cy="6296059"/>
          </a:xfrm>
          <a:prstGeom prst="rect">
            <a:avLst/>
          </a:prstGeom>
          <a:noFill/>
          <a:ln w="12700">
            <a:solidFill>
              <a:schemeClr val="tx1"/>
            </a:solidFill>
          </a:ln>
        </p:spPr>
      </p:pic>
    </p:spTree>
    <p:extLst>
      <p:ext uri="{BB962C8B-B14F-4D97-AF65-F5344CB8AC3E}">
        <p14:creationId xmlns:p14="http://schemas.microsoft.com/office/powerpoint/2010/main" val="23125051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56262" y="194674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STRUCTURAL DESIGN </a:t>
            </a:r>
            <a:r>
              <a:rPr lang="en-US" sz="3600" b="1" dirty="0">
                <a:solidFill>
                  <a:srgbClr val="C00000"/>
                </a:solidFill>
                <a:latin typeface="Montserrat" panose="00000500000000000000" pitchFamily="2" charset="0"/>
              </a:rPr>
              <a:t>ENGINEERING</a:t>
            </a:r>
            <a:r>
              <a:rPr lang="en-US" sz="3600" b="1" dirty="0">
                <a:solidFill>
                  <a:schemeClr val="tx1">
                    <a:lumMod val="75000"/>
                    <a:lumOff val="25000"/>
                  </a:schemeClr>
                </a:solidFill>
                <a:latin typeface="Montserrat" panose="00000500000000000000" pitchFamily="2" charset="0"/>
              </a:rPr>
              <a:t> </a:t>
            </a:r>
            <a:endParaRPr lang="en-US" sz="3600" b="1" dirty="0">
              <a:solidFill>
                <a:schemeClr val="bg2"/>
              </a:solidFill>
              <a:latin typeface="Montserrat" panose="00000500000000000000" pitchFamily="2" charset="0"/>
            </a:endParaRP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163" y="4071779"/>
            <a:ext cx="4015227" cy="1658942"/>
          </a:xfrm>
          <a:prstGeom prst="rect">
            <a:avLst/>
          </a:prstGeom>
        </p:spPr>
      </p:pic>
      <p:sp>
        <p:nvSpPr>
          <p:cNvPr id="14" name="TextBox 16"/>
          <p:cNvSpPr txBox="1"/>
          <p:nvPr/>
        </p:nvSpPr>
        <p:spPr>
          <a:xfrm>
            <a:off x="1119213" y="3085229"/>
            <a:ext cx="6488478" cy="738664"/>
          </a:xfrm>
          <a:prstGeom prst="rect">
            <a:avLst/>
          </a:prstGeom>
        </p:spPr>
        <p:txBody>
          <a:bodyPr wrap="square" lIns="0" tIns="0" rIns="0" bIns="0" rtlCol="0" anchor="t">
            <a:spAutoFit/>
          </a:bodyPr>
          <a:lstStyle/>
          <a:p>
            <a:pPr algn="ctr"/>
            <a:r>
              <a:rPr lang="en-US" sz="2400" b="1" dirty="0">
                <a:solidFill>
                  <a:schemeClr val="tx1">
                    <a:lumMod val="75000"/>
                    <a:lumOff val="25000"/>
                  </a:schemeClr>
                </a:solidFill>
                <a:latin typeface="Montserrat" panose="00000500000000000000" pitchFamily="2" charset="0"/>
              </a:rPr>
              <a:t>LIST OF COMMERCIAL/ ASSEMBLY BUILDING PROJECTS</a:t>
            </a:r>
            <a:endParaRPr lang="en-US" sz="2400" b="1" dirty="0">
              <a:solidFill>
                <a:schemeClr val="bg2"/>
              </a:solidFill>
              <a:latin typeface="Montserrat" panose="00000500000000000000" pitchFamily="2" charset="0"/>
            </a:endParaRPr>
          </a:p>
        </p:txBody>
      </p:sp>
    </p:spTree>
    <p:extLst>
      <p:ext uri="{BB962C8B-B14F-4D97-AF65-F5344CB8AC3E}">
        <p14:creationId xmlns:p14="http://schemas.microsoft.com/office/powerpoint/2010/main" val="15737353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683470765"/>
              </p:ext>
            </p:extLst>
          </p:nvPr>
        </p:nvGraphicFramePr>
        <p:xfrm>
          <a:off x="0" y="14517"/>
          <a:ext cx="12192000" cy="6832535"/>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4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DESCRIPTION</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SAPANA THEATRE, VASAI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VASAI,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BASEMENT + GRD + 3 UPPER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03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2</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STUDIO, MALAD,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MALAD, MUMBAI,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+ 2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886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CFC BUILDING, SHAHAPUR,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SHAHAPUR, THANE,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RAISED GRD + 3 UPPER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74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4</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GREEN BUILDING, MALAD WEST,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MALAD WEST, MUMBAI,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+ 3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1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RESTAURANT, MALAD WEST, MUMBAI</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MALAD WEST, MUMBAI,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+ 3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25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6</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LABORATORY BUILDING FOR MEDILUX LABORATORIES PVT LTD, INDORE, MADHYA PRADESH</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INDORE, MADHYA PRADESH</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+ 4 FLOORS</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OTM INFRASTRUCTURE FOR INDIA COASTGUARD, WORLI,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WORLI,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+ 16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RESORT PUSHPAKVATIKA, PANVEL</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PANVEL,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GROUND FLOOR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810686880"/>
                  </a:ext>
                </a:extLst>
              </a:tr>
            </a:tbl>
          </a:graphicData>
        </a:graphic>
      </p:graphicFrame>
      <p:sp>
        <p:nvSpPr>
          <p:cNvPr id="7" name="TextBox 6"/>
          <p:cNvSpPr txBox="1"/>
          <p:nvPr/>
        </p:nvSpPr>
        <p:spPr>
          <a:xfrm>
            <a:off x="1099799" y="139668"/>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a:t>
            </a:r>
            <a:r>
              <a:rPr lang="en-IN" sz="2800" b="1" dirty="0">
                <a:solidFill>
                  <a:schemeClr val="bg1">
                    <a:lumMod val="95000"/>
                  </a:schemeClr>
                </a:solidFill>
                <a:latin typeface="Montserrat" panose="00000500000000000000" pitchFamily="2" charset="0"/>
                <a:ea typeface="Cambria" panose="02040503050406030204" pitchFamily="18" charset="0"/>
              </a:rPr>
              <a:t>COMMERCIAL AND ASSEMBLY BUILDING PROJECTS</a:t>
            </a:r>
          </a:p>
          <a:p>
            <a:endParaRPr lang="en-IN" dirty="0"/>
          </a:p>
        </p:txBody>
      </p:sp>
    </p:spTree>
    <p:extLst>
      <p:ext uri="{BB962C8B-B14F-4D97-AF65-F5344CB8AC3E}">
        <p14:creationId xmlns:p14="http://schemas.microsoft.com/office/powerpoint/2010/main" val="1548310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89387448"/>
              </p:ext>
            </p:extLst>
          </p:nvPr>
        </p:nvGraphicFramePr>
        <p:xfrm>
          <a:off x="0" y="14517"/>
          <a:ext cx="12192000" cy="2878020"/>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3460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11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DESCRIPTION</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119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9</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RESORT FOR MR. VILAS CHAUDHARI, CHIRAD,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CHIRAD, THANE,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+ 1 FLOOR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6002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10</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SCHOOL BUIDING AT WAKAD, PUNE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VAKAD, PUNE,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GRD + 3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bl>
          </a:graphicData>
        </a:graphic>
      </p:graphicFrame>
      <p:sp>
        <p:nvSpPr>
          <p:cNvPr id="7" name="TextBox 6"/>
          <p:cNvSpPr txBox="1"/>
          <p:nvPr/>
        </p:nvSpPr>
        <p:spPr>
          <a:xfrm>
            <a:off x="1099799" y="139668"/>
            <a:ext cx="10247086" cy="1231106"/>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a:t>
            </a:r>
            <a:r>
              <a:rPr lang="en-IN" sz="2800" b="1" dirty="0">
                <a:solidFill>
                  <a:schemeClr val="bg1">
                    <a:lumMod val="95000"/>
                  </a:schemeClr>
                </a:solidFill>
                <a:latin typeface="Montserrat" panose="00000500000000000000" pitchFamily="2" charset="0"/>
                <a:ea typeface="Cambria" panose="02040503050406030204" pitchFamily="18" charset="0"/>
              </a:rPr>
              <a:t>COMMERCIAL AND ASSEMBLY BUILDING PROJECTS</a:t>
            </a:r>
          </a:p>
          <a:p>
            <a:endParaRPr lang="en-IN" dirty="0"/>
          </a:p>
        </p:txBody>
      </p:sp>
    </p:spTree>
    <p:extLst>
      <p:ext uri="{BB962C8B-B14F-4D97-AF65-F5344CB8AC3E}">
        <p14:creationId xmlns:p14="http://schemas.microsoft.com/office/powerpoint/2010/main" val="3920158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3296307533"/>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SAPANA THEATRE, VASAI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0205B78F-ED50-B20E-0DA4-ACC6C15F6E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5"/>
            <a:ext cx="12192000" cy="6294113"/>
          </a:xfrm>
          <a:prstGeom prst="rect">
            <a:avLst/>
          </a:prstGeom>
          <a:noFill/>
          <a:ln w="12700">
            <a:solidFill>
              <a:schemeClr val="tx1"/>
            </a:solidFill>
          </a:ln>
        </p:spPr>
      </p:pic>
    </p:spTree>
    <p:extLst>
      <p:ext uri="{BB962C8B-B14F-4D97-AF65-F5344CB8AC3E}">
        <p14:creationId xmlns:p14="http://schemas.microsoft.com/office/powerpoint/2010/main" val="4165674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3103343606"/>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STUDIO, MALAD,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F9C1BFBB-D055-234A-3278-63F08F4DF1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5"/>
            <a:ext cx="12192000" cy="6294113"/>
          </a:xfrm>
          <a:prstGeom prst="rect">
            <a:avLst/>
          </a:prstGeom>
          <a:noFill/>
          <a:ln w="12700">
            <a:solidFill>
              <a:schemeClr val="tx1"/>
            </a:solidFill>
          </a:ln>
        </p:spPr>
      </p:pic>
    </p:spTree>
    <p:extLst>
      <p:ext uri="{BB962C8B-B14F-4D97-AF65-F5344CB8AC3E}">
        <p14:creationId xmlns:p14="http://schemas.microsoft.com/office/powerpoint/2010/main" val="2900127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895654031"/>
              </p:ext>
            </p:extLst>
          </p:nvPr>
        </p:nvGraphicFramePr>
        <p:xfrm>
          <a:off x="0" y="6306813"/>
          <a:ext cx="12192001" cy="640080"/>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LABORATORY BUILDING FOR MEDILUX LABORATORIES PVT LTD, INDORE, MADHYA PRADESH</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8E21F6AE-5090-947A-B5B6-2995A811EE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1879" y="-79329"/>
            <a:ext cx="6469812" cy="6385553"/>
          </a:xfrm>
          <a:prstGeom prst="rect">
            <a:avLst/>
          </a:prstGeom>
          <a:noFill/>
          <a:ln w="12700">
            <a:solidFill>
              <a:schemeClr val="tx1"/>
            </a:solidFill>
          </a:ln>
        </p:spPr>
      </p:pic>
    </p:spTree>
    <p:extLst>
      <p:ext uri="{BB962C8B-B14F-4D97-AF65-F5344CB8AC3E}">
        <p14:creationId xmlns:p14="http://schemas.microsoft.com/office/powerpoint/2010/main" val="15481151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232725734"/>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RESORT FOR MR. VILAS CHAUDHARI, CHIRAD, THANE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F551CA63-A3DC-E1B5-AE07-731CEFFE67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299"/>
            <a:ext cx="12192000" cy="6277513"/>
          </a:xfrm>
          <a:prstGeom prst="rect">
            <a:avLst/>
          </a:prstGeom>
          <a:noFill/>
          <a:ln w="12700">
            <a:solidFill>
              <a:schemeClr val="tx1"/>
            </a:solidFill>
          </a:ln>
        </p:spPr>
      </p:pic>
    </p:spTree>
    <p:extLst>
      <p:ext uri="{BB962C8B-B14F-4D97-AF65-F5344CB8AC3E}">
        <p14:creationId xmlns:p14="http://schemas.microsoft.com/office/powerpoint/2010/main" val="2349672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RESORT FOR MR. VILAS CHAUDHARI, CHIRAD, THANE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D1A7775C-A375-7D5C-C61E-6098B412DD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301"/>
            <a:ext cx="12192000" cy="6277512"/>
          </a:xfrm>
          <a:prstGeom prst="rect">
            <a:avLst/>
          </a:prstGeom>
          <a:noFill/>
          <a:ln w="12700">
            <a:solidFill>
              <a:schemeClr val="tx1"/>
            </a:solidFill>
          </a:ln>
        </p:spPr>
      </p:pic>
    </p:spTree>
    <p:extLst>
      <p:ext uri="{BB962C8B-B14F-4D97-AF65-F5344CB8AC3E}">
        <p14:creationId xmlns:p14="http://schemas.microsoft.com/office/powerpoint/2010/main" val="312881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442495" y="1660639"/>
            <a:ext cx="6016040" cy="3536723"/>
            <a:chOff x="177026" y="1177662"/>
            <a:chExt cx="6016040" cy="3536723"/>
          </a:xfrm>
        </p:grpSpPr>
        <p:sp>
          <p:nvSpPr>
            <p:cNvPr id="27" name="TextBox 26"/>
            <p:cNvSpPr txBox="1"/>
            <p:nvPr/>
          </p:nvSpPr>
          <p:spPr>
            <a:xfrm>
              <a:off x="205016" y="1177662"/>
              <a:ext cx="5988050" cy="1077218"/>
            </a:xfrm>
            <a:prstGeom prst="rect">
              <a:avLst/>
            </a:prstGeom>
            <a:noFill/>
          </p:spPr>
          <p:txBody>
            <a:bodyPr wrap="square" rtlCol="0">
              <a:spAutoFit/>
            </a:bodyPr>
            <a:lstStyle/>
            <a:p>
              <a:r>
                <a:rPr lang="en-US" sz="3200" b="1" i="0" u="none" strike="noStrike" dirty="0">
                  <a:solidFill>
                    <a:schemeClr val="tx1">
                      <a:lumMod val="85000"/>
                      <a:lumOff val="15000"/>
                    </a:schemeClr>
                  </a:solidFill>
                  <a:effectLst/>
                  <a:latin typeface="Montserrat" panose="00000500000000000000" pitchFamily="2" charset="0"/>
                </a:rPr>
                <a:t>Our Company</a:t>
              </a:r>
              <a:endParaRPr lang="en-US" sz="3200" b="1" dirty="0">
                <a:solidFill>
                  <a:schemeClr val="tx1">
                    <a:lumMod val="85000"/>
                    <a:lumOff val="15000"/>
                  </a:schemeClr>
                </a:solidFill>
                <a:effectLst/>
                <a:latin typeface="Montserrat" panose="00000500000000000000" pitchFamily="2" charset="0"/>
              </a:endParaRPr>
            </a:p>
            <a:p>
              <a:r>
                <a:rPr lang="en-US" sz="3200" b="1" dirty="0">
                  <a:solidFill>
                    <a:schemeClr val="accent5"/>
                  </a:solidFill>
                  <a:effectLst/>
                  <a:latin typeface="Montserrat" panose="00000500000000000000" pitchFamily="2" charset="0"/>
                </a:rPr>
                <a:t>Process</a:t>
              </a:r>
            </a:p>
          </p:txBody>
        </p:sp>
        <p:sp>
          <p:nvSpPr>
            <p:cNvPr id="28" name="TextBox 27"/>
            <p:cNvSpPr txBox="1"/>
            <p:nvPr/>
          </p:nvSpPr>
          <p:spPr>
            <a:xfrm>
              <a:off x="177026" y="2175870"/>
              <a:ext cx="5508168" cy="2538515"/>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pPr>
              <a:r>
                <a:rPr lang="en-US" b="0" i="0" dirty="0">
                  <a:solidFill>
                    <a:schemeClr val="tx1">
                      <a:lumMod val="75000"/>
                      <a:lumOff val="25000"/>
                    </a:schemeClr>
                  </a:solidFill>
                  <a:effectLst/>
                  <a:latin typeface="Montserrat" panose="00000500000000000000" pitchFamily="2" charset="0"/>
                </a:rPr>
                <a:t>Our company employs a highly efficient and streamlined process to deliver our products/services to clients. We follow a methodical approach that ensures each step of our process is executed with precision and attention to detail.</a:t>
              </a: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56262" y="194674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STRUCTURAL DESIGN </a:t>
            </a:r>
            <a:r>
              <a:rPr lang="en-US" sz="3600" b="1" dirty="0">
                <a:solidFill>
                  <a:srgbClr val="C00000"/>
                </a:solidFill>
                <a:latin typeface="Montserrat" panose="00000500000000000000" pitchFamily="2" charset="0"/>
              </a:rPr>
              <a:t>ENGINEERING</a:t>
            </a:r>
            <a:r>
              <a:rPr lang="en-US" sz="3600" b="1" dirty="0">
                <a:solidFill>
                  <a:schemeClr val="tx1">
                    <a:lumMod val="75000"/>
                    <a:lumOff val="25000"/>
                  </a:schemeClr>
                </a:solidFill>
                <a:latin typeface="Montserrat" panose="00000500000000000000" pitchFamily="2" charset="0"/>
              </a:rPr>
              <a:t> </a:t>
            </a:r>
            <a:endParaRPr lang="en-US" sz="3600" b="1" dirty="0">
              <a:solidFill>
                <a:schemeClr val="bg2"/>
              </a:solidFill>
              <a:latin typeface="Montserrat" panose="00000500000000000000" pitchFamily="2" charset="0"/>
            </a:endParaRP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163" y="4071779"/>
            <a:ext cx="4015227" cy="1658942"/>
          </a:xfrm>
          <a:prstGeom prst="rect">
            <a:avLst/>
          </a:prstGeom>
        </p:spPr>
      </p:pic>
      <p:sp>
        <p:nvSpPr>
          <p:cNvPr id="14" name="TextBox 16"/>
          <p:cNvSpPr txBox="1"/>
          <p:nvPr/>
        </p:nvSpPr>
        <p:spPr>
          <a:xfrm>
            <a:off x="1119213" y="3085229"/>
            <a:ext cx="6488478" cy="738664"/>
          </a:xfrm>
          <a:prstGeom prst="rect">
            <a:avLst/>
          </a:prstGeom>
        </p:spPr>
        <p:txBody>
          <a:bodyPr wrap="square" lIns="0" tIns="0" rIns="0" bIns="0" rtlCol="0" anchor="t">
            <a:spAutoFit/>
          </a:bodyPr>
          <a:lstStyle/>
          <a:p>
            <a:pPr algn="ctr"/>
            <a:r>
              <a:rPr lang="en-US" sz="2400" b="1" dirty="0">
                <a:solidFill>
                  <a:schemeClr val="tx1">
                    <a:lumMod val="75000"/>
                    <a:lumOff val="25000"/>
                  </a:schemeClr>
                </a:solidFill>
                <a:latin typeface="Montserrat" panose="00000500000000000000" pitchFamily="2" charset="0"/>
              </a:rPr>
              <a:t>LIST OF INDUSTRIAL AND STEEL STRUCTURE PROJECTS</a:t>
            </a:r>
            <a:endParaRPr lang="en-US" sz="2400" b="1" dirty="0">
              <a:solidFill>
                <a:schemeClr val="bg2"/>
              </a:solidFill>
              <a:latin typeface="Montserrat" panose="00000500000000000000" pitchFamily="2" charset="0"/>
            </a:endParaRPr>
          </a:p>
        </p:txBody>
      </p:sp>
    </p:spTree>
    <p:extLst>
      <p:ext uri="{BB962C8B-B14F-4D97-AF65-F5344CB8AC3E}">
        <p14:creationId xmlns:p14="http://schemas.microsoft.com/office/powerpoint/2010/main" val="1901966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95141898"/>
              </p:ext>
            </p:extLst>
          </p:nvPr>
        </p:nvGraphicFramePr>
        <p:xfrm>
          <a:off x="0" y="14517"/>
          <a:ext cx="12192000" cy="6734789"/>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4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MCGM TENAMENTS- YARI ROAD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ANDHERI (W), MUMBAI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+ 19 UPPER FLOORS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03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2</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MCGM TENAMENTS BUILDING NO.1, 2, 3, 4 &amp; 5  – HASNABAD LANE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KHAR ROAD (W), MUMBAI</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STILT + 19 UPPER FLOORS (5 TOWERS)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886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PEB SHED FOR BHILAD UNIT, BHILAD, GUJARAT</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BHILAD, GUJARAT</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74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4</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ROOFTOP SPV SOLAR PLANT AT HYDERABAD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HYDERABAD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1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CHEMBURKAR MARKET, CHEMBUR,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CHEMBUR, MUMBAI,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25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6</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SOLAR ROOF FOR ICT CAMPUS, MATUNGA,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MATUNGA, MUMBAI,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ROOF FOR HUMAN DEVELOPMENT CENTRE TRUST, BANDRA,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BANDRA,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RESORT PUSHPAK VATIKA, PANVEL</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PANVEL, MAHARASHTRA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2658223307"/>
                  </a:ext>
                </a:extLst>
              </a:tr>
            </a:tbl>
          </a:graphicData>
        </a:graphic>
      </p:graphicFrame>
      <p:sp>
        <p:nvSpPr>
          <p:cNvPr id="7" name="TextBox 6"/>
          <p:cNvSpPr txBox="1"/>
          <p:nvPr/>
        </p:nvSpPr>
        <p:spPr>
          <a:xfrm>
            <a:off x="1099799" y="139668"/>
            <a:ext cx="10247086" cy="1231106"/>
          </a:xfrm>
          <a:prstGeom prst="rect">
            <a:avLst/>
          </a:prstGeom>
          <a:noFill/>
        </p:spPr>
        <p:txBody>
          <a:bodyPr wrap="square" rtlCol="0">
            <a:spAutoFit/>
          </a:bodyPr>
          <a:lstStyle/>
          <a:p>
            <a:pPr algn="ctr"/>
            <a:r>
              <a:rPr lang="en-IN" sz="2800" b="1" dirty="0">
                <a:solidFill>
                  <a:schemeClr val="bg1">
                    <a:lumMod val="95000"/>
                  </a:schemeClr>
                </a:solidFill>
                <a:latin typeface="Montserrat" panose="00000500000000000000" pitchFamily="2" charset="0"/>
                <a:ea typeface="Cambria" panose="02040503050406030204" pitchFamily="18" charset="0"/>
              </a:rPr>
              <a:t>LIST OF INDUSTRIAL AND STEEL STRUCTURE PROJECTS</a:t>
            </a:r>
          </a:p>
          <a:p>
            <a:endParaRPr lang="en-IN" dirty="0"/>
          </a:p>
        </p:txBody>
      </p:sp>
    </p:spTree>
    <p:extLst>
      <p:ext uri="{BB962C8B-B14F-4D97-AF65-F5344CB8AC3E}">
        <p14:creationId xmlns:p14="http://schemas.microsoft.com/office/powerpoint/2010/main" val="1452197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464609" y="2112126"/>
            <a:ext cx="6711636" cy="553998"/>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    PEER </a:t>
            </a:r>
            <a:r>
              <a:rPr lang="en-US" sz="3600" b="1" dirty="0">
                <a:solidFill>
                  <a:srgbClr val="C00000"/>
                </a:solidFill>
                <a:latin typeface="Montserrat" panose="00000500000000000000" pitchFamily="2" charset="0"/>
              </a:rPr>
              <a:t>REVIEW</a:t>
            </a:r>
          </a:p>
        </p:txBody>
      </p:sp>
      <p:pic>
        <p:nvPicPr>
          <p:cNvPr id="2" name="Picture 1">
            <a:extLst>
              <a:ext uri="{FF2B5EF4-FFF2-40B4-BE49-F238E27FC236}">
                <a16:creationId xmlns:a16="http://schemas.microsoft.com/office/drawing/2014/main" id="{4BBB7495-7427-FD85-EA9B-E1C4358C5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856" y="3429000"/>
            <a:ext cx="4015227" cy="1658942"/>
          </a:xfrm>
          <a:prstGeom prst="rect">
            <a:avLst/>
          </a:prstGeom>
        </p:spPr>
      </p:pic>
    </p:spTree>
    <p:extLst>
      <p:ext uri="{BB962C8B-B14F-4D97-AF65-F5344CB8AC3E}">
        <p14:creationId xmlns:p14="http://schemas.microsoft.com/office/powerpoint/2010/main" val="3415392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88115241"/>
              </p:ext>
            </p:extLst>
          </p:nvPr>
        </p:nvGraphicFramePr>
        <p:xfrm>
          <a:off x="0" y="14517"/>
          <a:ext cx="12192000" cy="7677304"/>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15783">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40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FLOORS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1</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CROWN 83, TAGORE NAGAR, VIKHROLI, MUMBAI</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TAGORE NAGAR, VIKHROLI, MUMBAI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GROUND + 23 FLOORS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03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2</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PITRUCHAYYA, SUBHASH NAGAR, CHEMBUR, MUMBAI </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SUBHASH NAGAR, CHEMBUR, MUMBAI </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BASEMENT + GROUND + 16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886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PARAMSUKH JAGDISH PATEL BHUVAN, JAWAHAR NAGAR, GOREGAON WEST, MUMBAI </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JAWAHAR NAGAR, GOREGAON WEST, MUMBAI </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GROUND + 10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74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4</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BHAGAT NIWAS, KANDIVALI WEST,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KANDIVALI WEST, MUMBAI </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GROUND + 10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1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5</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IT &amp; ITES BUILDING FOR M/S ASPIRTEX PVT. LTD. KOLKATA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KOLKATA </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GROUND + 5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25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6</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INSTITUTIONAL BUILDING &amp; DIRECTORS BUNGLOW AT INTERNATION INSTITUTE OF POPULATION SCIENCE CAMPOUS AT DEONAR,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DEONAR, MUMBAI </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GROUND + 3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GREEN OFFICE BUILDING AT CHINCHWAD, PUNE, MAHARASHTRA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CHINCHWAD, PUNE, MAHARASHTRA </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GROUND + 5 FLOORS</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700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 LAC LIT CAPACITY ELEVATED  RESERVOIR INTZE TYPE AT RAUNAK CITY,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RAUNAK CITY, KALYAN, MAHARASHTRA</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 LAC LIT </a:t>
                      </a:r>
                    </a:p>
                  </a:txBody>
                  <a:tcPr marL="68580" marR="68580" marT="0" marB="0">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2658223307"/>
                  </a:ext>
                </a:extLst>
              </a:tr>
            </a:tbl>
          </a:graphicData>
        </a:graphic>
      </p:graphicFrame>
      <p:sp>
        <p:nvSpPr>
          <p:cNvPr id="7" name="TextBox 6"/>
          <p:cNvSpPr txBox="1"/>
          <p:nvPr/>
        </p:nvSpPr>
        <p:spPr>
          <a:xfrm>
            <a:off x="765423" y="269146"/>
            <a:ext cx="10247086" cy="800219"/>
          </a:xfrm>
          <a:prstGeom prst="rect">
            <a:avLst/>
          </a:prstGeom>
          <a:noFill/>
        </p:spPr>
        <p:txBody>
          <a:bodyPr wrap="square" rtlCol="0">
            <a:spAutoFit/>
          </a:bodyPr>
          <a:lstStyle/>
          <a:p>
            <a:pPr algn="ctr"/>
            <a:r>
              <a:rPr lang="en-IN" sz="2800" b="1" dirty="0">
                <a:solidFill>
                  <a:schemeClr val="bg1">
                    <a:lumMod val="95000"/>
                  </a:schemeClr>
                </a:solidFill>
                <a:latin typeface="Montserrat" panose="00000500000000000000" pitchFamily="2" charset="0"/>
                <a:ea typeface="Cambria" panose="02040503050406030204" pitchFamily="18" charset="0"/>
              </a:rPr>
              <a:t>LIST OF PEER REVIEW PROJECTS</a:t>
            </a:r>
          </a:p>
          <a:p>
            <a:endParaRPr lang="en-IN" dirty="0"/>
          </a:p>
        </p:txBody>
      </p:sp>
    </p:spTree>
    <p:extLst>
      <p:ext uri="{BB962C8B-B14F-4D97-AF65-F5344CB8AC3E}">
        <p14:creationId xmlns:p14="http://schemas.microsoft.com/office/powerpoint/2010/main" val="3888584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31809830"/>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CROWN 83, TAGORE NAGAR, VIKHROLI,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578775D5-BAFC-DC91-AA21-0D16165143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7155" y="47445"/>
            <a:ext cx="6383547" cy="6277513"/>
          </a:xfrm>
          <a:prstGeom prst="rect">
            <a:avLst/>
          </a:prstGeom>
          <a:noFill/>
          <a:ln w="12700">
            <a:solidFill>
              <a:schemeClr val="tx1"/>
            </a:solidFill>
          </a:ln>
        </p:spPr>
      </p:pic>
    </p:spTree>
    <p:extLst>
      <p:ext uri="{BB962C8B-B14F-4D97-AF65-F5344CB8AC3E}">
        <p14:creationId xmlns:p14="http://schemas.microsoft.com/office/powerpoint/2010/main" val="25585129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409043655"/>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PITRUCHAYYA, SUBHASH NAGAR, CHEMBUR,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D924C759-CB0F-4F1D-80DD-E9CE56C2B4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370278" cy="6306813"/>
          </a:xfrm>
          <a:prstGeom prst="rect">
            <a:avLst/>
          </a:prstGeom>
          <a:noFill/>
          <a:ln w="12700">
            <a:solidFill>
              <a:schemeClr val="tx1"/>
            </a:solidFill>
          </a:ln>
        </p:spPr>
      </p:pic>
    </p:spTree>
    <p:extLst>
      <p:ext uri="{BB962C8B-B14F-4D97-AF65-F5344CB8AC3E}">
        <p14:creationId xmlns:p14="http://schemas.microsoft.com/office/powerpoint/2010/main" val="31304694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06153720"/>
              </p:ext>
            </p:extLst>
          </p:nvPr>
        </p:nvGraphicFramePr>
        <p:xfrm>
          <a:off x="0" y="6306813"/>
          <a:ext cx="12192001" cy="640080"/>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PARAMSUKH JAGDISH PATEL BHUVAN, JAWAHAR NAGAR, GOREGAON WEST, MUMBAI</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8C5B92E1-5206-404C-D244-60E0FBE3B3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9472" y="0"/>
            <a:ext cx="5569357" cy="6306813"/>
          </a:xfrm>
          <a:prstGeom prst="rect">
            <a:avLst/>
          </a:prstGeom>
          <a:noFill/>
          <a:ln w="12700">
            <a:solidFill>
              <a:schemeClr val="tx1"/>
            </a:solidFill>
          </a:ln>
        </p:spPr>
      </p:pic>
    </p:spTree>
    <p:extLst>
      <p:ext uri="{BB962C8B-B14F-4D97-AF65-F5344CB8AC3E}">
        <p14:creationId xmlns:p14="http://schemas.microsoft.com/office/powerpoint/2010/main" val="3798963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61" name="Group 6160"/>
          <p:cNvGrpSpPr/>
          <p:nvPr/>
        </p:nvGrpSpPr>
        <p:grpSpPr>
          <a:xfrm flipH="1">
            <a:off x="0" y="3"/>
            <a:ext cx="12203136" cy="6834547"/>
            <a:chOff x="0" y="3"/>
            <a:chExt cx="12203136" cy="6834547"/>
          </a:xfrm>
        </p:grpSpPr>
        <p:sp>
          <p:nvSpPr>
            <p:cNvPr id="24" name="Freeform: Shape 23"/>
            <p:cNvSpPr/>
            <p:nvPr/>
          </p:nvSpPr>
          <p:spPr>
            <a:xfrm>
              <a:off x="0" y="7622"/>
              <a:ext cx="5046198" cy="5940664"/>
            </a:xfrm>
            <a:custGeom>
              <a:avLst/>
              <a:gdLst>
                <a:gd name="connsiteX0" fmla="*/ 5046198 w 5046198"/>
                <a:gd name="connsiteY0" fmla="*/ 3049756 h 5940664"/>
                <a:gd name="connsiteX1" fmla="*/ 3517 w 5046198"/>
                <a:gd name="connsiteY1" fmla="*/ 5940664 h 5940664"/>
                <a:gd name="connsiteX2" fmla="*/ 0 w 5046198"/>
                <a:gd name="connsiteY2" fmla="*/ 0 h 5940664"/>
                <a:gd name="connsiteX3" fmla="*/ 5046198 w 5046198"/>
                <a:gd name="connsiteY3" fmla="*/ 0 h 5940664"/>
                <a:gd name="connsiteX4" fmla="*/ 5046198 w 5046198"/>
                <a:gd name="connsiteY4" fmla="*/ 3049756 h 594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198" h="5940664">
                  <a:moveTo>
                    <a:pt x="5046198" y="3049756"/>
                  </a:moveTo>
                  <a:lnTo>
                    <a:pt x="3517" y="5940664"/>
                  </a:lnTo>
                  <a:lnTo>
                    <a:pt x="0" y="0"/>
                  </a:lnTo>
                  <a:lnTo>
                    <a:pt x="5046198" y="0"/>
                  </a:lnTo>
                  <a:lnTo>
                    <a:pt x="5046198" y="3049756"/>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6158" name="Freeform: Shape 6157"/>
            <p:cNvSpPr/>
            <p:nvPr/>
          </p:nvSpPr>
          <p:spPr>
            <a:xfrm>
              <a:off x="0" y="7622"/>
              <a:ext cx="5163429" cy="4505760"/>
            </a:xfrm>
            <a:custGeom>
              <a:avLst/>
              <a:gdLst>
                <a:gd name="connsiteX0" fmla="*/ 2523392 w 5163429"/>
                <a:gd name="connsiteY0" fmla="*/ 4505761 h 4505760"/>
                <a:gd name="connsiteX1" fmla="*/ 0 w 5163429"/>
                <a:gd name="connsiteY1" fmla="*/ 3049170 h 4505760"/>
                <a:gd name="connsiteX2" fmla="*/ 1758 w 5163429"/>
                <a:gd name="connsiteY2" fmla="*/ 2778953 h 4505760"/>
                <a:gd name="connsiteX3" fmla="*/ 2523392 w 5163429"/>
                <a:gd name="connsiteY3" fmla="*/ 4234958 h 4505760"/>
                <a:gd name="connsiteX4" fmla="*/ 4928968 w 5163429"/>
                <a:gd name="connsiteY4" fmla="*/ 2845775 h 4505760"/>
                <a:gd name="connsiteX5" fmla="*/ 4928968 w 5163429"/>
                <a:gd name="connsiteY5" fmla="*/ 0 h 4505760"/>
                <a:gd name="connsiteX6" fmla="*/ 5163429 w 5163429"/>
                <a:gd name="connsiteY6" fmla="*/ 0 h 4505760"/>
                <a:gd name="connsiteX7" fmla="*/ 5163429 w 5163429"/>
                <a:gd name="connsiteY7" fmla="*/ 2981176 h 4505760"/>
                <a:gd name="connsiteX8" fmla="*/ 2523392 w 5163429"/>
                <a:gd name="connsiteY8" fmla="*/ 4505761 h 450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3429" h="4505760">
                  <a:moveTo>
                    <a:pt x="2523392" y="4505761"/>
                  </a:moveTo>
                  <a:lnTo>
                    <a:pt x="0" y="3049170"/>
                  </a:lnTo>
                  <a:lnTo>
                    <a:pt x="1758" y="2778953"/>
                  </a:lnTo>
                  <a:lnTo>
                    <a:pt x="2523392" y="4234958"/>
                  </a:lnTo>
                  <a:lnTo>
                    <a:pt x="4928968" y="2845775"/>
                  </a:lnTo>
                  <a:lnTo>
                    <a:pt x="4928968" y="0"/>
                  </a:lnTo>
                  <a:lnTo>
                    <a:pt x="5163429" y="0"/>
                  </a:lnTo>
                  <a:lnTo>
                    <a:pt x="5163429" y="2981176"/>
                  </a:lnTo>
                  <a:lnTo>
                    <a:pt x="2523392" y="4505761"/>
                  </a:lnTo>
                  <a:close/>
                </a:path>
              </a:pathLst>
            </a:custGeom>
            <a:gradFill>
              <a:gsLst>
                <a:gs pos="0">
                  <a:srgbClr val="FFFFFF"/>
                </a:gs>
                <a:gs pos="50000">
                  <a:srgbClr val="E5E5E5"/>
                </a:gs>
                <a:gs pos="100000">
                  <a:srgbClr val="CCCCCC"/>
                </a:gs>
              </a:gsLst>
              <a:lin ang="8433597" scaled="1"/>
            </a:gradFill>
            <a:ln w="58615" cap="flat">
              <a:noFill/>
              <a:prstDash val="solid"/>
              <a:miter/>
            </a:ln>
          </p:spPr>
          <p:txBody>
            <a:bodyPr rtlCol="0" anchor="ctr"/>
            <a:lstStyle/>
            <a:p>
              <a:endParaRPr lang="en-IN"/>
            </a:p>
          </p:txBody>
        </p:sp>
        <p:sp>
          <p:nvSpPr>
            <p:cNvPr id="6159" name="Freeform: Shape 6158"/>
            <p:cNvSpPr/>
            <p:nvPr/>
          </p:nvSpPr>
          <p:spPr>
            <a:xfrm>
              <a:off x="9720775" y="3"/>
              <a:ext cx="2482361" cy="2112496"/>
            </a:xfrm>
            <a:custGeom>
              <a:avLst/>
              <a:gdLst>
                <a:gd name="connsiteX0" fmla="*/ 2482362 w 2482361"/>
                <a:gd name="connsiteY0" fmla="*/ 7620 h 2112496"/>
                <a:gd name="connsiteX1" fmla="*/ 0 w 2482361"/>
                <a:gd name="connsiteY1" fmla="*/ 0 h 2112496"/>
                <a:gd name="connsiteX2" fmla="*/ 0 w 2482361"/>
                <a:gd name="connsiteY2" fmla="*/ 1269608 h 2112496"/>
                <a:gd name="connsiteX3" fmla="*/ 1459524 w 2482361"/>
                <a:gd name="connsiteY3" fmla="*/ 2112497 h 2112496"/>
                <a:gd name="connsiteX4" fmla="*/ 2482362 w 2482361"/>
                <a:gd name="connsiteY4" fmla="*/ 1521654 h 2112496"/>
                <a:gd name="connsiteX5" fmla="*/ 2482362 w 2482361"/>
                <a:gd name="connsiteY5" fmla="*/ 7620 h 21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2361" h="2112496">
                  <a:moveTo>
                    <a:pt x="2482362" y="7620"/>
                  </a:moveTo>
                  <a:lnTo>
                    <a:pt x="0" y="0"/>
                  </a:lnTo>
                  <a:lnTo>
                    <a:pt x="0" y="1269608"/>
                  </a:lnTo>
                  <a:lnTo>
                    <a:pt x="1459524" y="2112497"/>
                  </a:lnTo>
                  <a:lnTo>
                    <a:pt x="2482362" y="1521654"/>
                  </a:lnTo>
                  <a:lnTo>
                    <a:pt x="2482362" y="7620"/>
                  </a:lnTo>
                  <a:close/>
                </a:path>
              </a:pathLst>
            </a:custGeom>
            <a:solidFill>
              <a:srgbClr val="F7F7F7"/>
            </a:solidFill>
            <a:ln w="58615" cap="flat">
              <a:noFill/>
              <a:prstDash val="solid"/>
              <a:miter/>
            </a:ln>
          </p:spPr>
          <p:txBody>
            <a:bodyPr rtlCol="0" anchor="ctr"/>
            <a:lstStyle/>
            <a:p>
              <a:endParaRPr lang="en-IN"/>
            </a:p>
          </p:txBody>
        </p:sp>
        <p:sp>
          <p:nvSpPr>
            <p:cNvPr id="6160" name="Freeform: Shape 6159"/>
            <p:cNvSpPr/>
            <p:nvPr/>
          </p:nvSpPr>
          <p:spPr>
            <a:xfrm>
              <a:off x="2225039" y="5109501"/>
              <a:ext cx="3276600" cy="1725049"/>
            </a:xfrm>
            <a:custGeom>
              <a:avLst/>
              <a:gdLst>
                <a:gd name="connsiteX0" fmla="*/ 3276600 w 3276600"/>
                <a:gd name="connsiteY0" fmla="*/ 1725049 h 1725049"/>
                <a:gd name="connsiteX1" fmla="*/ 3276600 w 3276600"/>
                <a:gd name="connsiteY1" fmla="*/ 946051 h 1725049"/>
                <a:gd name="connsiteX2" fmla="*/ 1638300 w 3276600"/>
                <a:gd name="connsiteY2" fmla="*/ 0 h 1725049"/>
                <a:gd name="connsiteX3" fmla="*/ 0 w 3276600"/>
                <a:gd name="connsiteY3" fmla="*/ 946051 h 1725049"/>
                <a:gd name="connsiteX4" fmla="*/ 0 w 3276600"/>
                <a:gd name="connsiteY4" fmla="*/ 1725049 h 1725049"/>
                <a:gd name="connsiteX5" fmla="*/ 3276600 w 3276600"/>
                <a:gd name="connsiteY5" fmla="*/ 1725049 h 172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1725049">
                  <a:moveTo>
                    <a:pt x="3276600" y="1725049"/>
                  </a:moveTo>
                  <a:lnTo>
                    <a:pt x="3276600" y="946051"/>
                  </a:lnTo>
                  <a:lnTo>
                    <a:pt x="1638300" y="0"/>
                  </a:lnTo>
                  <a:lnTo>
                    <a:pt x="0" y="946051"/>
                  </a:lnTo>
                  <a:lnTo>
                    <a:pt x="0" y="1725049"/>
                  </a:lnTo>
                  <a:lnTo>
                    <a:pt x="3276600" y="1725049"/>
                  </a:lnTo>
                  <a:close/>
                </a:path>
              </a:pathLst>
            </a:custGeom>
            <a:solidFill>
              <a:srgbClr val="F7F7F7"/>
            </a:solidFill>
            <a:ln w="58615" cap="flat">
              <a:noFill/>
              <a:prstDash val="solid"/>
              <a:miter/>
            </a:ln>
          </p:spPr>
          <p:txBody>
            <a:bodyPr rtlCol="0" anchor="ctr"/>
            <a:lstStyle/>
            <a:p>
              <a:endParaRPr lang="en-IN"/>
            </a:p>
          </p:txBody>
        </p:sp>
      </p:grpSp>
      <p:pic>
        <p:nvPicPr>
          <p:cNvPr id="6162" name="Picture 6161" descr="Free photo two confident business man shaking hands during a meeting in the office, success, dealing, greeting and partner concept"/>
          <p:cNvPicPr>
            <a:picLocks noChangeAspect="1" noChangeArrowheads="1"/>
          </p:cNvPicPr>
          <p:nvPr/>
        </p:nvPicPr>
        <p:blipFill>
          <a:blip r:embed="rId2">
            <a:extLst>
              <a:ext uri="{28A0092B-C50C-407E-A947-70E740481C1C}">
                <a14:useLocalDpi xmlns:a14="http://schemas.microsoft.com/office/drawing/2010/main" val="0"/>
              </a:ext>
            </a:extLst>
          </a:blip>
          <a:srcRect l="17723" t="3543" r="10814" b="3543"/>
          <a:stretch>
            <a:fillRect/>
          </a:stretch>
        </p:blipFill>
        <p:spPr bwMode="auto">
          <a:xfrm>
            <a:off x="7156938" y="7622"/>
            <a:ext cx="5046198" cy="4370360"/>
          </a:xfrm>
          <a:custGeom>
            <a:avLst/>
            <a:gdLst>
              <a:gd name="connsiteX0" fmla="*/ 0 w 5046198"/>
              <a:gd name="connsiteY0" fmla="*/ 0 h 4370360"/>
              <a:gd name="connsiteX1" fmla="*/ 5046198 w 5046198"/>
              <a:gd name="connsiteY1" fmla="*/ 0 h 4370360"/>
              <a:gd name="connsiteX2" fmla="*/ 5046198 w 5046198"/>
              <a:gd name="connsiteY2" fmla="*/ 2913768 h 4370360"/>
              <a:gd name="connsiteX3" fmla="*/ 2522806 w 5046198"/>
              <a:gd name="connsiteY3" fmla="*/ 4370360 h 4370360"/>
              <a:gd name="connsiteX4" fmla="*/ 0 w 5046198"/>
              <a:gd name="connsiteY4" fmla="*/ 2913768 h 4370360"/>
              <a:gd name="connsiteX5" fmla="*/ 0 w 5046198"/>
              <a:gd name="connsiteY5" fmla="*/ 0 h 43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6198" h="4370360">
                <a:moveTo>
                  <a:pt x="0" y="0"/>
                </a:moveTo>
                <a:lnTo>
                  <a:pt x="5046198" y="0"/>
                </a:lnTo>
                <a:lnTo>
                  <a:pt x="5046198" y="2913768"/>
                </a:lnTo>
                <a:lnTo>
                  <a:pt x="2522806" y="4370360"/>
                </a:lnTo>
                <a:lnTo>
                  <a:pt x="0" y="2913768"/>
                </a:lnTo>
                <a:lnTo>
                  <a:pt x="0" y="0"/>
                </a:lnTo>
                <a:close/>
              </a:path>
            </a:pathLst>
          </a:custGeom>
          <a:noFill/>
          <a:extLst>
            <a:ext uri="{909E8E84-426E-40DD-AFC4-6F175D3DCCD1}">
              <a14:hiddenFill xmlns:a14="http://schemas.microsoft.com/office/drawing/2010/main">
                <a:solidFill>
                  <a:srgbClr val="FFFFFF"/>
                </a:solidFill>
              </a14:hiddenFill>
            </a:ext>
          </a:extLst>
        </p:spPr>
      </p:pic>
      <p:grpSp>
        <p:nvGrpSpPr>
          <p:cNvPr id="6178" name="Group 6177"/>
          <p:cNvGrpSpPr/>
          <p:nvPr/>
        </p:nvGrpSpPr>
        <p:grpSpPr>
          <a:xfrm>
            <a:off x="-673247" y="682766"/>
            <a:ext cx="8872151" cy="6496256"/>
            <a:chOff x="1659925" y="1622451"/>
            <a:chExt cx="8872151" cy="6496256"/>
          </a:xfrm>
        </p:grpSpPr>
        <p:sp>
          <p:nvSpPr>
            <p:cNvPr id="6179" name="TextBox 6178"/>
            <p:cNvSpPr txBox="1"/>
            <p:nvPr/>
          </p:nvSpPr>
          <p:spPr>
            <a:xfrm>
              <a:off x="1659925" y="1622451"/>
              <a:ext cx="88721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effectLst/>
                  <a:uLnTx/>
                  <a:uFillTx/>
                  <a:latin typeface="Montserrat" panose="00000500000000000000" pitchFamily="2" charset="0"/>
                  <a:ea typeface="+mn-ea"/>
                  <a:cs typeface="Segoe UI" panose="020B0502040204020203" pitchFamily="34" charset="0"/>
                </a:rPr>
                <a:t>Contact</a:t>
              </a:r>
              <a:r>
                <a:rPr kumimoji="0" lang="en-US" sz="5400" b="1" i="0" u="none" strike="noStrike" kern="1200" cap="none" spc="0" normalizeH="0" baseline="0" noProof="0" dirty="0">
                  <a:ln>
                    <a:noFill/>
                  </a:ln>
                  <a:solidFill>
                    <a:schemeClr val="bg2"/>
                  </a:solidFill>
                  <a:effectLst/>
                  <a:uLnTx/>
                  <a:uFillTx/>
                  <a:latin typeface="Montserrat" panose="00000500000000000000" pitchFamily="2" charset="0"/>
                  <a:ea typeface="+mn-ea"/>
                  <a:cs typeface="Segoe UI" panose="020B0502040204020203" pitchFamily="34" charset="0"/>
                </a:rPr>
                <a:t> Us!</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rPr>
                <a:t>If you have any questions, please reach us</a:t>
              </a:r>
            </a:p>
          </p:txBody>
        </p:sp>
        <p:sp>
          <p:nvSpPr>
            <p:cNvPr id="6182" name="Rectangle 6181"/>
            <p:cNvSpPr/>
            <p:nvPr/>
          </p:nvSpPr>
          <p:spPr>
            <a:xfrm>
              <a:off x="2664855" y="3041247"/>
              <a:ext cx="6854283" cy="50774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rPr>
                <a:t>Contact Us</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dirty="0">
                  <a:solidFill>
                    <a:schemeClr val="tx1">
                      <a:lumMod val="85000"/>
                      <a:lumOff val="15000"/>
                    </a:schemeClr>
                  </a:solidFill>
                  <a:latin typeface="Montserrat" panose="00000500000000000000" pitchFamily="2" charset="0"/>
                  <a:cs typeface="Segoe UI" panose="020B0502040204020203" pitchFamily="34" charset="0"/>
                </a:rPr>
                <a:t>Mobile No: </a:t>
              </a:r>
            </a:p>
            <a:p>
              <a:pPr marL="0" marR="0" lvl="0" indent="0" algn="ctr" defTabSz="914400" rtl="0" eaLnBrk="1" fontAlgn="auto" latinLnBrk="0" hangingPunct="1">
                <a:lnSpc>
                  <a:spcPct val="100000"/>
                </a:lnSpc>
                <a:spcBef>
                  <a:spcPts val="0"/>
                </a:spcBef>
                <a:spcAft>
                  <a:spcPts val="0"/>
                </a:spcAft>
                <a:buClrTx/>
                <a:buSzTx/>
                <a:buFontTx/>
                <a:buNone/>
                <a:defRPr/>
              </a:pPr>
              <a:r>
                <a:rPr lang="en-US" dirty="0">
                  <a:solidFill>
                    <a:schemeClr val="tx1">
                      <a:lumMod val="85000"/>
                      <a:lumOff val="15000"/>
                    </a:schemeClr>
                  </a:solidFill>
                  <a:latin typeface="Montserrat" panose="00000500000000000000" pitchFamily="2" charset="0"/>
                  <a:cs typeface="Segoe UI" panose="020B0502040204020203" pitchFamily="34" charset="0"/>
                </a:rPr>
                <a:t>+91 940 570 7774/ +91 </a:t>
              </a:r>
              <a:r>
                <a:rPr lang="en-IN" dirty="0">
                  <a:solidFill>
                    <a:schemeClr val="tx1">
                      <a:lumMod val="85000"/>
                      <a:lumOff val="15000"/>
                    </a:schemeClr>
                  </a:solidFill>
                  <a:latin typeface="Montserrat" panose="00000500000000000000" pitchFamily="2" charset="0"/>
                  <a:cs typeface="Segoe UI" panose="020B0502040204020203" pitchFamily="34" charset="0"/>
                </a:rPr>
                <a:t>836</a:t>
              </a:r>
              <a:r>
                <a:rPr lang="en-US" dirty="0">
                  <a:solidFill>
                    <a:schemeClr val="tx1">
                      <a:lumMod val="85000"/>
                      <a:lumOff val="15000"/>
                    </a:schemeClr>
                  </a:solidFill>
                  <a:latin typeface="Montserrat" panose="00000500000000000000" pitchFamily="2" charset="0"/>
                  <a:cs typeface="Segoe UI" panose="020B0502040204020203" pitchFamily="34" charset="0"/>
                </a:rPr>
                <a:t> </a:t>
              </a:r>
              <a:r>
                <a:rPr lang="en-IN" altLang="en-US" dirty="0">
                  <a:solidFill>
                    <a:schemeClr val="tx1">
                      <a:lumMod val="85000"/>
                      <a:lumOff val="15000"/>
                    </a:schemeClr>
                  </a:solidFill>
                  <a:latin typeface="Montserrat" panose="00000500000000000000" pitchFamily="2" charset="0"/>
                  <a:cs typeface="Segoe UI" panose="020B0502040204020203" pitchFamily="34" charset="0"/>
                </a:rPr>
                <a:t>998</a:t>
              </a:r>
              <a:r>
                <a:rPr lang="en-US" dirty="0">
                  <a:solidFill>
                    <a:schemeClr val="tx1">
                      <a:lumMod val="85000"/>
                      <a:lumOff val="15000"/>
                    </a:schemeClr>
                  </a:solidFill>
                  <a:latin typeface="Montserrat" panose="00000500000000000000" pitchFamily="2" charset="0"/>
                  <a:cs typeface="Segoe UI" panose="020B0502040204020203" pitchFamily="34" charset="0"/>
                </a:rPr>
                <a:t> </a:t>
              </a:r>
              <a:r>
                <a:rPr lang="en-IN" altLang="en-US" dirty="0">
                  <a:solidFill>
                    <a:schemeClr val="tx1">
                      <a:lumMod val="85000"/>
                      <a:lumOff val="15000"/>
                    </a:schemeClr>
                  </a:solidFill>
                  <a:latin typeface="Montserrat" panose="00000500000000000000" pitchFamily="2" charset="0"/>
                  <a:cs typeface="Segoe UI" panose="020B0502040204020203" pitchFamily="34" charset="0"/>
                </a:rPr>
                <a:t>5628</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rPr>
                <a:t>Working Address: </a:t>
              </a: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rPr>
                <a:t>286/2274, Motilal Nagar No. 01, Near Siddharth Hospital, Goregaon (W), Mumbai - 400 104</a:t>
              </a:r>
            </a:p>
            <a:p>
              <a:pPr algn="ctr">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rPr>
                <a:t>Email ID:</a:t>
              </a: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hlinkClick r:id="rId3"/>
                </a:rPr>
                <a:t>prasannajoshi@gammaconsultants.in</a:t>
              </a:r>
            </a:p>
            <a:p>
              <a:pPr algn="ctr">
                <a:defRPr/>
              </a:pPr>
              <a:r>
                <a:rPr lang="en-IN" altLang="en-US" dirty="0">
                  <a:solidFill>
                    <a:schemeClr val="tx1">
                      <a:lumMod val="85000"/>
                      <a:lumOff val="15000"/>
                    </a:schemeClr>
                  </a:solidFill>
                  <a:latin typeface="Montserrat" panose="00000500000000000000" pitchFamily="2" charset="0"/>
                  <a:cs typeface="Segoe UI" panose="020B0502040204020203" pitchFamily="34" charset="0"/>
                  <a:sym typeface="+mn-ea"/>
                  <a:hlinkClick r:id="rId3"/>
                </a:rPr>
                <a:t>gopalgarad</a:t>
              </a:r>
              <a:r>
                <a:rPr lang="en-US" dirty="0">
                  <a:solidFill>
                    <a:schemeClr val="tx1">
                      <a:lumMod val="85000"/>
                      <a:lumOff val="15000"/>
                    </a:schemeClr>
                  </a:solidFill>
                  <a:latin typeface="Montserrat" panose="00000500000000000000" pitchFamily="2" charset="0"/>
                  <a:cs typeface="Segoe UI" panose="020B0502040204020203" pitchFamily="34" charset="0"/>
                  <a:sym typeface="+mn-ea"/>
                  <a:hlinkClick r:id="rId3"/>
                </a:rPr>
                <a:t>@gammaconsultants.in</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hlinkClick r:id="rId4"/>
                </a:rPr>
                <a:t>designteam@gammaconsultants.in</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IN" dirty="0">
                  <a:solidFill>
                    <a:schemeClr val="tx1">
                      <a:lumMod val="85000"/>
                      <a:lumOff val="15000"/>
                    </a:schemeClr>
                  </a:solidFill>
                  <a:latin typeface="Montserrat" panose="00000500000000000000" pitchFamily="2" charset="0"/>
                  <a:cs typeface="Segoe UI" panose="020B0502040204020203" pitchFamily="34" charset="0"/>
                </a:rPr>
                <a:t>Website:</a:t>
              </a:r>
            </a:p>
            <a:p>
              <a:pPr algn="ctr">
                <a:defRPr/>
              </a:pPr>
              <a:r>
                <a:rPr lang="en-IN" dirty="0">
                  <a:solidFill>
                    <a:schemeClr val="tx1">
                      <a:lumMod val="85000"/>
                      <a:lumOff val="15000"/>
                    </a:schemeClr>
                  </a:solidFill>
                  <a:latin typeface="Montserrat" panose="00000500000000000000" pitchFamily="2" charset="0"/>
                  <a:cs typeface="Segoe UI" panose="020B0502040204020203" pitchFamily="34" charset="0"/>
                </a:rPr>
                <a:t>https://gammaconsultants.in/</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endParaRPr>
            </a:p>
          </p:txBody>
        </p:sp>
      </p:grpSp>
      <p:pic>
        <p:nvPicPr>
          <p:cNvPr id="2" name="Picture 1">
            <a:extLst>
              <a:ext uri="{FF2B5EF4-FFF2-40B4-BE49-F238E27FC236}">
                <a16:creationId xmlns:a16="http://schemas.microsoft.com/office/drawing/2014/main" id="{43B9978A-4D3E-F61E-C716-C577B3633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9966" y="4793992"/>
            <a:ext cx="3622910" cy="1452353"/>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110">
      <a:dk1>
        <a:sysClr val="windowText" lastClr="000000"/>
      </a:dk1>
      <a:lt1>
        <a:sysClr val="window" lastClr="FFFFFF"/>
      </a:lt1>
      <a:dk2>
        <a:srgbClr val="44546A"/>
      </a:dk2>
      <a:lt2>
        <a:srgbClr val="BF2424"/>
      </a:lt2>
      <a:accent1>
        <a:srgbClr val="9762AA"/>
      </a:accent1>
      <a:accent2>
        <a:srgbClr val="0A9CCD"/>
      </a:accent2>
      <a:accent3>
        <a:srgbClr val="69AA43"/>
      </a:accent3>
      <a:accent4>
        <a:srgbClr val="FBAD4B"/>
      </a:accent4>
      <a:accent5>
        <a:srgbClr val="F25E3D"/>
      </a:accent5>
      <a:accent6>
        <a:srgbClr val="EA5A95"/>
      </a:accent6>
      <a:hlink>
        <a:srgbClr val="BF2424"/>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4414</Words>
  <Application>Microsoft Office PowerPoint</Application>
  <PresentationFormat>Widescreen</PresentationFormat>
  <Paragraphs>1069</Paragraphs>
  <Slides>97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Calibri</vt:lpstr>
      <vt:lpstr>Calibri 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SlideEgg</dc:creator>
  <cp:lastModifiedBy>Joshi</cp:lastModifiedBy>
  <cp:revision>134</cp:revision>
  <dcterms:created xsi:type="dcterms:W3CDTF">2023-07-28T03:46:00Z</dcterms:created>
  <dcterms:modified xsi:type="dcterms:W3CDTF">2024-09-14T17:13:03Z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A63F7DAC7D5245ACAC5C858326E008F4_12</vt:lpwstr>
  </property>
  <property fmtid="{D5CDD505-2E9C-101B-9397-08002B2CF9AE}" pid="3" name="KSOProductBuildVer">
    <vt:lpwstr>1033-12.2.0.13266</vt:lpwstr>
  </property>
</Properties>
</file>